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1.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479" r:id="rId2"/>
    <p:sldId id="4255" r:id="rId3"/>
    <p:sldId id="1387" r:id="rId4"/>
    <p:sldId id="1389" r:id="rId5"/>
    <p:sldId id="4243" r:id="rId6"/>
    <p:sldId id="4256" r:id="rId7"/>
    <p:sldId id="1408" r:id="rId8"/>
    <p:sldId id="1409" r:id="rId9"/>
    <p:sldId id="1410" r:id="rId10"/>
    <p:sldId id="4287" r:id="rId11"/>
    <p:sldId id="1390" r:id="rId12"/>
    <p:sldId id="722" r:id="rId13"/>
    <p:sldId id="266" r:id="rId14"/>
    <p:sldId id="267" r:id="rId15"/>
    <p:sldId id="4286" r:id="rId16"/>
    <p:sldId id="1391" r:id="rId17"/>
    <p:sldId id="1354" r:id="rId18"/>
    <p:sldId id="1332" r:id="rId19"/>
    <p:sldId id="1357" r:id="rId20"/>
    <p:sldId id="1367" r:id="rId21"/>
    <p:sldId id="4259" r:id="rId22"/>
    <p:sldId id="4260" r:id="rId23"/>
    <p:sldId id="4285" r:id="rId24"/>
    <p:sldId id="1392" r:id="rId25"/>
    <p:sldId id="727" r:id="rId26"/>
    <p:sldId id="4262" r:id="rId27"/>
    <p:sldId id="4284" r:id="rId28"/>
    <p:sldId id="783" r:id="rId29"/>
    <p:sldId id="258" r:id="rId30"/>
    <p:sldId id="4288" r:id="rId31"/>
    <p:sldId id="1394" r:id="rId32"/>
    <p:sldId id="4264" r:id="rId33"/>
    <p:sldId id="4265" r:id="rId34"/>
    <p:sldId id="4266" r:id="rId35"/>
    <p:sldId id="4267" r:id="rId36"/>
    <p:sldId id="4268" r:id="rId37"/>
    <p:sldId id="4269" r:id="rId38"/>
    <p:sldId id="4270" r:id="rId39"/>
    <p:sldId id="4271" r:id="rId40"/>
    <p:sldId id="4272" r:id="rId41"/>
    <p:sldId id="4273" r:id="rId42"/>
    <p:sldId id="4274" r:id="rId43"/>
    <p:sldId id="4275" r:id="rId44"/>
    <p:sldId id="4276" r:id="rId45"/>
    <p:sldId id="4277" r:id="rId46"/>
    <p:sldId id="4278" r:id="rId47"/>
    <p:sldId id="4279" r:id="rId48"/>
    <p:sldId id="4280" r:id="rId49"/>
    <p:sldId id="4281" r:id="rId50"/>
    <p:sldId id="4282" r:id="rId51"/>
    <p:sldId id="4283" r:id="rId52"/>
    <p:sldId id="1402" r:id="rId53"/>
    <p:sldId id="1404" r:id="rId54"/>
    <p:sldId id="4235" r:id="rId55"/>
    <p:sldId id="4290" r:id="rId56"/>
    <p:sldId id="4249" r:id="rId57"/>
    <p:sldId id="4257" r:id="rId58"/>
    <p:sldId id="2539" r:id="rId59"/>
    <p:sldId id="4239" r:id="rId60"/>
    <p:sldId id="4238" r:id="rId61"/>
    <p:sldId id="4252" r:id="rId62"/>
    <p:sldId id="424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Taninecz" initials="GT" lastIdx="4" clrIdx="0">
    <p:extLst>
      <p:ext uri="{19B8F6BF-5375-455C-9EA6-DF929625EA0E}">
        <p15:presenceInfo xmlns:p15="http://schemas.microsoft.com/office/powerpoint/2012/main" userId="S::georgetaninecz@georgetaninecinc.onmicrosoft.com::e46ff0c7-0d22-4539-9281-2bf4027f9bea" providerId="AD"/>
      </p:ext>
    </p:extLst>
  </p:cmAuthor>
  <p:cmAuthor id="2" name="Clement Ngombo" initials="CN" lastIdx="2" clrIdx="1">
    <p:extLst>
      <p:ext uri="{19B8F6BF-5375-455C-9EA6-DF929625EA0E}">
        <p15:presenceInfo xmlns:p15="http://schemas.microsoft.com/office/powerpoint/2012/main" userId="Clement Ngomb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26"/>
    <a:srgbClr val="00351B"/>
    <a:srgbClr val="C6CDD1"/>
    <a:srgbClr val="5F259F"/>
    <a:srgbClr val="333A3F"/>
    <a:srgbClr val="A6AFB8"/>
    <a:srgbClr val="99A2A8"/>
    <a:srgbClr val="EDF4F2"/>
    <a:srgbClr val="EEF0F0"/>
    <a:srgbClr val="D7E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95646"/>
  </p:normalViewPr>
  <p:slideViewPr>
    <p:cSldViewPr snapToGrid="0" snapToObjects="1">
      <p:cViewPr varScale="1">
        <p:scale>
          <a:sx n="118" d="100"/>
          <a:sy n="118" d="100"/>
        </p:scale>
        <p:origin x="84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59" d="100"/>
        <a:sy n="159" d="100"/>
      </p:scale>
      <p:origin x="0" y="-39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1CC956-E46E-48BD-BA82-8D2B508D4169}" type="datetimeFigureOut">
              <a:rPr lang="en-US" smtClean="0"/>
              <a:t>1/28/21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C062ED-6820-417E-88F1-566C9E8D2CF2}" type="slidenum">
              <a:rPr lang="en-US" smtClean="0"/>
              <a:t>‹#›</a:t>
            </a:fld>
            <a:endParaRPr lang="en-US" dirty="0"/>
          </a:p>
        </p:txBody>
      </p:sp>
    </p:spTree>
    <p:extLst>
      <p:ext uri="{BB962C8B-B14F-4D97-AF65-F5344CB8AC3E}">
        <p14:creationId xmlns:p14="http://schemas.microsoft.com/office/powerpoint/2010/main" val="388836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062ED-6820-417E-88F1-566C9E8D2CF2}" type="slidenum">
              <a:rPr lang="en-US" smtClean="0"/>
              <a:t>1</a:t>
            </a:fld>
            <a:endParaRPr lang="en-US" dirty="0"/>
          </a:p>
        </p:txBody>
      </p:sp>
    </p:spTree>
    <p:extLst>
      <p:ext uri="{BB962C8B-B14F-4D97-AF65-F5344CB8AC3E}">
        <p14:creationId xmlns:p14="http://schemas.microsoft.com/office/powerpoint/2010/main" val="3495838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20</a:t>
            </a:fld>
            <a:endParaRPr lang="en-US" dirty="0"/>
          </a:p>
        </p:txBody>
      </p:sp>
    </p:spTree>
    <p:extLst>
      <p:ext uri="{BB962C8B-B14F-4D97-AF65-F5344CB8AC3E}">
        <p14:creationId xmlns:p14="http://schemas.microsoft.com/office/powerpoint/2010/main" val="242929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82" name="Shape 48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0422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26</a:t>
            </a:fld>
            <a:endParaRPr lang="en-US" dirty="0"/>
          </a:p>
        </p:txBody>
      </p:sp>
    </p:spTree>
    <p:extLst>
      <p:ext uri="{BB962C8B-B14F-4D97-AF65-F5344CB8AC3E}">
        <p14:creationId xmlns:p14="http://schemas.microsoft.com/office/powerpoint/2010/main" val="3541399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r>
              <a:rPr lang="en-US" dirty="0"/>
              <a:t>This section of the Facilitator Guide gets the facilitator used to the questions and how they can be presented to teams. Refer to the actual questionnaire for question answers if desired.</a:t>
            </a:r>
            <a:endParaRPr dirty="0"/>
          </a:p>
        </p:txBody>
      </p:sp>
    </p:spTree>
    <p:extLst>
      <p:ext uri="{BB962C8B-B14F-4D97-AF65-F5344CB8AC3E}">
        <p14:creationId xmlns:p14="http://schemas.microsoft.com/office/powerpoint/2010/main" val="87454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84" name="Shape 28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95437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C062ED-6820-417E-88F1-566C9E8D2CF2}" type="slidenum">
              <a:rPr lang="en-US" smtClean="0"/>
              <a:t>49</a:t>
            </a:fld>
            <a:endParaRPr lang="en-US" dirty="0"/>
          </a:p>
        </p:txBody>
      </p:sp>
    </p:spTree>
    <p:extLst>
      <p:ext uri="{BB962C8B-B14F-4D97-AF65-F5344CB8AC3E}">
        <p14:creationId xmlns:p14="http://schemas.microsoft.com/office/powerpoint/2010/main" val="232935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r>
              <a:rPr lang="en-US" dirty="0"/>
              <a:t>This section of the Facilitator Guide gets the facilitator used to the questions and how they can be presented to teams. Refer to the actual questionnaire for question answers if desired.</a:t>
            </a:r>
            <a:endParaRPr dirty="0"/>
          </a:p>
        </p:txBody>
      </p:sp>
    </p:spTree>
    <p:extLst>
      <p:ext uri="{BB962C8B-B14F-4D97-AF65-F5344CB8AC3E}">
        <p14:creationId xmlns:p14="http://schemas.microsoft.com/office/powerpoint/2010/main" val="1237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12" name="Shape 312"/>
          <p:cNvSpPr>
            <a:spLocks noGrp="1"/>
          </p:cNvSpPr>
          <p:nvPr>
            <p:ph type="body" sz="quarter" idx="1"/>
          </p:nvPr>
        </p:nvSpPr>
        <p:spPr>
          <a:prstGeom prst="rect">
            <a:avLst/>
          </a:prstGeom>
        </p:spPr>
        <p:txBody>
          <a:bodyPr/>
          <a:lstStyle/>
          <a:p>
            <a:r>
              <a:rPr lang="en-US" dirty="0"/>
              <a:t>This section of the Facilitator Guide gets the facilitator used to the questions and how they can be presented to teams. Refer to the actual questionnaire for question answers if desired.</a:t>
            </a:r>
            <a:endParaRPr dirty="0"/>
          </a:p>
        </p:txBody>
      </p:sp>
    </p:spTree>
    <p:extLst>
      <p:ext uri="{BB962C8B-B14F-4D97-AF65-F5344CB8AC3E}">
        <p14:creationId xmlns:p14="http://schemas.microsoft.com/office/powerpoint/2010/main" val="318292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2</a:t>
            </a:fld>
            <a:endParaRPr lang="en-US" dirty="0"/>
          </a:p>
        </p:txBody>
      </p:sp>
    </p:spTree>
    <p:extLst>
      <p:ext uri="{BB962C8B-B14F-4D97-AF65-F5344CB8AC3E}">
        <p14:creationId xmlns:p14="http://schemas.microsoft.com/office/powerpoint/2010/main" val="346104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3</a:t>
            </a:fld>
            <a:endParaRPr lang="en-US" dirty="0"/>
          </a:p>
        </p:txBody>
      </p:sp>
    </p:spTree>
    <p:extLst>
      <p:ext uri="{BB962C8B-B14F-4D97-AF65-F5344CB8AC3E}">
        <p14:creationId xmlns:p14="http://schemas.microsoft.com/office/powerpoint/2010/main" val="235540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4</a:t>
            </a:fld>
            <a:endParaRPr lang="en-US" dirty="0"/>
          </a:p>
        </p:txBody>
      </p:sp>
    </p:spTree>
    <p:extLst>
      <p:ext uri="{BB962C8B-B14F-4D97-AF65-F5344CB8AC3E}">
        <p14:creationId xmlns:p14="http://schemas.microsoft.com/office/powerpoint/2010/main" val="298719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12</a:t>
            </a:fld>
            <a:endParaRPr lang="en-US" dirty="0"/>
          </a:p>
        </p:txBody>
      </p:sp>
    </p:spTree>
    <p:extLst>
      <p:ext uri="{BB962C8B-B14F-4D97-AF65-F5344CB8AC3E}">
        <p14:creationId xmlns:p14="http://schemas.microsoft.com/office/powerpoint/2010/main" val="89652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73" name="Shape 373"/>
          <p:cNvSpPr>
            <a:spLocks noGrp="1"/>
          </p:cNvSpPr>
          <p:nvPr>
            <p:ph type="body" sz="quarter" idx="1"/>
          </p:nvPr>
        </p:nvSpPr>
        <p:spPr>
          <a:prstGeom prst="rect">
            <a:avLst/>
          </a:prstGeom>
        </p:spPr>
        <p:txBody>
          <a:bodyPr/>
          <a:lstStyle/>
          <a:p>
            <a:pPr marL="280034" indent="-280034">
              <a:spcBef>
                <a:spcPts val="600"/>
              </a:spcBef>
            </a:pPr>
            <a:r>
              <a:rPr dirty="0"/>
              <a:t>Facilitator Notes:</a:t>
            </a:r>
          </a:p>
          <a:p>
            <a:pPr marL="280034" indent="-280034">
              <a:spcBef>
                <a:spcPts val="600"/>
              </a:spcBef>
            </a:pPr>
            <a:r>
              <a:rPr dirty="0"/>
              <a:t>How does the SC MM increase performance?</a:t>
            </a:r>
          </a:p>
          <a:p>
            <a:pPr marL="280034" indent="-280034">
              <a:spcBef>
                <a:spcPts val="600"/>
              </a:spcBef>
            </a:pPr>
            <a:r>
              <a:rPr dirty="0"/>
              <a:t>1 – </a:t>
            </a:r>
            <a:r>
              <a:rPr b="1" dirty="0"/>
              <a:t>First we assume the Theory of Constraints holds true as the fastest and most effective way to improve performance</a:t>
            </a:r>
            <a:r>
              <a:rPr dirty="0"/>
              <a:t>. This states that the lowest performing element of the supply chain pulls down overall system performance. This is especially critical in supply chains with many organizations and constantly moving needs, products and information need to be managed. </a:t>
            </a:r>
          </a:p>
          <a:p>
            <a:pPr marL="280034" indent="-280034">
              <a:spcBef>
                <a:spcPts val="600"/>
              </a:spcBef>
            </a:pPr>
            <a:r>
              <a:rPr dirty="0"/>
              <a:t>2 – The SC Maturity Model highlights the </a:t>
            </a:r>
            <a:r>
              <a:rPr b="1" dirty="0">
                <a:solidFill>
                  <a:srgbClr val="C00000"/>
                </a:solidFill>
              </a:rPr>
              <a:t>weakest link </a:t>
            </a:r>
            <a:r>
              <a:rPr dirty="0"/>
              <a:t>to achieving your supply chain goals. </a:t>
            </a:r>
          </a:p>
          <a:p>
            <a:pPr marL="280034" indent="-280034">
              <a:spcBef>
                <a:spcPts val="600"/>
              </a:spcBef>
            </a:pPr>
            <a:r>
              <a:rPr dirty="0"/>
              <a:t>3a – By looking for the </a:t>
            </a:r>
            <a:r>
              <a:rPr b="1" dirty="0"/>
              <a:t>weakest link</a:t>
            </a:r>
            <a:r>
              <a:rPr dirty="0"/>
              <a:t>, you can </a:t>
            </a:r>
            <a:r>
              <a:rPr b="1" dirty="0"/>
              <a:t>focus efforts </a:t>
            </a:r>
            <a:r>
              <a:rPr dirty="0"/>
              <a:t>to remove these constraints, and thereby </a:t>
            </a:r>
            <a:r>
              <a:rPr b="1" dirty="0"/>
              <a:t>speed your path to improved performance</a:t>
            </a:r>
            <a:r>
              <a:rPr dirty="0"/>
              <a:t>.</a:t>
            </a:r>
          </a:p>
          <a:p>
            <a:pPr marL="280034" indent="-280034">
              <a:spcBef>
                <a:spcPts val="600"/>
              </a:spcBef>
            </a:pPr>
            <a:r>
              <a:rPr dirty="0"/>
              <a:t>3b – As supply chains improve their performance, the </a:t>
            </a:r>
            <a:r>
              <a:rPr b="1" dirty="0"/>
              <a:t>weakest link changes. </a:t>
            </a:r>
            <a:r>
              <a:rPr dirty="0"/>
              <a:t>By using the maturity model </a:t>
            </a:r>
            <a:r>
              <a:rPr b="1" dirty="0"/>
              <a:t>you can stay aware of those areas that need attention</a:t>
            </a:r>
          </a:p>
          <a:p>
            <a:pPr marL="280034" indent="-280034">
              <a:spcBef>
                <a:spcPts val="600"/>
              </a:spcBef>
            </a:pPr>
            <a:r>
              <a:rPr dirty="0"/>
              <a:t>3c – Sometimes there are </a:t>
            </a:r>
            <a:r>
              <a:rPr b="1" dirty="0"/>
              <a:t>external ‘Market Constraints</a:t>
            </a:r>
            <a:r>
              <a:rPr dirty="0"/>
              <a:t>’ which will impact a supply chains efforts to improve. The maturity model will help to highlight these areas as well.</a:t>
            </a:r>
          </a:p>
          <a:p>
            <a:endParaRPr dirty="0"/>
          </a:p>
          <a:p>
            <a:r>
              <a:rPr dirty="0"/>
              <a:t>Definition: </a:t>
            </a:r>
          </a:p>
          <a:p>
            <a:pPr marL="171450" indent="-171450">
              <a:buSzPct val="100000"/>
              <a:buFont typeface="Arial"/>
              <a:buChar char="•"/>
            </a:pPr>
            <a:r>
              <a:rPr dirty="0"/>
              <a:t>(Note: recommend using </a:t>
            </a:r>
            <a:r>
              <a:rPr b="1" dirty="0"/>
              <a:t>Constraint</a:t>
            </a:r>
            <a:r>
              <a:rPr dirty="0"/>
              <a:t> for consistency) - A </a:t>
            </a:r>
            <a:r>
              <a:rPr b="1" dirty="0"/>
              <a:t>bottleneck</a:t>
            </a:r>
            <a:r>
              <a:rPr dirty="0"/>
              <a:t> (resource) is a resource with capacity less or equal to demand while a </a:t>
            </a:r>
            <a:r>
              <a:rPr b="1" dirty="0"/>
              <a:t>constraint</a:t>
            </a:r>
            <a:r>
              <a:rPr dirty="0"/>
              <a:t> is a limiting factor to organization's performance, an obstacle to the organization achieving its goal. A </a:t>
            </a:r>
            <a:r>
              <a:rPr b="1" dirty="0"/>
              <a:t>constraint</a:t>
            </a:r>
            <a:r>
              <a:rPr dirty="0"/>
              <a:t> can be called </a:t>
            </a:r>
            <a:r>
              <a:rPr b="1" dirty="0"/>
              <a:t>bottleneck</a:t>
            </a:r>
            <a:r>
              <a:rPr dirty="0"/>
              <a:t> but a </a:t>
            </a:r>
            <a:r>
              <a:rPr b="1" dirty="0"/>
              <a:t>bottleneck</a:t>
            </a:r>
            <a:r>
              <a:rPr dirty="0"/>
              <a:t> is not always a </a:t>
            </a:r>
            <a:r>
              <a:rPr b="1" dirty="0"/>
              <a:t>constraint</a:t>
            </a:r>
            <a:r>
              <a:rPr dirty="0"/>
              <a:t>.</a:t>
            </a:r>
          </a:p>
        </p:txBody>
      </p:sp>
    </p:spTree>
    <p:extLst>
      <p:ext uri="{BB962C8B-B14F-4D97-AF65-F5344CB8AC3E}">
        <p14:creationId xmlns:p14="http://schemas.microsoft.com/office/powerpoint/2010/main" val="277825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37" name="Shape 437"/>
          <p:cNvSpPr>
            <a:spLocks noGrp="1"/>
          </p:cNvSpPr>
          <p:nvPr>
            <p:ph type="body" sz="quarter" idx="1"/>
          </p:nvPr>
        </p:nvSpPr>
        <p:spPr>
          <a:prstGeom prst="rect">
            <a:avLst/>
          </a:prstGeom>
        </p:spPr>
        <p:txBody>
          <a:bodyPr/>
          <a:lstStyle/>
          <a:p>
            <a:r>
              <a:rPr dirty="0"/>
              <a:t>Facilitator Notes:</a:t>
            </a:r>
          </a:p>
          <a:p>
            <a:r>
              <a:rPr dirty="0"/>
              <a:t>What do the levels of the SC Maturity Model mean?</a:t>
            </a:r>
          </a:p>
          <a:p>
            <a:r>
              <a:rPr dirty="0"/>
              <a:t>Lets get into some details of each level, starting with BRONZE, Bronze looks like “Basic processes are working”, </a:t>
            </a:r>
            <a:r>
              <a:rPr lang="en-US" dirty="0"/>
              <a:t>etc.</a:t>
            </a:r>
            <a:endParaRPr dirty="0"/>
          </a:p>
          <a:p>
            <a:r>
              <a:rPr dirty="0"/>
              <a:t>Does this look familiar?</a:t>
            </a:r>
          </a:p>
          <a:p>
            <a:endParaRPr dirty="0"/>
          </a:p>
        </p:txBody>
      </p:sp>
    </p:spTree>
    <p:extLst>
      <p:ext uri="{BB962C8B-B14F-4D97-AF65-F5344CB8AC3E}">
        <p14:creationId xmlns:p14="http://schemas.microsoft.com/office/powerpoint/2010/main" val="115099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hyperlink will only work in slideshow view.</a:t>
            </a:r>
          </a:p>
        </p:txBody>
      </p:sp>
      <p:sp>
        <p:nvSpPr>
          <p:cNvPr id="4" name="Slide Number Placeholder 3"/>
          <p:cNvSpPr>
            <a:spLocks noGrp="1"/>
          </p:cNvSpPr>
          <p:nvPr>
            <p:ph type="sldNum" sz="quarter" idx="5"/>
          </p:nvPr>
        </p:nvSpPr>
        <p:spPr/>
        <p:txBody>
          <a:bodyPr/>
          <a:lstStyle/>
          <a:p>
            <a:fld id="{67C062ED-6820-417E-88F1-566C9E8D2CF2}" type="slidenum">
              <a:rPr lang="en-US" smtClean="0"/>
              <a:t>17</a:t>
            </a:fld>
            <a:endParaRPr lang="en-US" dirty="0"/>
          </a:p>
        </p:txBody>
      </p:sp>
    </p:spTree>
    <p:extLst>
      <p:ext uri="{BB962C8B-B14F-4D97-AF65-F5344CB8AC3E}">
        <p14:creationId xmlns:p14="http://schemas.microsoft.com/office/powerpoint/2010/main" val="95715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D584597-A55A-46A8-9560-A75266899629}" type="slidenum">
              <a:rPr lang="en-US" smtClean="0"/>
              <a:t>18</a:t>
            </a:fld>
            <a:endParaRPr lang="en-US" dirty="0"/>
          </a:p>
        </p:txBody>
      </p:sp>
    </p:spTree>
    <p:extLst>
      <p:ext uri="{BB962C8B-B14F-4D97-AF65-F5344CB8AC3E}">
        <p14:creationId xmlns:p14="http://schemas.microsoft.com/office/powerpoint/2010/main" val="2427850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65DE9DE-E176-4146-8D87-3B3D3A8770A5}"/>
              </a:ext>
            </a:extLst>
          </p:cNvPr>
          <p:cNvSpPr>
            <a:spLocks noChangeAspect="1"/>
          </p:cNvSpPr>
          <p:nvPr userDrawn="1"/>
        </p:nvSpPr>
        <p:spPr>
          <a:xfrm flipH="1">
            <a:off x="9872218" y="1932824"/>
            <a:ext cx="2319782" cy="4422042"/>
          </a:xfrm>
          <a:custGeom>
            <a:avLst/>
            <a:gdLst>
              <a:gd name="connsiteX0" fmla="*/ 0 w 2698649"/>
              <a:gd name="connsiteY0" fmla="*/ 0 h 5144252"/>
              <a:gd name="connsiteX1" fmla="*/ 2698649 w 2698649"/>
              <a:gd name="connsiteY1" fmla="*/ 0 h 5144252"/>
              <a:gd name="connsiteX2" fmla="*/ 0 w 2698649"/>
              <a:gd name="connsiteY2" fmla="*/ 5144252 h 5144252"/>
            </a:gdLst>
            <a:ahLst/>
            <a:cxnLst>
              <a:cxn ang="0">
                <a:pos x="connsiteX0" y="connsiteY0"/>
              </a:cxn>
              <a:cxn ang="0">
                <a:pos x="connsiteX1" y="connsiteY1"/>
              </a:cxn>
              <a:cxn ang="0">
                <a:pos x="connsiteX2" y="connsiteY2"/>
              </a:cxn>
            </a:cxnLst>
            <a:rect l="l" t="t" r="r" b="b"/>
            <a:pathLst>
              <a:path w="2698649" h="5144252">
                <a:moveTo>
                  <a:pt x="0" y="0"/>
                </a:moveTo>
                <a:lnTo>
                  <a:pt x="2698649" y="0"/>
                </a:lnTo>
                <a:lnTo>
                  <a:pt x="0" y="514425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90D84433-487D-F74D-88A8-0219C62DA96E}"/>
              </a:ext>
            </a:extLst>
          </p:cNvPr>
          <p:cNvSpPr/>
          <p:nvPr userDrawn="1"/>
        </p:nvSpPr>
        <p:spPr>
          <a:xfrm>
            <a:off x="1" y="-12079"/>
            <a:ext cx="12191999" cy="6870081"/>
          </a:xfrm>
          <a:custGeom>
            <a:avLst/>
            <a:gdLst>
              <a:gd name="connsiteX0" fmla="*/ 6047183 w 12191999"/>
              <a:gd name="connsiteY0" fmla="*/ 0 h 6870081"/>
              <a:gd name="connsiteX1" fmla="*/ 6535224 w 12191999"/>
              <a:gd name="connsiteY1" fmla="*/ 0 h 6870081"/>
              <a:gd name="connsiteX2" fmla="*/ 11703957 w 12191999"/>
              <a:gd name="connsiteY2" fmla="*/ 0 h 6870081"/>
              <a:gd name="connsiteX3" fmla="*/ 12191999 w 12191999"/>
              <a:gd name="connsiteY3" fmla="*/ 0 h 6870081"/>
              <a:gd name="connsiteX4" fmla="*/ 12191999 w 12191999"/>
              <a:gd name="connsiteY4" fmla="*/ 2203457 h 6870081"/>
              <a:gd name="connsiteX5" fmla="*/ 9739781 w 12191999"/>
              <a:gd name="connsiteY5" fmla="*/ 6870081 h 6870081"/>
              <a:gd name="connsiteX6" fmla="*/ 9251739 w 12191999"/>
              <a:gd name="connsiteY6" fmla="*/ 6870081 h 6870081"/>
              <a:gd name="connsiteX7" fmla="*/ 2925135 w 12191999"/>
              <a:gd name="connsiteY7" fmla="*/ 6870081 h 6870081"/>
              <a:gd name="connsiteX8" fmla="*/ 2437093 w 12191999"/>
              <a:gd name="connsiteY8" fmla="*/ 6870081 h 6870081"/>
              <a:gd name="connsiteX9" fmla="*/ 2437094 w 12191999"/>
              <a:gd name="connsiteY9" fmla="*/ 6870079 h 6870081"/>
              <a:gd name="connsiteX10" fmla="*/ 0 w 12191999"/>
              <a:gd name="connsiteY10" fmla="*/ 6870079 h 6870081"/>
              <a:gd name="connsiteX11" fmla="*/ 0 w 12191999"/>
              <a:gd name="connsiteY11" fmla="*/ 1880918 h 6870081"/>
              <a:gd name="connsiteX12" fmla="*/ 5058798 w 12191999"/>
              <a:gd name="connsiteY12" fmla="*/ 1880918 h 687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870081">
                <a:moveTo>
                  <a:pt x="6047183" y="0"/>
                </a:moveTo>
                <a:lnTo>
                  <a:pt x="6535224" y="0"/>
                </a:lnTo>
                <a:lnTo>
                  <a:pt x="11703957" y="0"/>
                </a:lnTo>
                <a:lnTo>
                  <a:pt x="12191999" y="0"/>
                </a:lnTo>
                <a:lnTo>
                  <a:pt x="12191999" y="2203457"/>
                </a:lnTo>
                <a:lnTo>
                  <a:pt x="9739781" y="6870081"/>
                </a:lnTo>
                <a:lnTo>
                  <a:pt x="9251739" y="6870081"/>
                </a:lnTo>
                <a:lnTo>
                  <a:pt x="2925135" y="6870081"/>
                </a:lnTo>
                <a:lnTo>
                  <a:pt x="2437093" y="6870081"/>
                </a:lnTo>
                <a:lnTo>
                  <a:pt x="2437094" y="6870079"/>
                </a:lnTo>
                <a:lnTo>
                  <a:pt x="0" y="6870079"/>
                </a:lnTo>
                <a:lnTo>
                  <a:pt x="0" y="1880918"/>
                </a:lnTo>
                <a:lnTo>
                  <a:pt x="5058798" y="18809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728D51-87ED-6B41-A2B6-E3440ADA5DF7}"/>
              </a:ext>
            </a:extLst>
          </p:cNvPr>
          <p:cNvSpPr>
            <a:spLocks noGrp="1"/>
          </p:cNvSpPr>
          <p:nvPr>
            <p:ph type="ctrTitle" hasCustomPrompt="1"/>
          </p:nvPr>
        </p:nvSpPr>
        <p:spPr>
          <a:xfrm>
            <a:off x="574437" y="2425148"/>
            <a:ext cx="10692654" cy="1455404"/>
          </a:xfrm>
        </p:spPr>
        <p:txBody>
          <a:bodyPr lIns="0" rIns="0" anchor="b">
            <a:noAutofit/>
          </a:bodyPr>
          <a:lstStyle>
            <a:lvl1pPr algn="l">
              <a:spcBef>
                <a:spcPts val="0"/>
              </a:spcBef>
              <a:defRPr sz="4400" cap="none"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0976860A-EAE0-794D-9F32-0B106F912F5A}"/>
              </a:ext>
            </a:extLst>
          </p:cNvPr>
          <p:cNvSpPr>
            <a:spLocks noGrp="1"/>
          </p:cNvSpPr>
          <p:nvPr>
            <p:ph type="subTitle" idx="1" hasCustomPrompt="1"/>
          </p:nvPr>
        </p:nvSpPr>
        <p:spPr>
          <a:xfrm>
            <a:off x="574436" y="3866611"/>
            <a:ext cx="10177647" cy="912781"/>
          </a:xfrm>
        </p:spPr>
        <p:txBody>
          <a:bodyPr lIns="0" rIns="0">
            <a:noAutofit/>
          </a:bodyPr>
          <a:lstStyle>
            <a:lvl1pPr marL="0" indent="0" algn="l">
              <a:spcBef>
                <a:spcPts val="0"/>
              </a:spcBef>
              <a:buNone/>
              <a:defRPr sz="32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D464FDB8-77DE-1A4E-BCF7-2BAB6A11AA96}"/>
              </a:ext>
            </a:extLst>
          </p:cNvPr>
          <p:cNvSpPr>
            <a:spLocks noGrp="1"/>
          </p:cNvSpPr>
          <p:nvPr>
            <p:ph type="body" sz="quarter" idx="10" hasCustomPrompt="1"/>
          </p:nvPr>
        </p:nvSpPr>
        <p:spPr>
          <a:xfrm>
            <a:off x="574436" y="5034512"/>
            <a:ext cx="6294438" cy="477424"/>
          </a:xfrm>
        </p:spPr>
        <p:txBody>
          <a:bodyPr lIns="0" tIns="0" rIns="0" bIns="0" anchor="b">
            <a:noAutofit/>
          </a:bodyPr>
          <a:lstStyle>
            <a:lvl1pPr marL="0" indent="0">
              <a:buNone/>
              <a:defRPr sz="28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Presenter Name</a:t>
            </a:r>
          </a:p>
        </p:txBody>
      </p:sp>
      <p:sp>
        <p:nvSpPr>
          <p:cNvPr id="15" name="Text Placeholder 13">
            <a:extLst>
              <a:ext uri="{FF2B5EF4-FFF2-40B4-BE49-F238E27FC236}">
                <a16:creationId xmlns:a16="http://schemas.microsoft.com/office/drawing/2014/main" id="{67E46D96-AEB1-034A-97AF-86815CC166CC}"/>
              </a:ext>
            </a:extLst>
          </p:cNvPr>
          <p:cNvSpPr>
            <a:spLocks noGrp="1"/>
          </p:cNvSpPr>
          <p:nvPr>
            <p:ph type="body" sz="quarter" idx="11" hasCustomPrompt="1"/>
          </p:nvPr>
        </p:nvSpPr>
        <p:spPr>
          <a:xfrm>
            <a:off x="574436" y="5539127"/>
            <a:ext cx="6294438" cy="477424"/>
          </a:xfrm>
        </p:spPr>
        <p:txBody>
          <a:bodyPr lIns="0" tIns="0" rIns="0" bIns="0" anchor="t">
            <a:noAutofit/>
          </a:bodyPr>
          <a:lstStyle>
            <a:lvl1pPr marL="0" indent="0">
              <a:buNone/>
              <a:defRPr sz="24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Presenter Title</a:t>
            </a:r>
          </a:p>
        </p:txBody>
      </p:sp>
      <p:sp>
        <p:nvSpPr>
          <p:cNvPr id="16" name="Text Placeholder 13">
            <a:extLst>
              <a:ext uri="{FF2B5EF4-FFF2-40B4-BE49-F238E27FC236}">
                <a16:creationId xmlns:a16="http://schemas.microsoft.com/office/drawing/2014/main" id="{8AC1CE19-B541-1748-9FE2-1D9776297030}"/>
              </a:ext>
            </a:extLst>
          </p:cNvPr>
          <p:cNvSpPr>
            <a:spLocks noGrp="1"/>
          </p:cNvSpPr>
          <p:nvPr>
            <p:ph type="body" sz="quarter" idx="12" hasCustomPrompt="1"/>
          </p:nvPr>
        </p:nvSpPr>
        <p:spPr>
          <a:xfrm>
            <a:off x="574436" y="6336161"/>
            <a:ext cx="2286000" cy="271387"/>
          </a:xfrm>
        </p:spPr>
        <p:txBody>
          <a:bodyPr lIns="0" tIns="0" rIns="0" bIns="0" anchor="ctr">
            <a:noAutofit/>
          </a:bodyPr>
          <a:lstStyle>
            <a:lvl1pPr marL="0" indent="0">
              <a:buNone/>
              <a:defRPr sz="1800" cap="none" baseline="0">
                <a:solidFill>
                  <a:schemeClr val="bg1"/>
                </a:solidFill>
              </a:defRPr>
            </a:lvl1pPr>
            <a:lvl2pPr marL="211137" indent="0">
              <a:buNone/>
              <a:defRPr/>
            </a:lvl2pPr>
            <a:lvl3pPr marL="436562" indent="0">
              <a:buNone/>
              <a:defRPr/>
            </a:lvl3pPr>
            <a:lvl4pPr marL="660400" indent="0">
              <a:buNone/>
              <a:defRPr/>
            </a:lvl4pPr>
            <a:lvl5pPr marL="873125" indent="0">
              <a:buNone/>
              <a:defRPr/>
            </a:lvl5pPr>
          </a:lstStyle>
          <a:p>
            <a:pPr lvl="0"/>
            <a:r>
              <a:rPr lang="en-US" dirty="0"/>
              <a:t>Date</a:t>
            </a:r>
          </a:p>
        </p:txBody>
      </p:sp>
      <p:pic>
        <p:nvPicPr>
          <p:cNvPr id="10" name="Picture 9">
            <a:extLst>
              <a:ext uri="{FF2B5EF4-FFF2-40B4-BE49-F238E27FC236}">
                <a16:creationId xmlns:a16="http://schemas.microsoft.com/office/drawing/2014/main" id="{D2C1D181-7AD7-684A-A23D-89EDD6999929}"/>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56565" y="711699"/>
            <a:ext cx="2785110" cy="634365"/>
          </a:xfrm>
          <a:prstGeom prst="rect">
            <a:avLst/>
          </a:prstGeom>
        </p:spPr>
      </p:pic>
    </p:spTree>
    <p:extLst>
      <p:ext uri="{BB962C8B-B14F-4D97-AF65-F5344CB8AC3E}">
        <p14:creationId xmlns:p14="http://schemas.microsoft.com/office/powerpoint/2010/main" val="85081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54" y="1232034"/>
            <a:ext cx="874490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16" name="Picture 15">
            <a:extLst>
              <a:ext uri="{FF2B5EF4-FFF2-40B4-BE49-F238E27FC236}">
                <a16:creationId xmlns:a16="http://schemas.microsoft.com/office/drawing/2014/main" id="{77E35C41-0DA8-4F41-9201-425B62DB3CFF}"/>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5782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47972A-916B-BF45-B9B3-6742852BA3B6}"/>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908010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1-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2850776" y="1152281"/>
            <a:ext cx="8733370"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1"/>
            <a:ext cx="1987428" cy="5021217"/>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2850776" y="1656522"/>
            <a:ext cx="8733370"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817FB29C-99FE-2B4E-8F5D-11BCCDBD3F95}"/>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03356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1-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6406" y="1152281"/>
            <a:ext cx="8752725"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4" y="1656522"/>
            <a:ext cx="8751300" cy="4573590"/>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13" name="Content Placeholder 18">
            <a:extLst>
              <a:ext uri="{FF2B5EF4-FFF2-40B4-BE49-F238E27FC236}">
                <a16:creationId xmlns:a16="http://schemas.microsoft.com/office/drawing/2014/main" id="{AB8D9914-200E-374C-A89E-B94E6487A58F}"/>
              </a:ext>
            </a:extLst>
          </p:cNvPr>
          <p:cNvSpPr>
            <a:spLocks noGrp="1"/>
          </p:cNvSpPr>
          <p:nvPr>
            <p:ph sz="quarter" idx="12" hasCustomPrompt="1"/>
          </p:nvPr>
        </p:nvSpPr>
        <p:spPr>
          <a:xfrm>
            <a:off x="9596718" y="1204831"/>
            <a:ext cx="1987428" cy="5021217"/>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pic>
        <p:nvPicPr>
          <p:cNvPr id="18" name="Picture 17">
            <a:extLst>
              <a:ext uri="{FF2B5EF4-FFF2-40B4-BE49-F238E27FC236}">
                <a16:creationId xmlns:a16="http://schemas.microsoft.com/office/drawing/2014/main" id="{578F4EB2-6699-D940-BA43-F9C201EBB233}"/>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070927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2-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5094954" y="1152281"/>
            <a:ext cx="6489128"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2" y="1204831"/>
            <a:ext cx="4273429" cy="5021217"/>
          </a:xfrm>
          <a:solidFill>
            <a:schemeClr val="accent5">
              <a:lumMod val="20000"/>
              <a:lumOff val="80000"/>
            </a:schemeClr>
          </a:solidFill>
        </p:spPr>
        <p:txBody>
          <a:bodyPr/>
          <a:lstStyle>
            <a:lvl1pPr marL="0" indent="0" algn="ctr">
              <a:buNone/>
              <a:defRPr sz="1400"/>
            </a:lvl1pPr>
            <a:lvl2pPr marL="211137" indent="0">
              <a:buNone/>
              <a:defRPr/>
            </a:lvl2pPr>
            <a:lvl3pPr marL="436562" indent="0">
              <a:buNone/>
              <a:defRPr/>
            </a:lvl3pPr>
            <a:lvl4pPr marL="660400" indent="0">
              <a:buNone/>
              <a:defRPr/>
            </a:lvl4pPr>
            <a:lvl5pPr marL="873125" indent="0">
              <a:buNone/>
              <a:defRPr/>
            </a:lvl5pPr>
          </a:lstStyle>
          <a:p>
            <a:pPr algn="ct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a:p>
            <a:pPr algn="ctr"/>
            <a:endParaRPr lang="en-US" sz="1600" dirty="0">
              <a:solidFill>
                <a:schemeClr val="bg1">
                  <a:lumMod val="50000"/>
                </a:schemeClr>
              </a:solidFill>
              <a:latin typeface="+mn-lt"/>
            </a:endParaRP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5096435" y="1656522"/>
            <a:ext cx="6487711"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74EC9249-5D3B-D840-AA14-9B3506CB307D}"/>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710738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2-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6422" y="1152281"/>
            <a:ext cx="6493612"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7368989" y="1193972"/>
            <a:ext cx="4215158" cy="5036139"/>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4" y="1656522"/>
            <a:ext cx="6492194" cy="4573590"/>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7" name="Picture 16">
            <a:extLst>
              <a:ext uri="{FF2B5EF4-FFF2-40B4-BE49-F238E27FC236}">
                <a16:creationId xmlns:a16="http://schemas.microsoft.com/office/drawing/2014/main" id="{D250726A-5710-4F43-A6E3-6A0A1BAA239E}"/>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27315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3-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7371198" y="1147255"/>
            <a:ext cx="4212890"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1"/>
            <a:ext cx="6497894" cy="5021217"/>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a:p>
            <a:pPr algn="ctr"/>
            <a:endParaRPr lang="en-US" sz="1600" dirty="0">
              <a:solidFill>
                <a:schemeClr val="bg1">
                  <a:lumMod val="50000"/>
                </a:schemeClr>
              </a:solidFill>
              <a:latin typeface="+mn-lt"/>
            </a:endParaRP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7372176" y="1656522"/>
            <a:ext cx="4211970" cy="4569526"/>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B2C1809E-87CE-5E40-8806-DF7000ADA15B}"/>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811756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3-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902" y="1147255"/>
            <a:ext cx="4251045" cy="265461"/>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5109882" y="1204830"/>
            <a:ext cx="6474264" cy="5021218"/>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2" y="1656522"/>
            <a:ext cx="4250117" cy="4569526"/>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8C41B061-B0D0-F14A-92DA-31B25723C932}"/>
              </a:ext>
            </a:extLst>
          </p:cNvPr>
          <p:cNvSpPr>
            <a:spLocks noGrp="1"/>
          </p:cNvSpPr>
          <p:nvPr>
            <p:ph type="title"/>
          </p:nvPr>
        </p:nvSpPr>
        <p:spPr/>
        <p:txBody>
          <a:bodyPr/>
          <a:lstStyle/>
          <a:p>
            <a:r>
              <a:rPr lang="en-US"/>
              <a:t>Click to edit Master title style</a:t>
            </a:r>
          </a:p>
        </p:txBody>
      </p:sp>
      <p:pic>
        <p:nvPicPr>
          <p:cNvPr id="21" name="Picture 20">
            <a:extLst>
              <a:ext uri="{FF2B5EF4-FFF2-40B4-BE49-F238E27FC236}">
                <a16:creationId xmlns:a16="http://schemas.microsoft.com/office/drawing/2014/main" id="{DC563F18-B5E0-E04C-BF75-406E450511D1}"/>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42109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4-column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9587252" y="1168275"/>
            <a:ext cx="1996830" cy="595963"/>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4" y="1204830"/>
            <a:ext cx="8751300" cy="5021218"/>
          </a:xfrm>
          <a:solidFill>
            <a:schemeClr val="accent5">
              <a:lumMod val="20000"/>
              <a:lumOff val="80000"/>
            </a:schemeClr>
          </a:solidFill>
        </p:spPr>
        <p:txBody>
          <a:bodyPr/>
          <a:lstStyle>
            <a:lvl1pPr marL="0" marR="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lvl1pPr>
            <a:lvl2pPr marL="211137" indent="0">
              <a:buNone/>
              <a:defRPr/>
            </a:lvl2pPr>
            <a:lvl3pPr marL="436562" indent="0">
              <a:buNone/>
              <a:defRPr/>
            </a:lvl3pPr>
            <a:lvl4pPr marL="660400" indent="0">
              <a:buNone/>
              <a:defRPr/>
            </a:lvl4pPr>
            <a:lvl5pPr marL="873125" indent="0">
              <a:buNone/>
              <a:defRPr/>
            </a:lvl5pPr>
          </a:lstStyle>
          <a:p>
            <a:pPr marL="0" marR="0" lvl="0" indent="0" algn="ctr" defTabSz="914400" rtl="0" eaLnBrk="1" fontAlgn="auto" latinLnBrk="0" hangingPunct="1">
              <a:lnSpc>
                <a:spcPct val="90000"/>
              </a:lnSpc>
              <a:spcBef>
                <a:spcPts val="1000"/>
              </a:spcBef>
              <a:spcAft>
                <a:spcPts val="0"/>
              </a:spcAft>
              <a:buClr>
                <a:schemeClr val="accent1"/>
              </a:buClr>
              <a:buSzTx/>
              <a:buFont typeface="Wingdings" pitchFamily="2" charset="2"/>
              <a:buNone/>
              <a:tabLst/>
              <a:defRPr/>
            </a:pPr>
            <a:r>
              <a:rPr lang="en-US" sz="1600" dirty="0">
                <a:solidFill>
                  <a:schemeClr val="bg1">
                    <a:lumMod val="50000"/>
                  </a:schemeClr>
                </a:solidFill>
                <a:latin typeface="+mn-lt"/>
              </a:rPr>
              <a:t>Image/Diagram/Chart Placement Area </a:t>
            </a:r>
            <a:r>
              <a:rPr lang="en-US" sz="14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9587753" y="1965433"/>
            <a:ext cx="1996393" cy="4260615"/>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21" name="Picture 20">
            <a:extLst>
              <a:ext uri="{FF2B5EF4-FFF2-40B4-BE49-F238E27FC236}">
                <a16:creationId xmlns:a16="http://schemas.microsoft.com/office/drawing/2014/main" id="{44EAFECF-648E-4E4C-ACB8-9A5A3B8B175D}"/>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613474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4-column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77" y="1168275"/>
            <a:ext cx="1992676" cy="595963"/>
          </a:xfrm>
        </p:spPr>
        <p:txBody>
          <a:bodyPr anchor="t">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2864225" y="1204830"/>
            <a:ext cx="8719922" cy="5033410"/>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800" dirty="0">
                <a:solidFill>
                  <a:schemeClr val="bg1">
                    <a:lumMod val="50000"/>
                  </a:schemeClr>
                </a:solidFill>
                <a:latin typeface="+mn-lt"/>
              </a:rPr>
              <a:t>Image/Diagram/Chart Placement Area </a:t>
            </a:r>
            <a:r>
              <a:rPr lang="en-US" sz="1600" i="1" dirty="0">
                <a:solidFill>
                  <a:schemeClr val="bg1">
                    <a:lumMod val="50000"/>
                  </a:schemeClr>
                </a:solidFill>
                <a:latin typeface="+mn-lt"/>
              </a:rPr>
              <a:t>(visuals are to placed in this area and aligned at the top of the text)</a:t>
            </a:r>
          </a:p>
        </p:txBody>
      </p:sp>
      <p:sp>
        <p:nvSpPr>
          <p:cNvPr id="20" name="Content Placeholder 2">
            <a:extLst>
              <a:ext uri="{FF2B5EF4-FFF2-40B4-BE49-F238E27FC236}">
                <a16:creationId xmlns:a16="http://schemas.microsoft.com/office/drawing/2014/main" id="{E452553E-634C-C84E-8488-7E2AD8BBE877}"/>
              </a:ext>
            </a:extLst>
          </p:cNvPr>
          <p:cNvSpPr>
            <a:spLocks noGrp="1"/>
          </p:cNvSpPr>
          <p:nvPr>
            <p:ph idx="1"/>
          </p:nvPr>
        </p:nvSpPr>
        <p:spPr>
          <a:xfrm>
            <a:off x="607852" y="1975945"/>
            <a:ext cx="1992241" cy="4214270"/>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3" name="Title 2">
            <a:extLst>
              <a:ext uri="{FF2B5EF4-FFF2-40B4-BE49-F238E27FC236}">
                <a16:creationId xmlns:a16="http://schemas.microsoft.com/office/drawing/2014/main" id="{E4D27FCC-0BEA-E941-A07A-DAFFA6A29360}"/>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6BAADA38-8C12-2348-BB5F-7CA1B4C2925A}"/>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97871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hasCustomPrompt="1"/>
          </p:nvPr>
        </p:nvSpPr>
        <p:spPr/>
        <p:txBody>
          <a:bodyPr lIns="0" tIns="0" rIns="0" bIns="0">
            <a:noAutofit/>
          </a:bodyPr>
          <a:lstStyle/>
          <a:p>
            <a:r>
              <a:rPr lang="en-US" dirty="0"/>
              <a:t>Presentation Title/Contents/Agenda/Today</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261122"/>
            <a:ext cx="8744904" cy="4977733"/>
          </a:xfrm>
        </p:spPr>
        <p:txBody>
          <a:bodyPr>
            <a:noAutofit/>
          </a:bodyPr>
          <a:lstStyle>
            <a:lvl1pPr marL="342900" indent="-342900">
              <a:spcBef>
                <a:spcPts val="1000"/>
              </a:spcBef>
              <a:buFont typeface="+mj-lt"/>
              <a:buAutoNum type="arabicPeriod"/>
              <a:defRPr sz="1800"/>
            </a:lvl1pPr>
            <a:lvl2pPr marL="554037" indent="-342900">
              <a:spcBef>
                <a:spcPts val="1000"/>
              </a:spcBef>
              <a:buFont typeface="+mj-lt"/>
              <a:buAutoNum type="alphaLcPeriod"/>
              <a:defRPr sz="1800"/>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B233EC7F-7979-A64D-A673-E23E674E4DB9}"/>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087265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5-column imag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A9C2C1B0-DC8E-EB45-A308-9D288FE14330}"/>
              </a:ext>
            </a:extLst>
          </p:cNvPr>
          <p:cNvSpPr>
            <a:spLocks noGrp="1"/>
          </p:cNvSpPr>
          <p:nvPr>
            <p:ph sz="quarter" idx="11" hasCustomPrompt="1"/>
          </p:nvPr>
        </p:nvSpPr>
        <p:spPr>
          <a:xfrm>
            <a:off x="607853" y="1204830"/>
            <a:ext cx="10976293" cy="5033410"/>
          </a:xfrm>
          <a:solidFill>
            <a:schemeClr val="accent5">
              <a:lumMod val="20000"/>
              <a:lumOff val="80000"/>
            </a:schemeClr>
          </a:solidFill>
        </p:spPr>
        <p:txBody>
          <a:bodyPr/>
          <a:lstStyle>
            <a:lvl1pPr marL="0" indent="0">
              <a:buNone/>
              <a:defRPr/>
            </a:lvl1pPr>
            <a:lvl2pPr marL="211137" indent="0">
              <a:buNone/>
              <a:defRPr/>
            </a:lvl2pPr>
            <a:lvl3pPr marL="436562" indent="0">
              <a:buNone/>
              <a:defRPr/>
            </a:lvl3pPr>
            <a:lvl4pPr marL="660400" indent="0">
              <a:buNone/>
              <a:defRPr/>
            </a:lvl4pPr>
            <a:lvl5pPr marL="873125" indent="0">
              <a:buNone/>
              <a:defRPr/>
            </a:lvl5pPr>
          </a:lstStyle>
          <a:p>
            <a:pPr algn="ctr"/>
            <a:r>
              <a:rPr lang="en-US" sz="1600" dirty="0">
                <a:solidFill>
                  <a:schemeClr val="bg1">
                    <a:lumMod val="50000"/>
                  </a:schemeClr>
                </a:solidFill>
                <a:latin typeface="+mn-lt"/>
              </a:rPr>
              <a:t>Image/Diagram/Chart Placement Area</a:t>
            </a:r>
            <a:endParaRPr lang="en-US" sz="1400" i="1" dirty="0">
              <a:solidFill>
                <a:schemeClr val="bg1">
                  <a:lumMod val="50000"/>
                </a:schemeClr>
              </a:solidFill>
              <a:latin typeface="+mn-lt"/>
            </a:endParaRPr>
          </a:p>
        </p:txBody>
      </p:sp>
      <p:sp>
        <p:nvSpPr>
          <p:cNvPr id="3" name="Title 2">
            <a:extLst>
              <a:ext uri="{FF2B5EF4-FFF2-40B4-BE49-F238E27FC236}">
                <a16:creationId xmlns:a16="http://schemas.microsoft.com/office/drawing/2014/main" id="{00D7121A-BA89-1846-9CC9-F621CD86768C}"/>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8C3E8DCC-F1C2-864F-AE53-41441DD8B346}"/>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663825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rizontal image 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881247"/>
            <a:ext cx="8744904" cy="1657084"/>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3723860"/>
            <a:ext cx="10976293" cy="2518443"/>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5" name="Text Placeholder 4">
            <a:extLst>
              <a:ext uri="{FF2B5EF4-FFF2-40B4-BE49-F238E27FC236}">
                <a16:creationId xmlns:a16="http://schemas.microsoft.com/office/drawing/2014/main" id="{1848E543-2999-4244-8C20-E5E0CE8FA574}"/>
              </a:ext>
            </a:extLst>
          </p:cNvPr>
          <p:cNvSpPr>
            <a:spLocks noGrp="1"/>
          </p:cNvSpPr>
          <p:nvPr>
            <p:ph type="body" sz="quarter" idx="11" hasCustomPrompt="1"/>
          </p:nvPr>
        </p:nvSpPr>
        <p:spPr>
          <a:xfrm>
            <a:off x="607874" y="1232034"/>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1" name="Picture 20">
            <a:extLst>
              <a:ext uri="{FF2B5EF4-FFF2-40B4-BE49-F238E27FC236}">
                <a16:creationId xmlns:a16="http://schemas.microsoft.com/office/drawing/2014/main" id="{556EAD64-5993-574A-AC16-91B5135FC0F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393578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rizontal image bottom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6684" y="1261123"/>
            <a:ext cx="8746074" cy="2277208"/>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6683" y="3723860"/>
            <a:ext cx="10977463" cy="2514379"/>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pic>
        <p:nvPicPr>
          <p:cNvPr id="20" name="Picture 19">
            <a:extLst>
              <a:ext uri="{FF2B5EF4-FFF2-40B4-BE49-F238E27FC236}">
                <a16:creationId xmlns:a16="http://schemas.microsoft.com/office/drawing/2014/main" id="{670B7888-46A6-904F-8D4C-FE6167069A1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5364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rizontal image top">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1232034"/>
            <a:ext cx="10976293" cy="2445026"/>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4425663"/>
            <a:ext cx="8744904" cy="1800385"/>
          </a:xfrm>
        </p:spPr>
        <p:txBody>
          <a:bodyPr>
            <a:noAutofit/>
          </a:body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1848E543-2999-4244-8C20-E5E0CE8FA574}"/>
              </a:ext>
            </a:extLst>
          </p:cNvPr>
          <p:cNvSpPr>
            <a:spLocks noGrp="1"/>
          </p:cNvSpPr>
          <p:nvPr>
            <p:ph type="body" sz="quarter" idx="11" hasCustomPrompt="1"/>
          </p:nvPr>
        </p:nvSpPr>
        <p:spPr>
          <a:xfrm>
            <a:off x="607874" y="3895719"/>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3" name="Picture 22">
            <a:extLst>
              <a:ext uri="{FF2B5EF4-FFF2-40B4-BE49-F238E27FC236}">
                <a16:creationId xmlns:a16="http://schemas.microsoft.com/office/drawing/2014/main" id="{9C77B95D-80F2-C946-BD39-7A688D26A638}"/>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2343271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orizontal image top 2">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F0827DE-50EC-CB4A-9788-AC32676E6C1F}"/>
              </a:ext>
            </a:extLst>
          </p:cNvPr>
          <p:cNvSpPr>
            <a:spLocks noGrp="1"/>
          </p:cNvSpPr>
          <p:nvPr>
            <p:ph idx="10" hasCustomPrompt="1"/>
          </p:nvPr>
        </p:nvSpPr>
        <p:spPr>
          <a:xfrm>
            <a:off x="607853" y="1221367"/>
            <a:ext cx="10976293" cy="2445026"/>
          </a:xfrm>
          <a:solidFill>
            <a:schemeClr val="accent5">
              <a:lumMod val="20000"/>
              <a:lumOff val="80000"/>
            </a:schemeClr>
          </a:solidFill>
        </p:spPr>
        <p:txBody>
          <a:bodyPr>
            <a:noAutofit/>
          </a:bodyPr>
          <a:lstStyle>
            <a:lvl1pPr marL="0" indent="0" algn="ctr">
              <a:buNone/>
              <a:defRPr/>
            </a:lvl1pPr>
            <a:lvl2pPr marL="211137" indent="0" algn="ctr">
              <a:buNone/>
              <a:defRPr/>
            </a:lvl2pPr>
            <a:lvl3pPr marL="436562" indent="0" algn="ctr">
              <a:buNone/>
              <a:defRPr/>
            </a:lvl3pPr>
            <a:lvl4pPr marL="660400" indent="0" algn="ctr">
              <a:buNone/>
              <a:defRPr/>
            </a:lvl4pPr>
            <a:lvl5pPr marL="873125" indent="0" algn="ctr">
              <a:buNone/>
              <a:defRPr/>
            </a:lvl5pPr>
          </a:lstStyle>
          <a:p>
            <a:pPr algn="ctr"/>
            <a:r>
              <a:rPr lang="en-US" sz="1400" dirty="0">
                <a:solidFill>
                  <a:schemeClr val="bg1">
                    <a:lumMod val="50000"/>
                  </a:schemeClr>
                </a:solidFill>
                <a:latin typeface="+mn-lt"/>
              </a:rPr>
              <a:t>Image/Diagram/Chart Placement Area</a:t>
            </a:r>
          </a:p>
        </p:txBody>
      </p:sp>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3924808"/>
            <a:ext cx="8744904" cy="2313431"/>
          </a:xfrm>
        </p:spPr>
        <p:txBody>
          <a:bodyPr>
            <a:noAutofit/>
          </a:bodyPr>
          <a:lstStyle/>
          <a:p>
            <a:pPr lvl="0"/>
            <a:r>
              <a:rPr lang="en-US" dirty="0"/>
              <a:t>Edit Master text styles</a:t>
            </a:r>
          </a:p>
          <a:p>
            <a:pPr lvl="1"/>
            <a:r>
              <a:rPr lang="en-US" dirty="0"/>
              <a:t>Second level</a:t>
            </a:r>
          </a:p>
          <a:p>
            <a:pPr lvl="2"/>
            <a:r>
              <a:rPr lang="en-US" dirty="0"/>
              <a:t>Third level</a:t>
            </a:r>
          </a:p>
        </p:txBody>
      </p:sp>
      <p:pic>
        <p:nvPicPr>
          <p:cNvPr id="21" name="Picture 20">
            <a:extLst>
              <a:ext uri="{FF2B5EF4-FFF2-40B4-BE49-F238E27FC236}">
                <a16:creationId xmlns:a16="http://schemas.microsoft.com/office/drawing/2014/main" id="{A37ADF22-2C6B-C748-9BAA-A995849E6B7A}"/>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808111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adership Profi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2849563" y="2266121"/>
            <a:ext cx="8734583" cy="3968055"/>
          </a:xfrm>
        </p:spPr>
        <p:txBody>
          <a:bodyPr>
            <a:normAutofit/>
          </a:bodyPr>
          <a:lstStyle>
            <a:lvl1pPr marL="171450" indent="-171450">
              <a:buFont typeface="Arial" panose="020B0604020202020204" pitchFamily="34" charset="0"/>
              <a:buChar char="•"/>
              <a:tabLst/>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Title 5">
            <a:extLst>
              <a:ext uri="{FF2B5EF4-FFF2-40B4-BE49-F238E27FC236}">
                <a16:creationId xmlns:a16="http://schemas.microsoft.com/office/drawing/2014/main" id="{56B20DA9-F914-1F46-9CE0-84599CEDF79C}"/>
              </a:ext>
            </a:extLst>
          </p:cNvPr>
          <p:cNvSpPr>
            <a:spLocks noGrp="1"/>
          </p:cNvSpPr>
          <p:nvPr>
            <p:ph type="title" hasCustomPrompt="1"/>
          </p:nvPr>
        </p:nvSpPr>
        <p:spPr/>
        <p:txBody>
          <a:bodyPr/>
          <a:lstStyle/>
          <a:p>
            <a:r>
              <a:rPr lang="en-US" dirty="0"/>
              <a:t>Click to edit Leadership Profile</a:t>
            </a:r>
          </a:p>
        </p:txBody>
      </p:sp>
      <p:sp>
        <p:nvSpPr>
          <p:cNvPr id="9" name="Picture Placeholder 8">
            <a:extLst>
              <a:ext uri="{FF2B5EF4-FFF2-40B4-BE49-F238E27FC236}">
                <a16:creationId xmlns:a16="http://schemas.microsoft.com/office/drawing/2014/main" id="{F453DF64-75F9-734C-ACF8-189DFB9ED4D2}"/>
              </a:ext>
            </a:extLst>
          </p:cNvPr>
          <p:cNvSpPr>
            <a:spLocks noGrp="1"/>
          </p:cNvSpPr>
          <p:nvPr>
            <p:ph type="pic" sz="quarter" idx="12"/>
          </p:nvPr>
        </p:nvSpPr>
        <p:spPr>
          <a:xfrm>
            <a:off x="586938" y="1231900"/>
            <a:ext cx="2010211" cy="2412253"/>
          </a:xfrm>
          <a:solidFill>
            <a:schemeClr val="accent5">
              <a:lumMod val="20000"/>
              <a:lumOff val="80000"/>
            </a:schemeClr>
          </a:solidFill>
        </p:spPr>
        <p:txBody>
          <a:bodyPr/>
          <a:lstStyle>
            <a:lvl1pPr marL="0" indent="0" algn="ctr">
              <a:buNone/>
              <a:defRPr/>
            </a:lvl1pPr>
          </a:lstStyle>
          <a:p>
            <a:endParaRPr lang="en-US" dirty="0"/>
          </a:p>
          <a:p>
            <a:endParaRPr lang="en-US" dirty="0"/>
          </a:p>
          <a:p>
            <a:r>
              <a:rPr lang="en-US" dirty="0"/>
              <a:t>Picture</a:t>
            </a:r>
          </a:p>
          <a:p>
            <a:endParaRPr lang="en-US" dirty="0"/>
          </a:p>
        </p:txBody>
      </p:sp>
      <p:sp>
        <p:nvSpPr>
          <p:cNvPr id="11" name="Text Placeholder 10">
            <a:extLst>
              <a:ext uri="{FF2B5EF4-FFF2-40B4-BE49-F238E27FC236}">
                <a16:creationId xmlns:a16="http://schemas.microsoft.com/office/drawing/2014/main" id="{92AD41E1-DAB1-4549-AEA4-DAED4B6B675D}"/>
              </a:ext>
            </a:extLst>
          </p:cNvPr>
          <p:cNvSpPr>
            <a:spLocks noGrp="1"/>
          </p:cNvSpPr>
          <p:nvPr>
            <p:ph type="body" sz="quarter" idx="13" hasCustomPrompt="1"/>
          </p:nvPr>
        </p:nvSpPr>
        <p:spPr>
          <a:xfrm>
            <a:off x="2849563" y="1231900"/>
            <a:ext cx="8734583" cy="371475"/>
          </a:xfrm>
        </p:spPr>
        <p:txBody>
          <a:bodyPr>
            <a:noAutofit/>
          </a:bodyPr>
          <a:lstStyle>
            <a:lvl1pPr marL="0" indent="0">
              <a:buNone/>
              <a:defRPr sz="2000"/>
            </a:lvl1pPr>
            <a:lvl2pPr marL="211137" indent="0">
              <a:buNone/>
              <a:defRPr sz="2000"/>
            </a:lvl2pPr>
            <a:lvl3pPr marL="436562" indent="0">
              <a:buNone/>
              <a:defRPr sz="2000"/>
            </a:lvl3pPr>
            <a:lvl4pPr marL="660400" indent="0">
              <a:buNone/>
              <a:defRPr sz="2000"/>
            </a:lvl4pPr>
            <a:lvl5pPr marL="873125" indent="0">
              <a:buNone/>
              <a:defRPr sz="2000"/>
            </a:lvl5pPr>
          </a:lstStyle>
          <a:p>
            <a:pPr lvl="0"/>
            <a:r>
              <a:rPr lang="en-US" dirty="0"/>
              <a:t>Name</a:t>
            </a:r>
          </a:p>
        </p:txBody>
      </p:sp>
      <p:sp>
        <p:nvSpPr>
          <p:cNvPr id="12" name="Text Placeholder 10">
            <a:extLst>
              <a:ext uri="{FF2B5EF4-FFF2-40B4-BE49-F238E27FC236}">
                <a16:creationId xmlns:a16="http://schemas.microsoft.com/office/drawing/2014/main" id="{49DF2F55-4985-514B-8583-7D4E4195D21D}"/>
              </a:ext>
            </a:extLst>
          </p:cNvPr>
          <p:cNvSpPr>
            <a:spLocks noGrp="1"/>
          </p:cNvSpPr>
          <p:nvPr>
            <p:ph type="body" sz="quarter" idx="14" hasCustomPrompt="1"/>
          </p:nvPr>
        </p:nvSpPr>
        <p:spPr>
          <a:xfrm>
            <a:off x="2849563" y="1615518"/>
            <a:ext cx="8734583" cy="371475"/>
          </a:xfrm>
        </p:spPr>
        <p:txBody>
          <a:bodyPr>
            <a:noAutofit/>
          </a:bodyPr>
          <a:lstStyle>
            <a:lvl1pPr marL="0" indent="0">
              <a:buNone/>
              <a:defRPr sz="1800">
                <a:solidFill>
                  <a:schemeClr val="accent5"/>
                </a:solidFill>
              </a:defRPr>
            </a:lvl1pPr>
            <a:lvl2pPr marL="211137" indent="0">
              <a:buNone/>
              <a:defRPr sz="2000"/>
            </a:lvl2pPr>
            <a:lvl3pPr marL="436562" indent="0">
              <a:buNone/>
              <a:defRPr sz="2000"/>
            </a:lvl3pPr>
            <a:lvl4pPr marL="660400" indent="0">
              <a:buNone/>
              <a:defRPr sz="2000"/>
            </a:lvl4pPr>
            <a:lvl5pPr marL="873125" indent="0">
              <a:buNone/>
              <a:defRPr sz="2000"/>
            </a:lvl5pPr>
          </a:lstStyle>
          <a:p>
            <a:pPr lvl="0"/>
            <a:r>
              <a:rPr lang="en-US" dirty="0"/>
              <a:t>Title</a:t>
            </a:r>
          </a:p>
        </p:txBody>
      </p:sp>
      <p:pic>
        <p:nvPicPr>
          <p:cNvPr id="17" name="Picture 16">
            <a:extLst>
              <a:ext uri="{FF2B5EF4-FFF2-40B4-BE49-F238E27FC236}">
                <a16:creationId xmlns:a16="http://schemas.microsoft.com/office/drawing/2014/main" id="{3FFF7683-7AA1-D04C-9B3C-0E42D5ADD7EE}"/>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349618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aption, Tex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F7541142-FC82-8E41-B958-3B3C53473EBA}"/>
              </a:ext>
            </a:extLst>
          </p:cNvPr>
          <p:cNvSpPr>
            <a:spLocks noGrp="1"/>
          </p:cNvSpPr>
          <p:nvPr>
            <p:ph sz="quarter" idx="11"/>
          </p:nvPr>
        </p:nvSpPr>
        <p:spPr>
          <a:xfrm>
            <a:off x="5096435" y="331788"/>
            <a:ext cx="6461893" cy="5902387"/>
          </a:xfrm>
        </p:spPr>
        <p:txBody>
          <a:bodyPr/>
          <a:lstStyle/>
          <a:p>
            <a:pPr lvl="0"/>
            <a:r>
              <a:rPr lang="en-US" dirty="0"/>
              <a:t>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607856" y="1763021"/>
            <a:ext cx="4244852" cy="44716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7">
            <a:extLst>
              <a:ext uri="{FF2B5EF4-FFF2-40B4-BE49-F238E27FC236}">
                <a16:creationId xmlns:a16="http://schemas.microsoft.com/office/drawing/2014/main" id="{CCD55F74-928F-4F49-BB3F-6E7E5609310B}"/>
              </a:ext>
            </a:extLst>
          </p:cNvPr>
          <p:cNvSpPr>
            <a:spLocks noGrp="1"/>
          </p:cNvSpPr>
          <p:nvPr>
            <p:ph type="title" hasCustomPrompt="1"/>
          </p:nvPr>
        </p:nvSpPr>
        <p:spPr>
          <a:xfrm>
            <a:off x="607855" y="331788"/>
            <a:ext cx="4244852" cy="1192695"/>
          </a:xfrm>
        </p:spPr>
        <p:txBody>
          <a:bodyPr/>
          <a:lstStyle/>
          <a:p>
            <a:r>
              <a:rPr lang="en-US" dirty="0"/>
              <a:t>Click to edit </a:t>
            </a:r>
            <a:br>
              <a:rPr lang="en-US" dirty="0"/>
            </a:br>
            <a:r>
              <a:rPr lang="en-US" dirty="0"/>
              <a:t>Master title </a:t>
            </a:r>
            <a:br>
              <a:rPr lang="en-US" dirty="0"/>
            </a:br>
            <a:r>
              <a:rPr lang="en-US" dirty="0"/>
              <a:t>style</a:t>
            </a:r>
          </a:p>
        </p:txBody>
      </p:sp>
      <p:pic>
        <p:nvPicPr>
          <p:cNvPr id="6" name="Picture 5">
            <a:extLst>
              <a:ext uri="{FF2B5EF4-FFF2-40B4-BE49-F238E27FC236}">
                <a16:creationId xmlns:a16="http://schemas.microsoft.com/office/drawing/2014/main" id="{AC558429-FA78-B643-8F6F-9BC94D88D0F4}"/>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499391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aptio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2456E6-CA43-AF41-8B3F-C258491BB45A}"/>
              </a:ext>
            </a:extLst>
          </p:cNvPr>
          <p:cNvSpPr>
            <a:spLocks noGrp="1"/>
          </p:cNvSpPr>
          <p:nvPr>
            <p:ph type="pic" sz="quarter" idx="11"/>
          </p:nvPr>
        </p:nvSpPr>
        <p:spPr>
          <a:xfrm>
            <a:off x="5102484" y="331788"/>
            <a:ext cx="6464808" cy="5902388"/>
          </a:xfrm>
          <a:solidFill>
            <a:schemeClr val="accent5">
              <a:lumMod val="20000"/>
              <a:lumOff val="80000"/>
            </a:schemeClr>
          </a:solidFill>
        </p:spPr>
        <p:txBody>
          <a:bodyPr/>
          <a:lstStyle>
            <a:lvl1pPr marL="0" indent="0">
              <a:buNone/>
              <a:defRPr/>
            </a:lvl1pPr>
          </a:lstStyle>
          <a:p>
            <a:endParaRPr lang="en-US" dirty="0"/>
          </a:p>
        </p:txBody>
      </p:sp>
      <p:sp>
        <p:nvSpPr>
          <p:cNvPr id="4" name="Text Placeholder 3">
            <a:extLst>
              <a:ext uri="{FF2B5EF4-FFF2-40B4-BE49-F238E27FC236}">
                <a16:creationId xmlns:a16="http://schemas.microsoft.com/office/drawing/2014/main" id="{FF51F657-E759-364A-8994-EC1BF7FBDDFA}"/>
              </a:ext>
            </a:extLst>
          </p:cNvPr>
          <p:cNvSpPr>
            <a:spLocks noGrp="1"/>
          </p:cNvSpPr>
          <p:nvPr>
            <p:ph type="body" sz="half" idx="2"/>
          </p:nvPr>
        </p:nvSpPr>
        <p:spPr>
          <a:xfrm>
            <a:off x="607854" y="1762538"/>
            <a:ext cx="4246534" cy="44716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Title 7">
            <a:extLst>
              <a:ext uri="{FF2B5EF4-FFF2-40B4-BE49-F238E27FC236}">
                <a16:creationId xmlns:a16="http://schemas.microsoft.com/office/drawing/2014/main" id="{CCD55F74-928F-4F49-BB3F-6E7E5609310B}"/>
              </a:ext>
            </a:extLst>
          </p:cNvPr>
          <p:cNvSpPr>
            <a:spLocks noGrp="1"/>
          </p:cNvSpPr>
          <p:nvPr>
            <p:ph type="title" hasCustomPrompt="1"/>
          </p:nvPr>
        </p:nvSpPr>
        <p:spPr>
          <a:xfrm>
            <a:off x="607853" y="331305"/>
            <a:ext cx="4246534" cy="1192695"/>
          </a:xfrm>
        </p:spPr>
        <p:txBody>
          <a:bodyPr/>
          <a:lstStyle/>
          <a:p>
            <a:r>
              <a:rPr lang="en-US" dirty="0"/>
              <a:t>Click to edit </a:t>
            </a:r>
            <a:br>
              <a:rPr lang="en-US" dirty="0"/>
            </a:br>
            <a:r>
              <a:rPr lang="en-US" dirty="0"/>
              <a:t>Master title </a:t>
            </a:r>
            <a:br>
              <a:rPr lang="en-US" dirty="0"/>
            </a:br>
            <a:r>
              <a:rPr lang="en-US" dirty="0"/>
              <a:t>style</a:t>
            </a:r>
          </a:p>
        </p:txBody>
      </p:sp>
      <p:pic>
        <p:nvPicPr>
          <p:cNvPr id="18" name="Picture 17">
            <a:extLst>
              <a:ext uri="{FF2B5EF4-FFF2-40B4-BE49-F238E27FC236}">
                <a16:creationId xmlns:a16="http://schemas.microsoft.com/office/drawing/2014/main" id="{18DB76D1-38CC-314E-982B-05E2D56B92D2}"/>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68871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3" name="Triangle 12">
            <a:extLst>
              <a:ext uri="{FF2B5EF4-FFF2-40B4-BE49-F238E27FC236}">
                <a16:creationId xmlns:a16="http://schemas.microsoft.com/office/drawing/2014/main" id="{908E94ED-E0AB-224B-8194-63DB86B710FE}"/>
              </a:ext>
            </a:extLst>
          </p:cNvPr>
          <p:cNvSpPr/>
          <p:nvPr userDrawn="1"/>
        </p:nvSpPr>
        <p:spPr>
          <a:xfrm>
            <a:off x="8565267" y="3410093"/>
            <a:ext cx="3626733" cy="344790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D0893866-8175-584A-8844-99D9B3C1CBDC}"/>
              </a:ext>
            </a:extLst>
          </p:cNvPr>
          <p:cNvPicPr>
            <a:picLocks noChangeAspect="1"/>
          </p:cNvPicPr>
          <p:nvPr userDrawn="1"/>
        </p:nvPicPr>
        <p:blipFill>
          <a:blip r:embed="rId2"/>
          <a:stretch>
            <a:fillRect/>
          </a:stretch>
        </p:blipFill>
        <p:spPr>
          <a:xfrm>
            <a:off x="364973" y="330453"/>
            <a:ext cx="2546002" cy="383441"/>
          </a:xfrm>
          <a:prstGeom prst="rect">
            <a:avLst/>
          </a:prstGeom>
        </p:spPr>
      </p:pic>
      <p:sp>
        <p:nvSpPr>
          <p:cNvPr id="18" name="Freeform 17">
            <a:extLst>
              <a:ext uri="{FF2B5EF4-FFF2-40B4-BE49-F238E27FC236}">
                <a16:creationId xmlns:a16="http://schemas.microsoft.com/office/drawing/2014/main" id="{55494646-9B1E-EB4A-99FE-A1F5F8168EC0}"/>
              </a:ext>
            </a:extLst>
          </p:cNvPr>
          <p:cNvSpPr>
            <a:spLocks noChangeAspect="1"/>
          </p:cNvSpPr>
          <p:nvPr userDrawn="1"/>
        </p:nvSpPr>
        <p:spPr>
          <a:xfrm>
            <a:off x="0" y="1069301"/>
            <a:ext cx="3069771" cy="5787587"/>
          </a:xfrm>
          <a:custGeom>
            <a:avLst/>
            <a:gdLst>
              <a:gd name="connsiteX0" fmla="*/ 0 w 2698649"/>
              <a:gd name="connsiteY0" fmla="*/ 0 h 5144252"/>
              <a:gd name="connsiteX1" fmla="*/ 2698649 w 2698649"/>
              <a:gd name="connsiteY1" fmla="*/ 0 h 5144252"/>
              <a:gd name="connsiteX2" fmla="*/ 0 w 2698649"/>
              <a:gd name="connsiteY2" fmla="*/ 5144252 h 5144252"/>
            </a:gdLst>
            <a:ahLst/>
            <a:cxnLst>
              <a:cxn ang="0">
                <a:pos x="connsiteX0" y="connsiteY0"/>
              </a:cxn>
              <a:cxn ang="0">
                <a:pos x="connsiteX1" y="connsiteY1"/>
              </a:cxn>
              <a:cxn ang="0">
                <a:pos x="connsiteX2" y="connsiteY2"/>
              </a:cxn>
            </a:cxnLst>
            <a:rect l="l" t="t" r="r" b="b"/>
            <a:pathLst>
              <a:path w="2698649" h="5144252">
                <a:moveTo>
                  <a:pt x="0" y="0"/>
                </a:moveTo>
                <a:lnTo>
                  <a:pt x="2698649" y="0"/>
                </a:lnTo>
                <a:lnTo>
                  <a:pt x="0" y="514425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Parallelogram 18">
            <a:extLst>
              <a:ext uri="{FF2B5EF4-FFF2-40B4-BE49-F238E27FC236}">
                <a16:creationId xmlns:a16="http://schemas.microsoft.com/office/drawing/2014/main" id="{1FDD2C6A-AB8A-6C4D-888F-D8FD9D70B218}"/>
              </a:ext>
            </a:extLst>
          </p:cNvPr>
          <p:cNvSpPr/>
          <p:nvPr userDrawn="1"/>
        </p:nvSpPr>
        <p:spPr>
          <a:xfrm>
            <a:off x="0" y="-13191"/>
            <a:ext cx="12191999" cy="6870079"/>
          </a:xfrm>
          <a:prstGeom prst="parallelogram">
            <a:avLst>
              <a:gd name="adj" fmla="val 525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Subtitle 2">
            <a:extLst>
              <a:ext uri="{FF2B5EF4-FFF2-40B4-BE49-F238E27FC236}">
                <a16:creationId xmlns:a16="http://schemas.microsoft.com/office/drawing/2014/main" id="{0976860A-EAE0-794D-9F32-0B106F912F5A}"/>
              </a:ext>
            </a:extLst>
          </p:cNvPr>
          <p:cNvSpPr>
            <a:spLocks noGrp="1"/>
          </p:cNvSpPr>
          <p:nvPr>
            <p:ph type="subTitle" idx="1" hasCustomPrompt="1"/>
          </p:nvPr>
        </p:nvSpPr>
        <p:spPr>
          <a:xfrm>
            <a:off x="2120279" y="4066673"/>
            <a:ext cx="4641468" cy="2526631"/>
          </a:xfrm>
        </p:spPr>
        <p:txBody>
          <a:bodyPr lIns="0" rIns="0">
            <a:noAutofit/>
          </a:bodyPr>
          <a:lstStyle>
            <a:lvl1pPr marL="0" indent="0" algn="l">
              <a:spcBef>
                <a:spcPts val="0"/>
              </a:spcBef>
              <a:buNone/>
              <a:defRPr sz="28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Additional Content</a:t>
            </a:r>
          </a:p>
        </p:txBody>
      </p:sp>
      <p:sp>
        <p:nvSpPr>
          <p:cNvPr id="6" name="TextBox 5">
            <a:extLst>
              <a:ext uri="{FF2B5EF4-FFF2-40B4-BE49-F238E27FC236}">
                <a16:creationId xmlns:a16="http://schemas.microsoft.com/office/drawing/2014/main" id="{239731C9-102B-2744-835C-78ABF55D7025}"/>
              </a:ext>
            </a:extLst>
          </p:cNvPr>
          <p:cNvSpPr txBox="1"/>
          <p:nvPr userDrawn="1"/>
        </p:nvSpPr>
        <p:spPr>
          <a:xfrm>
            <a:off x="2120279" y="2978574"/>
            <a:ext cx="5544877" cy="769441"/>
          </a:xfrm>
          <a:prstGeom prst="rect">
            <a:avLst/>
          </a:prstGeom>
          <a:noFill/>
        </p:spPr>
        <p:txBody>
          <a:bodyPr wrap="square" rtlCol="0">
            <a:spAutoFit/>
          </a:bodyPr>
          <a:lstStyle/>
          <a:p>
            <a:r>
              <a:rPr lang="en-US" sz="4400" dirty="0">
                <a:solidFill>
                  <a:schemeClr val="bg1"/>
                </a:solidFill>
              </a:rPr>
              <a:t>Thank You</a:t>
            </a:r>
          </a:p>
        </p:txBody>
      </p:sp>
    </p:spTree>
    <p:extLst>
      <p:ext uri="{BB962C8B-B14F-4D97-AF65-F5344CB8AC3E}">
        <p14:creationId xmlns:p14="http://schemas.microsoft.com/office/powerpoint/2010/main" val="96312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4" name="Shape 44"/>
          <p:cNvSpPr>
            <a:spLocks noGrp="1"/>
          </p:cNvSpPr>
          <p:nvPr>
            <p:ph type="title"/>
          </p:nvPr>
        </p:nvSpPr>
        <p:spPr>
          <a:prstGeom prst="rect">
            <a:avLst/>
          </a:prstGeom>
        </p:spPr>
        <p:txBody>
          <a:bodyPr/>
          <a:lstStyle/>
          <a:p>
            <a:r>
              <a:t>Click to edit Master title style</a:t>
            </a:r>
          </a:p>
        </p:txBody>
      </p:sp>
      <p:sp>
        <p:nvSpPr>
          <p:cNvPr id="45" name="Shape 45"/>
          <p:cNvSpPr>
            <a:spLocks noGrp="1"/>
          </p:cNvSpPr>
          <p:nvPr>
            <p:ph type="body" idx="1"/>
          </p:nvPr>
        </p:nvSpPr>
        <p:spPr>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46" name="Shape 46"/>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7878224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w/intro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hasCustomPrompt="1"/>
          </p:nvPr>
        </p:nvSpPr>
        <p:spPr/>
        <p:txBody>
          <a:bodyPr lIns="0" tIns="0" rIns="0" bIns="0">
            <a:noAutofit/>
          </a:bodyPr>
          <a:lstStyle/>
          <a:p>
            <a:r>
              <a:rPr lang="en-US" dirty="0"/>
              <a:t>Presentation Title/Contents/Agenda/Today</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717288"/>
            <a:ext cx="8744904" cy="4521567"/>
          </a:xfrm>
        </p:spPr>
        <p:txBody>
          <a:bodyPr>
            <a:noAutofit/>
          </a:bodyPr>
          <a:lstStyle>
            <a:lvl1pPr marL="342900" indent="-342900">
              <a:spcBef>
                <a:spcPts val="1000"/>
              </a:spcBef>
              <a:buFont typeface="+mj-lt"/>
              <a:buAutoNum type="arabicPeriod"/>
              <a:defRPr sz="1600"/>
            </a:lvl1pPr>
            <a:lvl2pPr marL="554037" indent="-342900">
              <a:spcBef>
                <a:spcPts val="1000"/>
              </a:spcBef>
              <a:buFont typeface="+mj-lt"/>
              <a:buAutoNum type="alphaLcPeriod"/>
              <a:defRPr sz="1600"/>
            </a:lvl2p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57002D35-69EE-E941-8E6E-C8F6BC8740AC}"/>
              </a:ext>
            </a:extLst>
          </p:cNvPr>
          <p:cNvSpPr>
            <a:spLocks noGrp="1"/>
          </p:cNvSpPr>
          <p:nvPr>
            <p:ph type="body" sz="quarter" idx="10" hasCustomPrompt="1"/>
          </p:nvPr>
        </p:nvSpPr>
        <p:spPr>
          <a:xfrm>
            <a:off x="607854" y="1025912"/>
            <a:ext cx="8744904" cy="553506"/>
          </a:xfrm>
        </p:spPr>
        <p:txBody>
          <a:bodyPr/>
          <a:lstStyle>
            <a:lvl1pPr marL="0" indent="0">
              <a:buNone/>
              <a:defRPr sz="1600"/>
            </a:lvl1pPr>
            <a:lvl2pPr marL="211137" indent="0">
              <a:buNone/>
              <a:defRPr/>
            </a:lvl2pPr>
            <a:lvl3pPr marL="436562" indent="0">
              <a:buNone/>
              <a:defRPr/>
            </a:lvl3pPr>
            <a:lvl4pPr marL="660400" indent="0">
              <a:buNone/>
              <a:defRPr/>
            </a:lvl4pPr>
            <a:lvl5pPr marL="873125" indent="0">
              <a:buNone/>
              <a:defRPr/>
            </a:lvl5pPr>
          </a:lstStyle>
          <a:p>
            <a:pPr lvl="0"/>
            <a:r>
              <a:rPr lang="en-US" dirty="0"/>
              <a:t>Introductory statement</a:t>
            </a:r>
          </a:p>
        </p:txBody>
      </p:sp>
      <p:pic>
        <p:nvPicPr>
          <p:cNvPr id="17" name="Picture 16">
            <a:extLst>
              <a:ext uri="{FF2B5EF4-FFF2-40B4-BE49-F238E27FC236}">
                <a16:creationId xmlns:a16="http://schemas.microsoft.com/office/drawing/2014/main" id="{1C933DF5-504B-6E40-9049-24D101601367}"/>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56201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486833" y="1718734"/>
            <a:ext cx="11106151"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sz="1600"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dirty="0"/>
              <a:t>Insert bullet list at full-width of slide</a:t>
            </a:r>
          </a:p>
          <a:p>
            <a:pPr lvl="1"/>
            <a:r>
              <a:rPr lang="en-US" dirty="0"/>
              <a:t>Bullet list level two</a:t>
            </a:r>
          </a:p>
          <a:p>
            <a:pPr lvl="2"/>
            <a:r>
              <a:rPr lang="en-US" dirty="0"/>
              <a:t>Bullet list level three</a:t>
            </a:r>
          </a:p>
          <a:p>
            <a:pPr lvl="3"/>
            <a:r>
              <a:rPr lang="en-US" dirty="0"/>
              <a:t>Bullet list level four</a:t>
            </a:r>
          </a:p>
          <a:p>
            <a:pPr lvl="4"/>
            <a:r>
              <a:rPr lang="en-US" dirty="0"/>
              <a:t>Bullet list level five</a:t>
            </a:r>
          </a:p>
        </p:txBody>
      </p:sp>
      <p:sp>
        <p:nvSpPr>
          <p:cNvPr id="5" name="Footer Placeholder 4"/>
          <p:cNvSpPr>
            <a:spLocks noGrp="1"/>
          </p:cNvSpPr>
          <p:nvPr>
            <p:ph type="ftr" sz="quarter" idx="14"/>
          </p:nvPr>
        </p:nvSpPr>
        <p:spPr/>
        <p:txBody>
          <a:bodyPr/>
          <a:lstStyle/>
          <a:p>
            <a:pPr algn="r"/>
            <a:r>
              <a:rPr lang="en-US" dirty="0">
                <a:solidFill>
                  <a:srgbClr val="000000"/>
                </a:solidFill>
              </a:rPr>
              <a:t>© Bill &amp; Melinda Gates Foundation      |</a:t>
            </a:r>
          </a:p>
        </p:txBody>
      </p:sp>
      <p:sp>
        <p:nvSpPr>
          <p:cNvPr id="6" name="Slide Number Placeholder 5"/>
          <p:cNvSpPr>
            <a:spLocks noGrp="1"/>
          </p:cNvSpPr>
          <p:nvPr>
            <p:ph type="sldNum" sz="quarter" idx="15"/>
          </p:nvPr>
        </p:nvSpPr>
        <p:spPr>
          <a:xfrm>
            <a:off x="11078728" y="6400413"/>
            <a:ext cx="275073" cy="276999"/>
          </a:xfrm>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2" name="Title 1"/>
          <p:cNvSpPr>
            <a:spLocks noGrp="1"/>
          </p:cNvSpPr>
          <p:nvPr>
            <p:ph type="title" hasCustomPrompt="1"/>
          </p:nvPr>
        </p:nvSpPr>
        <p:spPr>
          <a:xfrm>
            <a:off x="486833" y="646256"/>
            <a:ext cx="11106151" cy="697577"/>
          </a:xfrm>
        </p:spPr>
        <p:txBody>
          <a:bodyPr/>
          <a:lstStyle>
            <a:lvl1pPr>
              <a:defRPr baseline="0"/>
            </a:lvl1pPr>
          </a:lstStyle>
          <a:p>
            <a:r>
              <a:rPr lang="en-US"/>
              <a:t>INSERT HEADLINE HERE – UP TO 2 FULL WIDTH LINES (ALL CAPS)</a:t>
            </a:r>
          </a:p>
        </p:txBody>
      </p:sp>
    </p:spTree>
    <p:extLst>
      <p:ext uri="{BB962C8B-B14F-4D97-AF65-F5344CB8AC3E}">
        <p14:creationId xmlns:p14="http://schemas.microsoft.com/office/powerpoint/2010/main" val="23605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rgbClr val="006B36"/>
                </a:solidFill>
                <a:latin typeface="+mj-lt"/>
              </a:defRPr>
            </a:lvl1pPr>
          </a:lstStyle>
          <a:p>
            <a:r>
              <a:rPr lang="en-US" dirty="0"/>
              <a:t>Click to edit master title style</a:t>
            </a:r>
          </a:p>
        </p:txBody>
      </p:sp>
      <p:sp>
        <p:nvSpPr>
          <p:cNvPr id="5" name="Content Placeholder 4">
            <a:extLst>
              <a:ext uri="{FF2B5EF4-FFF2-40B4-BE49-F238E27FC236}">
                <a16:creationId xmlns:a16="http://schemas.microsoft.com/office/drawing/2014/main" id="{DB3B433E-CC2D-6345-B669-62F520A4B1D6}"/>
              </a:ext>
            </a:extLst>
          </p:cNvPr>
          <p:cNvSpPr>
            <a:spLocks noGrp="1"/>
          </p:cNvSpPr>
          <p:nvPr>
            <p:ph sz="quarter" idx="10"/>
          </p:nvPr>
        </p:nvSpPr>
        <p:spPr>
          <a:xfrm>
            <a:off x="609600" y="1465263"/>
            <a:ext cx="10877550" cy="449712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4481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Title 1">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6B41A80D-6BA4-6B40-9552-03141B986EA1}"/>
              </a:ext>
            </a:extLst>
          </p:cNvPr>
          <p:cNvSpPr/>
          <p:nvPr userDrawn="1"/>
        </p:nvSpPr>
        <p:spPr>
          <a:xfrm>
            <a:off x="8527647" y="3380367"/>
            <a:ext cx="3664353" cy="3483673"/>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6FF61B7E-9CC6-DA40-B618-C02373790C8B}"/>
              </a:ext>
            </a:extLst>
          </p:cNvPr>
          <p:cNvSpPr>
            <a:spLocks noChangeAspect="1"/>
          </p:cNvSpPr>
          <p:nvPr userDrawn="1"/>
        </p:nvSpPr>
        <p:spPr>
          <a:xfrm>
            <a:off x="0" y="-6039"/>
            <a:ext cx="12191999" cy="6870079"/>
          </a:xfrm>
          <a:custGeom>
            <a:avLst/>
            <a:gdLst>
              <a:gd name="connsiteX0" fmla="*/ 0 w 12191999"/>
              <a:gd name="connsiteY0" fmla="*/ 0 h 6870079"/>
              <a:gd name="connsiteX1" fmla="*/ 3610089 w 12191999"/>
              <a:gd name="connsiteY1" fmla="*/ 0 h 6870079"/>
              <a:gd name="connsiteX2" fmla="*/ 3642375 w 12191999"/>
              <a:gd name="connsiteY2" fmla="*/ 0 h 6870079"/>
              <a:gd name="connsiteX3" fmla="*/ 12191999 w 12191999"/>
              <a:gd name="connsiteY3" fmla="*/ 0 h 6870079"/>
              <a:gd name="connsiteX4" fmla="*/ 8581910 w 12191999"/>
              <a:gd name="connsiteY4" fmla="*/ 6870079 h 6870079"/>
              <a:gd name="connsiteX5" fmla="*/ 0 w 12191999"/>
              <a:gd name="connsiteY5" fmla="*/ 6870079 h 6870079"/>
              <a:gd name="connsiteX6" fmla="*/ 1542 w 12191999"/>
              <a:gd name="connsiteY6" fmla="*/ 6867144 h 6870079"/>
              <a:gd name="connsiteX7" fmla="*/ 0 w 12191999"/>
              <a:gd name="connsiteY7" fmla="*/ 6867144 h 687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70079">
                <a:moveTo>
                  <a:pt x="0" y="0"/>
                </a:moveTo>
                <a:lnTo>
                  <a:pt x="3610089" y="0"/>
                </a:lnTo>
                <a:lnTo>
                  <a:pt x="3642375" y="0"/>
                </a:lnTo>
                <a:lnTo>
                  <a:pt x="12191999" y="0"/>
                </a:lnTo>
                <a:lnTo>
                  <a:pt x="8581910" y="6870079"/>
                </a:lnTo>
                <a:lnTo>
                  <a:pt x="0" y="6870079"/>
                </a:lnTo>
                <a:lnTo>
                  <a:pt x="1542" y="6867144"/>
                </a:lnTo>
                <a:lnTo>
                  <a:pt x="0" y="686714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1DCA7F-49A2-6547-A81E-EC136225E8CD}"/>
              </a:ext>
            </a:extLst>
          </p:cNvPr>
          <p:cNvSpPr>
            <a:spLocks noGrp="1"/>
          </p:cNvSpPr>
          <p:nvPr>
            <p:ph type="title" hasCustomPrompt="1"/>
          </p:nvPr>
        </p:nvSpPr>
        <p:spPr>
          <a:xfrm>
            <a:off x="601509" y="2239701"/>
            <a:ext cx="9642421" cy="1439139"/>
          </a:xfrm>
        </p:spPr>
        <p:txBody>
          <a:bodyPr lIns="0" tIns="0" rIns="0" bIns="0" anchor="b">
            <a:noAutofit/>
          </a:bodyPr>
          <a:lstStyle>
            <a:lvl1pPr marL="0" algn="l" defTabSz="914400" rtl="0" eaLnBrk="1" latinLnBrk="0" hangingPunct="1">
              <a:lnSpc>
                <a:spcPct val="90000"/>
              </a:lnSpc>
              <a:spcBef>
                <a:spcPct val="0"/>
              </a:spcBef>
              <a:buNone/>
              <a:defRPr lang="en-US" sz="3600" kern="1200" cap="none" baseline="0" dirty="0">
                <a:solidFill>
                  <a:schemeClr val="bg1"/>
                </a:solidFill>
                <a:latin typeface="+mj-lt"/>
                <a:ea typeface="+mj-ea"/>
                <a:cs typeface="+mj-cs"/>
              </a:defRPr>
            </a:lvl1pPr>
          </a:lstStyle>
          <a:p>
            <a:r>
              <a:rPr lang="en-US" dirty="0"/>
              <a:t>Section Title</a:t>
            </a:r>
          </a:p>
        </p:txBody>
      </p:sp>
      <p:sp>
        <p:nvSpPr>
          <p:cNvPr id="3" name="Text Placeholder 2">
            <a:extLst>
              <a:ext uri="{FF2B5EF4-FFF2-40B4-BE49-F238E27FC236}">
                <a16:creationId xmlns:a16="http://schemas.microsoft.com/office/drawing/2014/main" id="{A7ADBB76-4BCC-E04D-BFA6-F9823BA623A6}"/>
              </a:ext>
            </a:extLst>
          </p:cNvPr>
          <p:cNvSpPr>
            <a:spLocks noGrp="1"/>
          </p:cNvSpPr>
          <p:nvPr>
            <p:ph type="body" idx="1" hasCustomPrompt="1"/>
          </p:nvPr>
        </p:nvSpPr>
        <p:spPr>
          <a:xfrm>
            <a:off x="601510" y="3841740"/>
            <a:ext cx="8900300" cy="1500187"/>
          </a:xfrm>
        </p:spPr>
        <p:txBody>
          <a:bodyPr lIns="0" tIns="0" rIns="0" bIns="0">
            <a:noAutofit/>
          </a:bodyPr>
          <a:lstStyle>
            <a:lvl1pPr marL="0" indent="0" algn="l" defTabSz="914400" rtl="0" eaLnBrk="1" latinLnBrk="0" hangingPunct="1">
              <a:lnSpc>
                <a:spcPct val="90000"/>
              </a:lnSpc>
              <a:spcBef>
                <a:spcPct val="0"/>
              </a:spcBef>
              <a:buNone/>
              <a:defRPr lang="en-US" sz="2600" kern="1200" cap="none" baseline="0" dirty="0">
                <a:solidFill>
                  <a:schemeClr val="bg1"/>
                </a:solidFill>
                <a:latin typeface="+mn-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8" name="TextBox 7">
            <a:extLst>
              <a:ext uri="{FF2B5EF4-FFF2-40B4-BE49-F238E27FC236}">
                <a16:creationId xmlns:a16="http://schemas.microsoft.com/office/drawing/2014/main" id="{CEA149A3-7B33-944B-91E1-448CAEDD3EF6}"/>
              </a:ext>
            </a:extLst>
          </p:cNvPr>
          <p:cNvSpPr txBox="1"/>
          <p:nvPr userDrawn="1"/>
        </p:nvSpPr>
        <p:spPr>
          <a:xfrm>
            <a:off x="607157" y="6428795"/>
            <a:ext cx="1920240" cy="215444"/>
          </a:xfrm>
          <a:prstGeom prst="rect">
            <a:avLst/>
          </a:prstGeom>
          <a:noFill/>
        </p:spPr>
        <p:txBody>
          <a:bodyPr wrap="square" lIns="0" r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fld id="{ADC7A6E7-B200-4F41-B4DE-C28F59D4B847}" type="slidenum">
              <a:rPr lang="en-US" sz="800" smtClean="0">
                <a:solidFill>
                  <a:schemeClr val="bg1"/>
                </a:solidFill>
              </a:rPr>
              <a:pPr marL="0" marR="0" indent="0" algn="l" defTabSz="457200" rtl="0" eaLnBrk="1" fontAlgn="auto" latinLnBrk="0" hangingPunct="1">
                <a:lnSpc>
                  <a:spcPct val="100000"/>
                </a:lnSpc>
                <a:spcBef>
                  <a:spcPts val="0"/>
                </a:spcBef>
                <a:spcAft>
                  <a:spcPts val="0"/>
                </a:spcAft>
                <a:buClrTx/>
                <a:buSzTx/>
                <a:buFontTx/>
                <a:buNone/>
                <a:tabLst/>
                <a:defRPr/>
              </a:pPr>
              <a:t>‹#›</a:t>
            </a:fld>
            <a:r>
              <a:rPr lang="en-US" sz="800" dirty="0">
                <a:solidFill>
                  <a:schemeClr val="bg1"/>
                </a:solidFill>
              </a:rPr>
              <a:t>        © 2018 ASCM. All rights reserved.</a:t>
            </a:r>
          </a:p>
        </p:txBody>
      </p:sp>
      <p:pic>
        <p:nvPicPr>
          <p:cNvPr id="10" name="Picture 9">
            <a:extLst>
              <a:ext uri="{FF2B5EF4-FFF2-40B4-BE49-F238E27FC236}">
                <a16:creationId xmlns:a16="http://schemas.microsoft.com/office/drawing/2014/main" id="{DCA647DB-9C54-EA4E-A8B3-87C17FD942A9}"/>
              </a:ext>
            </a:extLst>
          </p:cNvPr>
          <p:cNvPicPr>
            <a:picLocks noChangeAspect="1"/>
          </p:cNvPicPr>
          <p:nvPr userDrawn="1"/>
        </p:nvPicPr>
        <p:blipFill>
          <a:blip r:embed="rId2"/>
          <a:stretch>
            <a:fillRect/>
          </a:stretch>
        </p:blipFill>
        <p:spPr>
          <a:xfrm>
            <a:off x="601509" y="534229"/>
            <a:ext cx="2556273" cy="383441"/>
          </a:xfrm>
          <a:prstGeom prst="rect">
            <a:avLst/>
          </a:prstGeom>
        </p:spPr>
      </p:pic>
    </p:spTree>
    <p:extLst>
      <p:ext uri="{BB962C8B-B14F-4D97-AF65-F5344CB8AC3E}">
        <p14:creationId xmlns:p14="http://schemas.microsoft.com/office/powerpoint/2010/main" val="267587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0EDA1709-F2B8-7A42-AC71-726A9CD72680}"/>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380980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8429-8B82-E94E-93BB-F27E6FBF6BE8}"/>
              </a:ext>
            </a:extLst>
          </p:cNvPr>
          <p:cNvSpPr>
            <a:spLocks noGrp="1"/>
          </p:cNvSpPr>
          <p:nvPr>
            <p:ph type="title"/>
          </p:nvPr>
        </p:nvSpPr>
        <p:spPr/>
        <p:txBody>
          <a:bodyPr lIns="0" tIns="0" rIns="0" bIns="0">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6DDF3DD-A42D-3F4A-B913-2FCA35FD82F4}"/>
              </a:ext>
            </a:extLst>
          </p:cNvPr>
          <p:cNvSpPr>
            <a:spLocks noGrp="1"/>
          </p:cNvSpPr>
          <p:nvPr>
            <p:ph idx="1"/>
          </p:nvPr>
        </p:nvSpPr>
        <p:spPr>
          <a:xfrm>
            <a:off x="607854" y="1881246"/>
            <a:ext cx="8744904" cy="4347275"/>
          </a:xfrm>
        </p:spPr>
        <p:txBody>
          <a:bodyPr>
            <a:noAutofit/>
          </a:bodyPr>
          <a:lstStyle>
            <a:lvl4pPr marL="660400" indent="0">
              <a:buNone/>
              <a:defRPr/>
            </a:lvl4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E72072C4-1F91-7849-BDED-10EDD65CA4DD}"/>
              </a:ext>
            </a:extLst>
          </p:cNvPr>
          <p:cNvSpPr>
            <a:spLocks noGrp="1"/>
          </p:cNvSpPr>
          <p:nvPr>
            <p:ph type="body" sz="quarter" idx="10" hasCustomPrompt="1"/>
          </p:nvPr>
        </p:nvSpPr>
        <p:spPr>
          <a:xfrm>
            <a:off x="607874" y="1232034"/>
            <a:ext cx="8745494"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17" name="Picture 16">
            <a:extLst>
              <a:ext uri="{FF2B5EF4-FFF2-40B4-BE49-F238E27FC236}">
                <a16:creationId xmlns:a16="http://schemas.microsoft.com/office/drawing/2014/main" id="{1A23798F-805A-BA41-A502-93C27D3CD964}"/>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85400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62DE01-B091-1448-8923-FB55901E7DD0}"/>
              </a:ext>
            </a:extLst>
          </p:cNvPr>
          <p:cNvSpPr>
            <a:spLocks noGrp="1"/>
          </p:cNvSpPr>
          <p:nvPr>
            <p:ph sz="half" idx="1"/>
          </p:nvPr>
        </p:nvSpPr>
        <p:spPr>
          <a:xfrm>
            <a:off x="607853" y="1261871"/>
            <a:ext cx="5372750" cy="4979903"/>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C7984CED-4AE6-E846-AA2B-9C365761B36E}"/>
              </a:ext>
            </a:extLst>
          </p:cNvPr>
          <p:cNvSpPr>
            <a:spLocks noGrp="1"/>
          </p:cNvSpPr>
          <p:nvPr>
            <p:ph sz="half" idx="2"/>
          </p:nvPr>
        </p:nvSpPr>
        <p:spPr>
          <a:xfrm>
            <a:off x="6209203" y="1261871"/>
            <a:ext cx="5374943" cy="4979903"/>
          </a:xfrm>
        </p:spPr>
        <p:txBody>
          <a:bodyPr/>
          <a:lstStyle/>
          <a:p>
            <a:pPr lvl="0"/>
            <a:r>
              <a:rPr lang="en-US" dirty="0"/>
              <a:t>Edit Master text styles</a:t>
            </a:r>
          </a:p>
          <a:p>
            <a:pPr lvl="1"/>
            <a:r>
              <a:rPr lang="en-US" dirty="0"/>
              <a:t>Second level</a:t>
            </a:r>
          </a:p>
          <a:p>
            <a:pPr lvl="2"/>
            <a:r>
              <a:rPr lang="en-US" dirty="0"/>
              <a:t>Third level</a:t>
            </a:r>
          </a:p>
        </p:txBody>
      </p:sp>
      <p:sp>
        <p:nvSpPr>
          <p:cNvPr id="12" name="Title 11">
            <a:extLst>
              <a:ext uri="{FF2B5EF4-FFF2-40B4-BE49-F238E27FC236}">
                <a16:creationId xmlns:a16="http://schemas.microsoft.com/office/drawing/2014/main" id="{734ED642-CC6A-E546-9160-FAABC098FA0B}"/>
              </a:ext>
            </a:extLst>
          </p:cNvPr>
          <p:cNvSpPr>
            <a:spLocks noGrp="1"/>
          </p:cNvSpPr>
          <p:nvPr>
            <p:ph type="title"/>
          </p:nvPr>
        </p:nvSpPr>
        <p:spPr/>
        <p:txBody>
          <a:bodyPr/>
          <a:lstStyle/>
          <a:p>
            <a:r>
              <a:rPr lang="en-US"/>
              <a:t>Click to edit Master title style</a:t>
            </a:r>
          </a:p>
        </p:txBody>
      </p:sp>
      <p:pic>
        <p:nvPicPr>
          <p:cNvPr id="18" name="Picture 17">
            <a:extLst>
              <a:ext uri="{FF2B5EF4-FFF2-40B4-BE49-F238E27FC236}">
                <a16:creationId xmlns:a16="http://schemas.microsoft.com/office/drawing/2014/main" id="{5AB8C12A-7090-384D-BCB8-BA88A32934DB}"/>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198880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sub-head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BF34D43-6DC3-DA4A-97AE-C89228BC1DC1}"/>
              </a:ext>
            </a:extLst>
          </p:cNvPr>
          <p:cNvSpPr>
            <a:spLocks noGrp="1"/>
          </p:cNvSpPr>
          <p:nvPr>
            <p:ph sz="half" idx="2"/>
          </p:nvPr>
        </p:nvSpPr>
        <p:spPr>
          <a:xfrm>
            <a:off x="607852" y="1881246"/>
            <a:ext cx="5372751" cy="4347275"/>
          </a:xfrm>
        </p:spPr>
        <p:txBody>
          <a:bodyPr/>
          <a:lstStyle>
            <a:lvl4pPr marL="660400" indent="0">
              <a:buNone/>
              <a:defRPr/>
            </a:lvl4pPr>
          </a:lstStyle>
          <a:p>
            <a:pPr lvl="0"/>
            <a:r>
              <a:rPr lang="en-US" dirty="0"/>
              <a:t>Edit Master text styles</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E55C7277-A41F-1943-B88A-81F8B457E347}"/>
              </a:ext>
            </a:extLst>
          </p:cNvPr>
          <p:cNvSpPr>
            <a:spLocks noGrp="1"/>
          </p:cNvSpPr>
          <p:nvPr>
            <p:ph sz="quarter" idx="4"/>
          </p:nvPr>
        </p:nvSpPr>
        <p:spPr>
          <a:xfrm>
            <a:off x="6209203" y="1881246"/>
            <a:ext cx="5374943" cy="4347275"/>
          </a:xfrm>
        </p:spPr>
        <p:txBody>
          <a:bodyPr/>
          <a:lstStyle/>
          <a:p>
            <a:pPr lvl="0"/>
            <a:r>
              <a:rPr lang="en-US" dirty="0"/>
              <a:t>Edit Master text styles</a:t>
            </a:r>
          </a:p>
          <a:p>
            <a:pPr lvl="1"/>
            <a:r>
              <a:rPr lang="en-US" dirty="0"/>
              <a:t>Second level</a:t>
            </a:r>
          </a:p>
          <a:p>
            <a:pPr lvl="2"/>
            <a:r>
              <a:rPr lang="en-US" dirty="0"/>
              <a:t>Third level</a:t>
            </a:r>
          </a:p>
        </p:txBody>
      </p:sp>
      <p:sp>
        <p:nvSpPr>
          <p:cNvPr id="10" name="Title 9">
            <a:extLst>
              <a:ext uri="{FF2B5EF4-FFF2-40B4-BE49-F238E27FC236}">
                <a16:creationId xmlns:a16="http://schemas.microsoft.com/office/drawing/2014/main" id="{9BBC7DAB-C1CE-D34A-9516-014FCAA7AC15}"/>
              </a:ext>
            </a:extLst>
          </p:cNvPr>
          <p:cNvSpPr>
            <a:spLocks noGrp="1"/>
          </p:cNvSpPr>
          <p:nvPr>
            <p:ph type="title"/>
          </p:nvPr>
        </p:nvSpPr>
        <p:spPr/>
        <p:txBody>
          <a:bodyPr/>
          <a:lstStyle/>
          <a:p>
            <a:r>
              <a:rPr lang="en-US"/>
              <a:t>Click to edit Master title style</a:t>
            </a:r>
          </a:p>
        </p:txBody>
      </p:sp>
      <p:sp>
        <p:nvSpPr>
          <p:cNvPr id="11" name="Text Placeholder 4">
            <a:extLst>
              <a:ext uri="{FF2B5EF4-FFF2-40B4-BE49-F238E27FC236}">
                <a16:creationId xmlns:a16="http://schemas.microsoft.com/office/drawing/2014/main" id="{4C53F487-AF2C-8F4F-BBDE-D6BDA9C8167B}"/>
              </a:ext>
            </a:extLst>
          </p:cNvPr>
          <p:cNvSpPr>
            <a:spLocks noGrp="1"/>
          </p:cNvSpPr>
          <p:nvPr>
            <p:ph type="body" sz="quarter" idx="10" hasCustomPrompt="1"/>
          </p:nvPr>
        </p:nvSpPr>
        <p:spPr>
          <a:xfrm>
            <a:off x="607851" y="1232034"/>
            <a:ext cx="5372751"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sp>
        <p:nvSpPr>
          <p:cNvPr id="12" name="Text Placeholder 4">
            <a:extLst>
              <a:ext uri="{FF2B5EF4-FFF2-40B4-BE49-F238E27FC236}">
                <a16:creationId xmlns:a16="http://schemas.microsoft.com/office/drawing/2014/main" id="{AF1DEDD1-925F-1042-BCEB-5CA31B2F92E6}"/>
              </a:ext>
            </a:extLst>
          </p:cNvPr>
          <p:cNvSpPr>
            <a:spLocks noGrp="1"/>
          </p:cNvSpPr>
          <p:nvPr>
            <p:ph type="body" sz="quarter" idx="11" hasCustomPrompt="1"/>
          </p:nvPr>
        </p:nvSpPr>
        <p:spPr>
          <a:xfrm>
            <a:off x="6209203" y="1232034"/>
            <a:ext cx="5374943" cy="265461"/>
          </a:xfrm>
        </p:spPr>
        <p:txBody>
          <a:bodyPr anchor="ctr">
            <a:noAutofit/>
          </a:bodyPr>
          <a:lstStyle>
            <a:lvl1pPr marL="0" indent="0">
              <a:lnSpc>
                <a:spcPct val="100000"/>
              </a:lnSpc>
              <a:spcBef>
                <a:spcPts val="0"/>
              </a:spcBef>
              <a:buNone/>
              <a:defRPr sz="2000"/>
            </a:lvl1pPr>
            <a:lvl2pPr marL="211137" indent="0">
              <a:buNone/>
              <a:defRPr/>
            </a:lvl2pPr>
            <a:lvl3pPr marL="436562" indent="0">
              <a:buNone/>
              <a:defRPr/>
            </a:lvl3pPr>
            <a:lvl4pPr marL="660400" indent="0">
              <a:buNone/>
              <a:defRPr/>
            </a:lvl4pPr>
            <a:lvl5pPr marL="873125" indent="0">
              <a:buNone/>
              <a:defRPr/>
            </a:lvl5pPr>
          </a:lstStyle>
          <a:p>
            <a:pPr lvl="0"/>
            <a:r>
              <a:rPr lang="en-US" dirty="0"/>
              <a:t>Click to add subtitle</a:t>
            </a:r>
          </a:p>
        </p:txBody>
      </p:sp>
      <p:pic>
        <p:nvPicPr>
          <p:cNvPr id="20" name="Picture 19">
            <a:extLst>
              <a:ext uri="{FF2B5EF4-FFF2-40B4-BE49-F238E27FC236}">
                <a16:creationId xmlns:a16="http://schemas.microsoft.com/office/drawing/2014/main" id="{457A3EC1-8870-9F48-A478-A40DBCBB81E0}"/>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419540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5A7A-0AB6-2941-8A0A-5230F78D85F5}"/>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a16="http://schemas.microsoft.com/office/drawing/2014/main" id="{D71A0CB7-30F2-2A41-915A-755807822165}"/>
              </a:ext>
            </a:extLst>
          </p:cNvPr>
          <p:cNvPicPr>
            <a:picLocks noChangeAspect="1"/>
          </p:cNvPicPr>
          <p:nvPr userDrawn="1"/>
        </p:nvPicPr>
        <p:blipFill>
          <a:blip r:embed="rId2"/>
          <a:stretch>
            <a:fillRect/>
          </a:stretch>
        </p:blipFill>
        <p:spPr>
          <a:xfrm>
            <a:off x="0" y="6743700"/>
            <a:ext cx="12192000" cy="114300"/>
          </a:xfrm>
          <a:prstGeom prst="rect">
            <a:avLst/>
          </a:prstGeom>
        </p:spPr>
      </p:pic>
    </p:spTree>
    <p:extLst>
      <p:ext uri="{BB962C8B-B14F-4D97-AF65-F5344CB8AC3E}">
        <p14:creationId xmlns:p14="http://schemas.microsoft.com/office/powerpoint/2010/main" val="9815387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AA99A-3B8B-374C-9E8A-074A1FB894A8}"/>
              </a:ext>
            </a:extLst>
          </p:cNvPr>
          <p:cNvSpPr>
            <a:spLocks noGrp="1"/>
          </p:cNvSpPr>
          <p:nvPr>
            <p:ph type="title"/>
          </p:nvPr>
        </p:nvSpPr>
        <p:spPr>
          <a:xfrm>
            <a:off x="607853" y="81387"/>
            <a:ext cx="10976293" cy="766895"/>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E19471AF-A34A-FC4B-A7CB-0C7A0948555B}"/>
              </a:ext>
            </a:extLst>
          </p:cNvPr>
          <p:cNvSpPr>
            <a:spLocks noGrp="1"/>
          </p:cNvSpPr>
          <p:nvPr>
            <p:ph type="body" idx="1"/>
          </p:nvPr>
        </p:nvSpPr>
        <p:spPr>
          <a:xfrm>
            <a:off x="607854" y="1261122"/>
            <a:ext cx="8744904" cy="497773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28" name="TextBox 27">
            <a:extLst>
              <a:ext uri="{FF2B5EF4-FFF2-40B4-BE49-F238E27FC236}">
                <a16:creationId xmlns:a16="http://schemas.microsoft.com/office/drawing/2014/main" id="{3E66EDF9-D9AC-8C4B-B9EC-10EE185879E8}"/>
              </a:ext>
            </a:extLst>
          </p:cNvPr>
          <p:cNvSpPr txBox="1"/>
          <p:nvPr userDrawn="1"/>
        </p:nvSpPr>
        <p:spPr>
          <a:xfrm>
            <a:off x="607852" y="6428795"/>
            <a:ext cx="4401027" cy="215444"/>
          </a:xfrm>
          <a:prstGeom prst="rect">
            <a:avLst/>
          </a:prstGeom>
          <a:noFill/>
        </p:spPr>
        <p:txBody>
          <a:bodyPr wrap="square" lIns="0" rIns="0" rtlCol="0">
            <a:spAutoFit/>
          </a:bodyPr>
          <a:lstStyle/>
          <a:p>
            <a:r>
              <a:rPr lang="en-US" sz="800" kern="1200" dirty="0">
                <a:solidFill>
                  <a:schemeClr val="tx1"/>
                </a:solidFill>
                <a:effectLst/>
                <a:latin typeface="+mn-lt"/>
                <a:ea typeface="+mn-ea"/>
                <a:cs typeface="+mn-cs"/>
              </a:rPr>
              <a:t>© 2020 APICS Inc., dba The Association for Supply Chain Management.  All rights reserved.</a:t>
            </a:r>
          </a:p>
        </p:txBody>
      </p:sp>
      <p:sp>
        <p:nvSpPr>
          <p:cNvPr id="4" name="Rectangle 3">
            <a:extLst>
              <a:ext uri="{FF2B5EF4-FFF2-40B4-BE49-F238E27FC236}">
                <a16:creationId xmlns:a16="http://schemas.microsoft.com/office/drawing/2014/main" id="{CEAFF424-4300-5C44-B393-674F4BCD99B9}"/>
              </a:ext>
            </a:extLst>
          </p:cNvPr>
          <p:cNvSpPr/>
          <p:nvPr userDrawn="1"/>
        </p:nvSpPr>
        <p:spPr>
          <a:xfrm>
            <a:off x="0" y="6748272"/>
            <a:ext cx="12192000" cy="1097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6365C15-7AB0-C642-BB96-5971E78B25B1}"/>
              </a:ext>
            </a:extLst>
          </p:cNvPr>
          <p:cNvPicPr/>
          <p:nvPr userDrawn="1"/>
        </p:nvPicPr>
        <p:blipFill rotWithShape="1">
          <a:blip r:embed="rId33">
            <a:extLst>
              <a:ext uri="{28A0092B-C50C-407E-A947-70E740481C1C}">
                <a14:useLocalDpi xmlns:a14="http://schemas.microsoft.com/office/drawing/2010/main" val="0"/>
              </a:ext>
            </a:extLst>
          </a:blip>
          <a:srcRect l="-60248" t="-60248" r="-1" b="-1"/>
          <a:stretch/>
        </p:blipFill>
        <p:spPr>
          <a:xfrm>
            <a:off x="8980805" y="6025705"/>
            <a:ext cx="2785110" cy="634365"/>
          </a:xfrm>
          <a:prstGeom prst="rect">
            <a:avLst/>
          </a:prstGeom>
        </p:spPr>
      </p:pic>
    </p:spTree>
    <p:extLst>
      <p:ext uri="{BB962C8B-B14F-4D97-AF65-F5344CB8AC3E}">
        <p14:creationId xmlns:p14="http://schemas.microsoft.com/office/powerpoint/2010/main" val="836120113"/>
      </p:ext>
    </p:extLst>
  </p:cSld>
  <p:clrMap bg1="lt1" tx1="dk1" bg2="lt2" tx2="dk2" accent1="accent1" accent2="accent2" accent3="accent3" accent4="accent4" accent5="accent5" accent6="accent6" hlink="hlink" folHlink="folHlink"/>
  <p:sldLayoutIdLst>
    <p:sldLayoutId id="2147483658" r:id="rId1"/>
    <p:sldLayoutId id="2147483667" r:id="rId2"/>
    <p:sldLayoutId id="2147483704" r:id="rId3"/>
    <p:sldLayoutId id="2147483666" r:id="rId4"/>
    <p:sldLayoutId id="2147483650" r:id="rId5"/>
    <p:sldLayoutId id="2147483669" r:id="rId6"/>
    <p:sldLayoutId id="2147483652" r:id="rId7"/>
    <p:sldLayoutId id="2147483653" r:id="rId8"/>
    <p:sldLayoutId id="2147483654" r:id="rId9"/>
    <p:sldLayoutId id="2147483671" r:id="rId10"/>
    <p:sldLayoutId id="2147483655" r:id="rId11"/>
    <p:sldLayoutId id="2147483705" r:id="rId12"/>
    <p:sldLayoutId id="2147483706" r:id="rId13"/>
    <p:sldLayoutId id="2147483673" r:id="rId14"/>
    <p:sldLayoutId id="2147483674" r:id="rId15"/>
    <p:sldLayoutId id="2147483675" r:id="rId16"/>
    <p:sldLayoutId id="2147483676" r:id="rId17"/>
    <p:sldLayoutId id="2147483677" r:id="rId18"/>
    <p:sldLayoutId id="2147483678" r:id="rId19"/>
    <p:sldLayoutId id="2147483707" r:id="rId20"/>
    <p:sldLayoutId id="2147483681" r:id="rId21"/>
    <p:sldLayoutId id="2147483680" r:id="rId22"/>
    <p:sldLayoutId id="2147483683" r:id="rId23"/>
    <p:sldLayoutId id="2147483682" r:id="rId24"/>
    <p:sldLayoutId id="2147483672" r:id="rId25"/>
    <p:sldLayoutId id="2147483656" r:id="rId26"/>
    <p:sldLayoutId id="2147483670" r:id="rId27"/>
    <p:sldLayoutId id="2147483659" r:id="rId28"/>
    <p:sldLayoutId id="2147483708" r:id="rId29"/>
    <p:sldLayoutId id="2147483709" r:id="rId30"/>
    <p:sldLayoutId id="2147483710" r:id="rId31"/>
  </p:sldLayoutIdLst>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171450" indent="-171450" algn="l" defTabSz="914400" rtl="0" eaLnBrk="1" latinLnBrk="0" hangingPunct="1">
        <a:lnSpc>
          <a:spcPct val="100000"/>
        </a:lnSpc>
        <a:spcBef>
          <a:spcPts val="1000"/>
        </a:spcBef>
        <a:buClr>
          <a:schemeClr val="accent1"/>
        </a:buClr>
        <a:buFont typeface="Wingdings" pitchFamily="2" charset="2"/>
        <a:buChar char="§"/>
        <a:tabLst/>
        <a:defRPr sz="1400" kern="1200">
          <a:solidFill>
            <a:schemeClr val="tx1"/>
          </a:solidFill>
          <a:latin typeface="+mn-lt"/>
          <a:ea typeface="+mn-ea"/>
          <a:cs typeface="+mn-cs"/>
        </a:defRPr>
      </a:lvl1pPr>
      <a:lvl2pPr marL="409575" indent="-198438" algn="l" defTabSz="914400" rtl="0" eaLnBrk="1" latinLnBrk="0" hangingPunct="1">
        <a:lnSpc>
          <a:spcPct val="100000"/>
        </a:lnSpc>
        <a:spcBef>
          <a:spcPts val="500"/>
        </a:spcBef>
        <a:buClr>
          <a:schemeClr val="accent1"/>
        </a:buClr>
        <a:buFont typeface="Courier New" panose="02070309020205020404" pitchFamily="49" charset="0"/>
        <a:buChar char="o"/>
        <a:tabLst/>
        <a:defRPr sz="1400" kern="1200">
          <a:solidFill>
            <a:schemeClr val="tx1"/>
          </a:solidFill>
          <a:latin typeface="+mn-lt"/>
          <a:ea typeface="+mn-ea"/>
          <a:cs typeface="+mn-cs"/>
        </a:defRPr>
      </a:lvl2pPr>
      <a:lvl3pPr marL="635000" indent="-198438" algn="l" defTabSz="914400" rtl="0" eaLnBrk="1" latinLnBrk="0" hangingPunct="1">
        <a:lnSpc>
          <a:spcPct val="100000"/>
        </a:lnSpc>
        <a:spcBef>
          <a:spcPts val="500"/>
        </a:spcBef>
        <a:buClr>
          <a:schemeClr val="accent1"/>
        </a:buClr>
        <a:buFont typeface="System Font Regular"/>
        <a:buChar char="−"/>
        <a:tabLst/>
        <a:defRPr sz="1400" kern="1200">
          <a:solidFill>
            <a:schemeClr val="tx1"/>
          </a:solidFill>
          <a:latin typeface="+mn-lt"/>
          <a:ea typeface="+mn-ea"/>
          <a:cs typeface="+mn-cs"/>
        </a:defRPr>
      </a:lvl3pPr>
      <a:lvl4pPr marL="858838" indent="-198438"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031875" indent="-158750"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5.xml"/><Relationship Id="rId5" Type="http://schemas.openxmlformats.org/officeDocument/2006/relationships/slideLayout" Target="../slideLayouts/slideLayout29.xml"/><Relationship Id="rId4" Type="http://schemas.openxmlformats.org/officeDocument/2006/relationships/tags" Target="../tags/tag19.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10" Type="http://schemas.openxmlformats.org/officeDocument/2006/relationships/image" Target="../media/image32.jpeg"/><Relationship Id="rId4" Type="http://schemas.openxmlformats.org/officeDocument/2006/relationships/tags" Target="../tags/tag23.xml"/><Relationship Id="rId9"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tags" Target="../tags/tag73.xml"/><Relationship Id="rId50" Type="http://schemas.openxmlformats.org/officeDocument/2006/relationships/tags" Target="../tags/tag76.xml"/><Relationship Id="rId7" Type="http://schemas.openxmlformats.org/officeDocument/2006/relationships/tags" Target="../tags/tag33.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tags" Target="../tags/tag71.xml"/><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tags" Target="../tags/tag75.xml"/><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tags" Target="../tags/tag70.xml"/><Relationship Id="rId52" Type="http://schemas.openxmlformats.org/officeDocument/2006/relationships/notesSlide" Target="../notesSlides/notesSlide7.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tags" Target="../tags/tag74.xml"/><Relationship Id="rId8" Type="http://schemas.openxmlformats.org/officeDocument/2006/relationships/tags" Target="../tags/tag34.xml"/><Relationship Id="rId51" Type="http://schemas.openxmlformats.org/officeDocument/2006/relationships/slideLayout" Target="../slideLayouts/slideLayout29.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tags" Target="../tags/tag72.xml"/><Relationship Id="rId20" Type="http://schemas.openxmlformats.org/officeDocument/2006/relationships/tags" Target="../tags/tag46.xml"/><Relationship Id="rId41" Type="http://schemas.openxmlformats.org/officeDocument/2006/relationships/tags" Target="../tags/tag67.xml"/><Relationship Id="rId1" Type="http://schemas.openxmlformats.org/officeDocument/2006/relationships/tags" Target="../tags/tag27.xml"/><Relationship Id="rId6" Type="http://schemas.openxmlformats.org/officeDocument/2006/relationships/tags" Target="../tags/tag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8" Type="http://schemas.openxmlformats.org/officeDocument/2006/relationships/hyperlink" Target="https://research.mpi-group.com/jfe/form/SV_2tOnegRyOQ6OWtn" TargetMode="External"/><Relationship Id="rId3" Type="http://schemas.openxmlformats.org/officeDocument/2006/relationships/tags" Target="../tags/tag80.xml"/><Relationship Id="rId7" Type="http://schemas.openxmlformats.org/officeDocument/2006/relationships/hyperlink" Target="https://ascm.iad1.qualtrics.com/jfe/form/SV_7PBmOvBqGoW6C1v" TargetMode="Externa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hyperlink" Target="https://ascm.iad1.qualtrics.com/jfe/form/SV_0Jm2OJ0Y4nZEic5" TargetMode="External"/><Relationship Id="rId5" Type="http://schemas.openxmlformats.org/officeDocument/2006/relationships/notesSlide" Target="../notesSlides/notesSlide8.xml"/><Relationship Id="rId4" Type="http://schemas.openxmlformats.org/officeDocument/2006/relationships/slideLayout" Target="../slideLayouts/slideLayout30.xml"/><Relationship Id="rId9"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34.tiff"/><Relationship Id="rId5" Type="http://schemas.openxmlformats.org/officeDocument/2006/relationships/notesSlide" Target="../notesSlides/notesSlide9.xml"/><Relationship Id="rId4"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88.xml"/><Relationship Id="rId7" Type="http://schemas.openxmlformats.org/officeDocument/2006/relationships/slideLayout" Target="../slideLayouts/slideLayout29.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image" Target="../media/image37.png"/><Relationship Id="rId4" Type="http://schemas.openxmlformats.org/officeDocument/2006/relationships/tags" Target="../tags/tag89.xml"/><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image" Target="../media/image38.tiff"/></Relationships>
</file>

<file path=ppt/slides/_rels/slide22.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38.tiff"/><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34.tiff"/><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39.png"/><Relationship Id="rId5" Type="http://schemas.openxmlformats.org/officeDocument/2006/relationships/tags" Target="../tags/tag98.xml"/><Relationship Id="rId10" Type="http://schemas.openxmlformats.org/officeDocument/2006/relationships/notesSlide" Target="../notesSlides/notesSlide11.xml"/><Relationship Id="rId4" Type="http://schemas.openxmlformats.org/officeDocument/2006/relationships/tags" Target="../tags/tag97.xml"/><Relationship Id="rId9"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02.xml"/></Relationships>
</file>

<file path=ppt/slides/_rels/slide25.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3" Type="http://schemas.openxmlformats.org/officeDocument/2006/relationships/tags" Target="../tags/tag105.xml"/><Relationship Id="rId21" Type="http://schemas.openxmlformats.org/officeDocument/2006/relationships/image" Target="../media/image41.pn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image" Target="../media/image40.jpe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23" Type="http://schemas.openxmlformats.org/officeDocument/2006/relationships/image" Target="../media/image43.tiff"/><Relationship Id="rId10" Type="http://schemas.openxmlformats.org/officeDocument/2006/relationships/tags" Target="../tags/tag112.xml"/><Relationship Id="rId19" Type="http://schemas.openxmlformats.org/officeDocument/2006/relationships/slideLayout" Target="../slideLayouts/slideLayout30.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 Id="rId22"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image" Target="../media/image46.png"/><Relationship Id="rId3" Type="http://schemas.openxmlformats.org/officeDocument/2006/relationships/tags" Target="../tags/tag123.xml"/><Relationship Id="rId21" Type="http://schemas.openxmlformats.org/officeDocument/2006/relationships/image" Target="../media/image38.tiff"/><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image" Target="../media/image45.png"/><Relationship Id="rId2" Type="http://schemas.openxmlformats.org/officeDocument/2006/relationships/tags" Target="../tags/tag122.xml"/><Relationship Id="rId16" Type="http://schemas.openxmlformats.org/officeDocument/2006/relationships/image" Target="../media/image44.png"/><Relationship Id="rId20" Type="http://schemas.openxmlformats.org/officeDocument/2006/relationships/image" Target="../media/image34.tiff"/><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5" Type="http://schemas.openxmlformats.org/officeDocument/2006/relationships/notesSlide" Target="../notesSlides/notesSlide12.xml"/><Relationship Id="rId10" Type="http://schemas.openxmlformats.org/officeDocument/2006/relationships/tags" Target="../tags/tag130.xml"/><Relationship Id="rId19" Type="http://schemas.openxmlformats.org/officeDocument/2006/relationships/image" Target="../media/image43.tiff"/><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3.xml"/><Relationship Id="rId4"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notesSlide" Target="../notesSlides/notesSlide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9.xml"/><Relationship Id="rId5" Type="http://schemas.openxmlformats.org/officeDocument/2006/relationships/tags" Target="../tags/tag13.xml"/><Relationship Id="rId4" Type="http://schemas.openxmlformats.org/officeDocument/2006/relationships/tags" Target="../tags/tag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467625-A13B-446B-BE99-D6FC3AF50A96}"/>
              </a:ext>
            </a:extLst>
          </p:cNvPr>
          <p:cNvSpPr>
            <a:spLocks noGrp="1"/>
          </p:cNvSpPr>
          <p:nvPr>
            <p:ph type="ctrTitle"/>
            <p:custDataLst>
              <p:tags r:id="rId1"/>
            </p:custDataLst>
          </p:nvPr>
        </p:nvSpPr>
        <p:spPr>
          <a:xfrm>
            <a:off x="574436" y="2425148"/>
            <a:ext cx="10866449" cy="1455404"/>
          </a:xfrm>
        </p:spPr>
        <p:txBody>
          <a:bodyPr/>
          <a:lstStyle/>
          <a:p>
            <a:r>
              <a:rPr lang="fr-FR" b="1" dirty="0"/>
              <a:t>Modèle de maturité de la chaîne d’approvisionnement dans le domaine de la santé</a:t>
            </a:r>
          </a:p>
        </p:txBody>
      </p:sp>
      <p:sp>
        <p:nvSpPr>
          <p:cNvPr id="2" name="Subtitle 1">
            <a:extLst>
              <a:ext uri="{FF2B5EF4-FFF2-40B4-BE49-F238E27FC236}">
                <a16:creationId xmlns:a16="http://schemas.microsoft.com/office/drawing/2014/main" id="{481ADD6A-A14E-47DF-B99A-AAFC7426E5B4}"/>
              </a:ext>
            </a:extLst>
          </p:cNvPr>
          <p:cNvSpPr>
            <a:spLocks noGrp="1"/>
          </p:cNvSpPr>
          <p:nvPr>
            <p:ph type="subTitle" idx="1"/>
            <p:custDataLst>
              <p:tags r:id="rId2"/>
            </p:custDataLst>
          </p:nvPr>
        </p:nvSpPr>
        <p:spPr/>
        <p:txBody>
          <a:bodyPr/>
          <a:lstStyle/>
          <a:p>
            <a:r>
              <a:rPr lang="fr-FR" dirty="0"/>
              <a:t>Version 8.0</a:t>
            </a:r>
          </a:p>
        </p:txBody>
      </p:sp>
      <p:sp>
        <p:nvSpPr>
          <p:cNvPr id="6" name="Text Placeholder 5">
            <a:extLst>
              <a:ext uri="{FF2B5EF4-FFF2-40B4-BE49-F238E27FC236}">
                <a16:creationId xmlns:a16="http://schemas.microsoft.com/office/drawing/2014/main" id="{89E5FEA7-3B4D-B440-93EF-4C6708FD3EBF}"/>
              </a:ext>
            </a:extLst>
          </p:cNvPr>
          <p:cNvSpPr>
            <a:spLocks noGrp="1"/>
          </p:cNvSpPr>
          <p:nvPr>
            <p:ph type="body" sz="quarter" idx="12"/>
            <p:custDataLst>
              <p:tags r:id="rId3"/>
            </p:custDataLst>
          </p:nvPr>
        </p:nvSpPr>
        <p:spPr/>
        <p:txBody>
          <a:bodyPr/>
          <a:lstStyle/>
          <a:p>
            <a:r>
              <a:rPr lang="fr-FR" dirty="0"/>
              <a:t>Mois xx, 2020</a:t>
            </a:r>
          </a:p>
        </p:txBody>
      </p:sp>
      <p:sp>
        <p:nvSpPr>
          <p:cNvPr id="7" name="Text Placeholder 6">
            <a:extLst>
              <a:ext uri="{FF2B5EF4-FFF2-40B4-BE49-F238E27FC236}">
                <a16:creationId xmlns:a16="http://schemas.microsoft.com/office/drawing/2014/main" id="{EDC50A04-5410-CC48-8F6B-B175F79178B9}"/>
              </a:ext>
            </a:extLst>
          </p:cNvPr>
          <p:cNvSpPr>
            <a:spLocks noGrp="1"/>
          </p:cNvSpPr>
          <p:nvPr>
            <p:ph type="body" sz="quarter" idx="10"/>
            <p:custDataLst>
              <p:tags r:id="rId4"/>
            </p:custDataLst>
          </p:nvPr>
        </p:nvSpPr>
        <p:spPr/>
        <p:txBody>
          <a:bodyPr/>
          <a:lstStyle/>
          <a:p>
            <a:endParaRPr lang="en-US" dirty="0"/>
          </a:p>
        </p:txBody>
      </p:sp>
      <p:sp>
        <p:nvSpPr>
          <p:cNvPr id="10" name="Text Placeholder 9">
            <a:extLst>
              <a:ext uri="{FF2B5EF4-FFF2-40B4-BE49-F238E27FC236}">
                <a16:creationId xmlns:a16="http://schemas.microsoft.com/office/drawing/2014/main" id="{0123064B-0AF5-2E4D-B393-D59F4B3BB8CF}"/>
              </a:ext>
            </a:extLst>
          </p:cNvPr>
          <p:cNvSpPr>
            <a:spLocks noGrp="1"/>
          </p:cNvSpPr>
          <p:nvPr>
            <p:ph type="body" sz="quarter" idx="11"/>
            <p:custDataLst>
              <p:tags r:id="rId5"/>
            </p:custDataLst>
          </p:nvPr>
        </p:nvSpPr>
        <p:spPr/>
        <p:txBody>
          <a:bodyPr/>
          <a:lstStyle/>
          <a:p>
            <a:endParaRPr lang="en-US" dirty="0"/>
          </a:p>
        </p:txBody>
      </p:sp>
    </p:spTree>
    <p:extLst>
      <p:ext uri="{BB962C8B-B14F-4D97-AF65-F5344CB8AC3E}">
        <p14:creationId xmlns:p14="http://schemas.microsoft.com/office/powerpoint/2010/main" val="244688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212481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359230" y="2644979"/>
            <a:ext cx="11604170" cy="907490"/>
          </a:xfrm>
          <a:prstGeom prst="rect">
            <a:avLst/>
          </a:prstGeom>
        </p:spPr>
        <p:txBody>
          <a:bodyPr>
            <a:normAutofit fontScale="90000"/>
          </a:bodyPr>
          <a:lstStyle/>
          <a:p>
            <a:pPr algn="ctr"/>
            <a:r>
              <a:rPr lang="fr-FR" dirty="0"/>
              <a:t>Modèle de maturité de la chaîne d’approvisionnement dans le domaine de la santé
</a:t>
            </a:r>
            <a:br>
              <a:rPr lang="fr-FR" dirty="0"/>
            </a:br>
            <a:r>
              <a:rPr lang="fr-FR" dirty="0"/>
              <a:t>Aperçu</a:t>
            </a:r>
          </a:p>
        </p:txBody>
      </p:sp>
    </p:spTree>
    <p:extLst>
      <p:ext uri="{BB962C8B-B14F-4D97-AF65-F5344CB8AC3E}">
        <p14:creationId xmlns:p14="http://schemas.microsoft.com/office/powerpoint/2010/main" val="10342445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25B7DC-C8E9-4849-B022-3D9D96C921EF}"/>
              </a:ext>
            </a:extLst>
          </p:cNvPr>
          <p:cNvGrpSpPr/>
          <p:nvPr>
            <p:custDataLst>
              <p:tags r:id="rId1"/>
            </p:custDataLst>
          </p:nvPr>
        </p:nvGrpSpPr>
        <p:grpSpPr>
          <a:xfrm>
            <a:off x="5930083" y="1995016"/>
            <a:ext cx="5142484" cy="4076073"/>
            <a:chOff x="5877884" y="1382110"/>
            <a:chExt cx="5681392" cy="4682356"/>
          </a:xfrm>
        </p:grpSpPr>
        <p:sp>
          <p:nvSpPr>
            <p:cNvPr id="10" name="Arrow: Right 9">
              <a:extLst>
                <a:ext uri="{FF2B5EF4-FFF2-40B4-BE49-F238E27FC236}">
                  <a16:creationId xmlns:a16="http://schemas.microsoft.com/office/drawing/2014/main" id="{75E62E88-396D-4F23-B280-38D3B756712A}"/>
                </a:ext>
              </a:extLst>
            </p:cNvPr>
            <p:cNvSpPr/>
            <p:nvPr/>
          </p:nvSpPr>
          <p:spPr>
            <a:xfrm rot="16200000">
              <a:off x="4317624" y="2942370"/>
              <a:ext cx="4003390" cy="882869"/>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2CE8017F-8ACA-4387-AB18-4F3676BAF2FB}"/>
                </a:ext>
              </a:extLst>
            </p:cNvPr>
            <p:cNvSpPr/>
            <p:nvPr/>
          </p:nvSpPr>
          <p:spPr>
            <a:xfrm>
              <a:off x="9765237" y="1828799"/>
              <a:ext cx="1415668" cy="3556700"/>
            </a:xfrm>
            <a:prstGeom prst="roundRect">
              <a:avLst/>
            </a:prstGeom>
            <a:gradFill>
              <a:gsLst>
                <a:gs pos="0">
                  <a:srgbClr val="92D050"/>
                </a:gs>
                <a:gs pos="100000">
                  <a:schemeClr val="bg1"/>
                </a:gs>
              </a:gsLst>
              <a:lin ang="5400000" scaled="1"/>
            </a:gradFill>
            <a:ln>
              <a:gradFill>
                <a:gsLst>
                  <a:gs pos="0">
                    <a:srgbClr val="92D05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3AA6C67-28AA-4B13-A7B3-6AE515CB78FB}"/>
                </a:ext>
              </a:extLst>
            </p:cNvPr>
            <p:cNvSpPr/>
            <p:nvPr/>
          </p:nvSpPr>
          <p:spPr>
            <a:xfrm>
              <a:off x="8982977" y="2445912"/>
              <a:ext cx="1415668" cy="2939587"/>
            </a:xfrm>
            <a:prstGeom prst="roundRect">
              <a:avLst/>
            </a:prstGeom>
            <a:gradFill>
              <a:gsLst>
                <a:gs pos="0">
                  <a:srgbClr val="FFC000"/>
                </a:gs>
                <a:gs pos="100000">
                  <a:schemeClr val="bg1"/>
                </a:gs>
              </a:gsLst>
              <a:lin ang="5400000" scaled="1"/>
            </a:gradFill>
            <a:ln>
              <a:gradFill>
                <a:gsLst>
                  <a:gs pos="0">
                    <a:srgbClr val="FFC00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B1DEF325-7567-4C5E-822E-C5090647544E}"/>
                </a:ext>
              </a:extLst>
            </p:cNvPr>
            <p:cNvSpPr/>
            <p:nvPr/>
          </p:nvSpPr>
          <p:spPr>
            <a:xfrm>
              <a:off x="8211469" y="3051415"/>
              <a:ext cx="1415668" cy="2334084"/>
            </a:xfrm>
            <a:prstGeom prst="roundRect">
              <a:avLst/>
            </a:prstGeom>
            <a:gradFill>
              <a:gsLst>
                <a:gs pos="0">
                  <a:srgbClr val="A5A5A5"/>
                </a:gs>
                <a:gs pos="100000">
                  <a:schemeClr val="bg1"/>
                </a:gs>
              </a:gsLst>
              <a:lin ang="5400000" scaled="1"/>
            </a:gradFill>
            <a:ln>
              <a:gradFill>
                <a:gsLst>
                  <a:gs pos="0">
                    <a:srgbClr val="A5A5A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5" name="Rectangle: Rounded Corners 14">
              <a:extLst>
                <a:ext uri="{FF2B5EF4-FFF2-40B4-BE49-F238E27FC236}">
                  <a16:creationId xmlns:a16="http://schemas.microsoft.com/office/drawing/2014/main" id="{621FD2D3-48FB-40F5-8F87-02E4EB3EA5E9}"/>
                </a:ext>
              </a:extLst>
            </p:cNvPr>
            <p:cNvSpPr/>
            <p:nvPr/>
          </p:nvSpPr>
          <p:spPr>
            <a:xfrm>
              <a:off x="7429209" y="3645252"/>
              <a:ext cx="1415668" cy="1740245"/>
            </a:xfrm>
            <a:prstGeom prst="roundRect">
              <a:avLst/>
            </a:prstGeom>
            <a:gradFill>
              <a:gsLst>
                <a:gs pos="0">
                  <a:srgbClr val="ED911D"/>
                </a:gs>
                <a:gs pos="100000">
                  <a:schemeClr val="bg1"/>
                </a:gs>
              </a:gsLst>
              <a:lin ang="5400000" scaled="1"/>
            </a:gradFill>
            <a:ln>
              <a:gradFill>
                <a:gsLst>
                  <a:gs pos="0">
                    <a:srgbClr val="ED911D"/>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4081052D-AF8B-438D-997D-449D41416E71}"/>
                </a:ext>
              </a:extLst>
            </p:cNvPr>
            <p:cNvSpPr txBox="1"/>
            <p:nvPr/>
          </p:nvSpPr>
          <p:spPr>
            <a:xfrm>
              <a:off x="7446336" y="3751264"/>
              <a:ext cx="1292773"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BRONZE</a:t>
              </a:r>
            </a:p>
          </p:txBody>
        </p:sp>
        <p:sp>
          <p:nvSpPr>
            <p:cNvPr id="17" name="TextBox 16">
              <a:extLst>
                <a:ext uri="{FF2B5EF4-FFF2-40B4-BE49-F238E27FC236}">
                  <a16:creationId xmlns:a16="http://schemas.microsoft.com/office/drawing/2014/main" id="{C084CAA0-9048-4746-BF49-2D317B60263B}"/>
                </a:ext>
              </a:extLst>
            </p:cNvPr>
            <p:cNvSpPr txBox="1"/>
            <p:nvPr/>
          </p:nvSpPr>
          <p:spPr>
            <a:xfrm>
              <a:off x="8263779" y="3176326"/>
              <a:ext cx="1292773"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ARGENT</a:t>
              </a:r>
            </a:p>
          </p:txBody>
        </p:sp>
        <p:sp>
          <p:nvSpPr>
            <p:cNvPr id="18" name="TextBox 17">
              <a:extLst>
                <a:ext uri="{FF2B5EF4-FFF2-40B4-BE49-F238E27FC236}">
                  <a16:creationId xmlns:a16="http://schemas.microsoft.com/office/drawing/2014/main" id="{640496BB-26DB-4AAA-BBD3-CDA7C8494F39}"/>
                </a:ext>
              </a:extLst>
            </p:cNvPr>
            <p:cNvSpPr txBox="1"/>
            <p:nvPr/>
          </p:nvSpPr>
          <p:spPr>
            <a:xfrm>
              <a:off x="9058970" y="2518123"/>
              <a:ext cx="1292773"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OR</a:t>
              </a:r>
            </a:p>
          </p:txBody>
        </p:sp>
        <p:sp>
          <p:nvSpPr>
            <p:cNvPr id="19" name="TextBox 18">
              <a:extLst>
                <a:ext uri="{FF2B5EF4-FFF2-40B4-BE49-F238E27FC236}">
                  <a16:creationId xmlns:a16="http://schemas.microsoft.com/office/drawing/2014/main" id="{2DF8C1D2-BA95-45FA-9757-F40718654E6B}"/>
                </a:ext>
              </a:extLst>
            </p:cNvPr>
            <p:cNvSpPr txBox="1"/>
            <p:nvPr/>
          </p:nvSpPr>
          <p:spPr>
            <a:xfrm>
              <a:off x="9765239" y="1940950"/>
              <a:ext cx="1415667" cy="365415"/>
            </a:xfrm>
            <a:prstGeom prst="rect">
              <a:avLst/>
            </a:prstGeom>
            <a:noFill/>
          </p:spPr>
          <p:txBody>
            <a:bodyPr wrap="square" rtlCol="0">
              <a:spAutoFit/>
            </a:bodyPr>
            <a:lstStyle/>
            <a:p>
              <a:pPr algn="ctr" defTabSz="1219170" hangingPunct="1">
                <a:defRPr/>
              </a:pPr>
              <a:r>
                <a:rPr lang="fr-FR" sz="1467" b="1" dirty="0">
                  <a:solidFill>
                    <a:prstClr val="black">
                      <a:lumMod val="65000"/>
                      <a:lumOff val="35000"/>
                    </a:prstClr>
                  </a:solidFill>
                  <a:latin typeface="Calibri" panose="020F0502020204030204"/>
                </a:rPr>
                <a:t>ACCRÉDITÉ</a:t>
              </a:r>
            </a:p>
          </p:txBody>
        </p:sp>
        <p:cxnSp>
          <p:nvCxnSpPr>
            <p:cNvPr id="21" name="Straight Arrow Connector 20">
              <a:extLst>
                <a:ext uri="{FF2B5EF4-FFF2-40B4-BE49-F238E27FC236}">
                  <a16:creationId xmlns:a16="http://schemas.microsoft.com/office/drawing/2014/main" id="{477D9B4C-6A2B-41E3-8634-FA47C0A5E146}"/>
                </a:ext>
              </a:extLst>
            </p:cNvPr>
            <p:cNvCxnSpPr/>
            <p:nvPr/>
          </p:nvCxnSpPr>
          <p:spPr>
            <a:xfrm flipV="1">
              <a:off x="7079226" y="1427644"/>
              <a:ext cx="2395138" cy="2118014"/>
            </a:xfrm>
            <a:prstGeom prst="straightConnector1">
              <a:avLst/>
            </a:prstGeom>
            <a:ln w="539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5D74CE6-1E6D-497C-8A1C-8C87C5A3FDE2}"/>
                </a:ext>
              </a:extLst>
            </p:cNvPr>
            <p:cNvSpPr txBox="1"/>
            <p:nvPr/>
          </p:nvSpPr>
          <p:spPr>
            <a:xfrm rot="19062698">
              <a:off x="6738069" y="2139728"/>
              <a:ext cx="2844801" cy="365415"/>
            </a:xfrm>
            <a:prstGeom prst="rect">
              <a:avLst/>
            </a:prstGeom>
            <a:noFill/>
          </p:spPr>
          <p:txBody>
            <a:bodyPr wrap="square" rtlCol="0">
              <a:spAutoFit/>
            </a:bodyPr>
            <a:lstStyle/>
            <a:p>
              <a:pPr defTabSz="1219170" hangingPunct="1">
                <a:defRPr/>
              </a:pPr>
              <a:r>
                <a:rPr lang="fr-FR" sz="1467" dirty="0">
                  <a:solidFill>
                    <a:prstClr val="black">
                      <a:lumMod val="65000"/>
                      <a:lumOff val="35000"/>
                    </a:prstClr>
                  </a:solidFill>
                  <a:latin typeface="Calibri" panose="020F0502020204030204"/>
                </a:rPr>
                <a:t>Rendement de la chaîne d’approvisionnement</a:t>
              </a:r>
            </a:p>
          </p:txBody>
        </p:sp>
        <p:sp>
          <p:nvSpPr>
            <p:cNvPr id="23" name="Arrow: Right 22">
              <a:extLst>
                <a:ext uri="{FF2B5EF4-FFF2-40B4-BE49-F238E27FC236}">
                  <a16:creationId xmlns:a16="http://schemas.microsoft.com/office/drawing/2014/main" id="{C301FECF-E9A7-47BF-B8AD-C8A5A7E2450C}"/>
                </a:ext>
              </a:extLst>
            </p:cNvPr>
            <p:cNvSpPr/>
            <p:nvPr/>
          </p:nvSpPr>
          <p:spPr>
            <a:xfrm>
              <a:off x="6654625" y="5181597"/>
              <a:ext cx="4904651" cy="882869"/>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endParaRPr lang="en-US" sz="1467" kern="1200" dirty="0">
                <a:solidFill>
                  <a:prstClr val="white"/>
                </a:solidFill>
                <a:latin typeface="Calibri" panose="020F0502020204030204"/>
              </a:endParaRPr>
            </a:p>
          </p:txBody>
        </p:sp>
        <p:sp>
          <p:nvSpPr>
            <p:cNvPr id="24" name="TextBox 23">
              <a:extLst>
                <a:ext uri="{FF2B5EF4-FFF2-40B4-BE49-F238E27FC236}">
                  <a16:creationId xmlns:a16="http://schemas.microsoft.com/office/drawing/2014/main" id="{BC762C92-478E-4DD7-B512-59BB1A91020A}"/>
                </a:ext>
              </a:extLst>
            </p:cNvPr>
            <p:cNvSpPr txBox="1"/>
            <p:nvPr/>
          </p:nvSpPr>
          <p:spPr>
            <a:xfrm>
              <a:off x="7137881" y="5392198"/>
              <a:ext cx="3690194" cy="436127"/>
            </a:xfrm>
            <a:prstGeom prst="rect">
              <a:avLst/>
            </a:prstGeom>
            <a:noFill/>
          </p:spPr>
          <p:txBody>
            <a:bodyPr wrap="square" rtlCol="0">
              <a:spAutoFit/>
            </a:bodyPr>
            <a:lstStyle/>
            <a:p>
              <a:pPr defTabSz="1219170" hangingPunct="1">
                <a:defRPr/>
              </a:pPr>
              <a:r>
                <a:rPr lang="fr-FR" sz="1867" b="1" dirty="0">
                  <a:solidFill>
                    <a:prstClr val="black">
                      <a:lumMod val="65000"/>
                      <a:lumOff val="35000"/>
                    </a:prstClr>
                  </a:solidFill>
                  <a:latin typeface="Calibri" panose="020F0502020204030204"/>
                </a:rPr>
                <a:t>MATURITÉ DE LA CHAÎNE D’-APPROVISIONNEMENT</a:t>
              </a:r>
            </a:p>
          </p:txBody>
        </p:sp>
        <p:sp>
          <p:nvSpPr>
            <p:cNvPr id="25" name="TextBox 24">
              <a:extLst>
                <a:ext uri="{FF2B5EF4-FFF2-40B4-BE49-F238E27FC236}">
                  <a16:creationId xmlns:a16="http://schemas.microsoft.com/office/drawing/2014/main" id="{F7DAD135-7D7E-4E63-9FA5-1511AE1E5EEE}"/>
                </a:ext>
              </a:extLst>
            </p:cNvPr>
            <p:cNvSpPr txBox="1"/>
            <p:nvPr/>
          </p:nvSpPr>
          <p:spPr>
            <a:xfrm rot="16200000">
              <a:off x="4664836" y="3178867"/>
              <a:ext cx="3323363" cy="419442"/>
            </a:xfrm>
            <a:prstGeom prst="rect">
              <a:avLst/>
            </a:prstGeom>
            <a:noFill/>
          </p:spPr>
          <p:txBody>
            <a:bodyPr wrap="square" rtlCol="0" anchor="ctr">
              <a:spAutoFit/>
            </a:bodyPr>
            <a:lstStyle/>
            <a:p>
              <a:pPr defTabSz="1219170" hangingPunct="1">
                <a:defRPr/>
              </a:pPr>
              <a:r>
                <a:rPr lang="fr-FR" sz="1867" b="1" dirty="0">
                  <a:solidFill>
                    <a:prstClr val="black">
                      <a:lumMod val="65000"/>
                      <a:lumOff val="35000"/>
                    </a:prstClr>
                  </a:solidFill>
                  <a:latin typeface="Calibri" panose="020F0502020204030204"/>
                </a:rPr>
                <a:t>DISPONIBILITÉ DES PRODUITS</a:t>
              </a:r>
            </a:p>
          </p:txBody>
        </p:sp>
      </p:grpSp>
      <p:sp>
        <p:nvSpPr>
          <p:cNvPr id="26" name="Speech Bubble: Rectangle 25">
            <a:extLst>
              <a:ext uri="{FF2B5EF4-FFF2-40B4-BE49-F238E27FC236}">
                <a16:creationId xmlns:a16="http://schemas.microsoft.com/office/drawing/2014/main" id="{7CF954EB-D82B-478B-B7CD-19674E97832A}"/>
              </a:ext>
            </a:extLst>
          </p:cNvPr>
          <p:cNvSpPr/>
          <p:nvPr>
            <p:custDataLst>
              <p:tags r:id="rId2"/>
            </p:custDataLst>
          </p:nvPr>
        </p:nvSpPr>
        <p:spPr>
          <a:xfrm>
            <a:off x="10065853" y="3556912"/>
            <a:ext cx="1365344" cy="1512157"/>
          </a:xfrm>
          <a:prstGeom prst="wedgeRectCallout">
            <a:avLst>
              <a:gd name="adj1" fmla="val -103871"/>
              <a:gd name="adj2" fmla="val 39940"/>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hangingPunct="1">
              <a:defRPr/>
            </a:pPr>
            <a:r>
              <a:rPr lang="fr-FR" sz="1600" b="1" dirty="0">
                <a:solidFill>
                  <a:prstClr val="black">
                    <a:lumMod val="65000"/>
                    <a:lumOff val="35000"/>
                  </a:prstClr>
                </a:solidFill>
                <a:latin typeface="Calibri" panose="020F0502020204030204"/>
              </a:rPr>
              <a:t>Il existe un lien entre la maturité et — le rendement de la chaîne d’approvisionnement.</a:t>
            </a:r>
          </a:p>
        </p:txBody>
      </p:sp>
      <p:sp>
        <p:nvSpPr>
          <p:cNvPr id="27" name="Rectangle 26">
            <a:extLst>
              <a:ext uri="{FF2B5EF4-FFF2-40B4-BE49-F238E27FC236}">
                <a16:creationId xmlns:a16="http://schemas.microsoft.com/office/drawing/2014/main" id="{592FCED9-CC8B-4861-9A50-5A977D129A81}"/>
              </a:ext>
            </a:extLst>
          </p:cNvPr>
          <p:cNvSpPr/>
          <p:nvPr>
            <p:custDataLst>
              <p:tags r:id="rId3"/>
            </p:custDataLst>
          </p:nvPr>
        </p:nvSpPr>
        <p:spPr>
          <a:xfrm>
            <a:off x="416397" y="1382874"/>
            <a:ext cx="5404447" cy="44627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spcBef>
                <a:spcPts val="600"/>
              </a:spcBef>
              <a:buClr>
                <a:srgbClr val="2F85AA"/>
              </a:buClr>
            </a:pPr>
            <a:r>
              <a:rPr lang="fr-FR" sz="1400" b="1" dirty="0">
                <a:solidFill>
                  <a:srgbClr val="000000"/>
                </a:solidFill>
                <a:latin typeface="Arial" pitchFamily="34" charset="0"/>
                <a:cs typeface="Arial" pitchFamily="34" charset="0"/>
              </a:rPr>
              <a:t>Aperçu</a:t>
            </a:r>
          </a:p>
          <a:p>
            <a:pPr marL="285750" indent="-285750" defTabSz="1625519">
              <a:spcBef>
                <a:spcPts val="600"/>
              </a:spcBef>
              <a:buClr>
                <a:srgbClr val="2F85AA"/>
              </a:buClr>
              <a:buFont typeface="Arial" panose="020B0604020202020204" pitchFamily="34" charset="0"/>
              <a:buChar char="•"/>
            </a:pPr>
            <a:r>
              <a:rPr lang="fr-FR" sz="1400" dirty="0">
                <a:latin typeface="Arial" pitchFamily="34" charset="0"/>
                <a:cs typeface="Arial" pitchFamily="34" charset="0"/>
              </a:rPr>
              <a:t>Un outil d’auto-évaluation qui aide les sites, les chaînes d’approvisionnement, les comtés/</a:t>
            </a:r>
            <a:r>
              <a:rPr lang="fr-FR" sz="1400" b="1" dirty="0">
                <a:latin typeface="Arial" pitchFamily="34" charset="0"/>
                <a:cs typeface="Arial" pitchFamily="34" charset="0"/>
              </a:rPr>
              <a:t>Districts</a:t>
            </a:r>
            <a:r>
              <a:rPr lang="fr-FR" sz="1400" dirty="0">
                <a:latin typeface="Arial" pitchFamily="34" charset="0"/>
                <a:cs typeface="Arial" pitchFamily="34" charset="0"/>
              </a:rPr>
              <a:t>, les régions et les pays à évaluer de manière indépendante les besoins de la chaîne d’approvisionnement</a:t>
            </a:r>
          </a:p>
          <a:p>
            <a:pPr defTabSz="1625519">
              <a:spcBef>
                <a:spcPts val="600"/>
              </a:spcBef>
              <a:buClr>
                <a:srgbClr val="2F85AA"/>
              </a:buClr>
            </a:pPr>
            <a:endParaRPr lang="en-US" sz="1400" b="1" dirty="0">
              <a:solidFill>
                <a:srgbClr val="000000"/>
              </a:solidFill>
              <a:latin typeface="Arial" pitchFamily="34" charset="0"/>
              <a:cs typeface="Arial" pitchFamily="34" charset="0"/>
            </a:endParaRPr>
          </a:p>
          <a:p>
            <a:pPr defTabSz="1625519">
              <a:spcBef>
                <a:spcPts val="600"/>
              </a:spcBef>
              <a:buClr>
                <a:srgbClr val="2F85AA"/>
              </a:buClr>
            </a:pPr>
            <a:r>
              <a:rPr lang="fr-FR" sz="1400" b="1" dirty="0">
                <a:solidFill>
                  <a:srgbClr val="000000"/>
                </a:solidFill>
                <a:latin typeface="Arial" pitchFamily="34" charset="0"/>
                <a:cs typeface="Arial" pitchFamily="34" charset="0"/>
              </a:rPr>
              <a:t>Mesure des progrès</a:t>
            </a:r>
          </a:p>
          <a:p>
            <a:pPr marL="285750" indent="-285750" defTabSz="1625519">
              <a:spcBef>
                <a:spcPts val="600"/>
              </a:spcBef>
              <a:buClr>
                <a:srgbClr val="2F85AA"/>
              </a:buClr>
              <a:buFont typeface="Arial" panose="020B0604020202020204" pitchFamily="34" charset="0"/>
              <a:buChar char="•"/>
            </a:pPr>
            <a:r>
              <a:rPr lang="fr-FR" sz="1400" dirty="0">
                <a:latin typeface="Arial" pitchFamily="34" charset="0"/>
                <a:cs typeface="Arial" pitchFamily="34" charset="0"/>
              </a:rPr>
              <a:t>Auto-évaluations périodiques</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Identifier </a:t>
            </a:r>
            <a:r>
              <a:rPr lang="fr-FR" sz="1400" dirty="0">
                <a:latin typeface="Arial" pitchFamily="34" charset="0"/>
                <a:cs typeface="Arial" pitchFamily="34" charset="0"/>
              </a:rPr>
              <a:t>goulots d’étranglement et les écarts de rendement</a:t>
            </a:r>
          </a:p>
          <a:p>
            <a:pPr marL="285750" indent="-285750" defTabSz="1625519">
              <a:spcBef>
                <a:spcPts val="600"/>
              </a:spcBef>
              <a:buClr>
                <a:srgbClr val="2F85AA"/>
              </a:buClr>
              <a:buFont typeface="Arial" panose="020B0604020202020204" pitchFamily="34" charset="0"/>
              <a:buChar char="•"/>
            </a:pPr>
            <a:r>
              <a:rPr lang="fr-FR" sz="1400" dirty="0">
                <a:latin typeface="Arial" pitchFamily="34" charset="0"/>
                <a:cs typeface="Arial" pitchFamily="34" charset="0"/>
              </a:rPr>
              <a:t>Accorder la priorité aux opportunités d’amélioration</a:t>
            </a:r>
          </a:p>
          <a:p>
            <a:pPr marL="285750" indent="-285750" defTabSz="1625519">
              <a:spcBef>
                <a:spcPts val="600"/>
              </a:spcBef>
              <a:buClr>
                <a:srgbClr val="2F85AA"/>
              </a:buClr>
              <a:buFont typeface="Arial" panose="020B0604020202020204" pitchFamily="34" charset="0"/>
              <a:buChar char="•"/>
            </a:pPr>
            <a:endParaRPr lang="en-US" sz="1400" dirty="0">
              <a:latin typeface="Arial" pitchFamily="34" charset="0"/>
              <a:cs typeface="Arial" pitchFamily="34" charset="0"/>
            </a:endParaRPr>
          </a:p>
          <a:p>
            <a:pPr defTabSz="1625519">
              <a:spcBef>
                <a:spcPts val="600"/>
              </a:spcBef>
              <a:buClr>
                <a:srgbClr val="2F85AA"/>
              </a:buClr>
            </a:pPr>
            <a:r>
              <a:rPr lang="fr-FR" sz="1400" b="1" dirty="0">
                <a:solidFill>
                  <a:srgbClr val="000000"/>
                </a:solidFill>
                <a:latin typeface="Arial" pitchFamily="34" charset="0"/>
                <a:cs typeface="Arial" pitchFamily="34" charset="0"/>
              </a:rPr>
              <a:t>Suppression continue des contraintes</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Meilleure visibilité</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Disponibilité accrue des produits</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Efficacité accrue de la chaîne d’approvisionnement</a:t>
            </a:r>
          </a:p>
          <a:p>
            <a:pPr marL="285750" indent="-285750" defTabSz="1625519">
              <a:spcBef>
                <a:spcPts val="600"/>
              </a:spcBef>
              <a:buClr>
                <a:srgbClr val="2F85AA"/>
              </a:buClr>
              <a:buFont typeface="Arial" panose="020B0604020202020204" pitchFamily="34" charset="0"/>
              <a:buChar char="•"/>
            </a:pPr>
            <a:r>
              <a:rPr lang="fr-FR" sz="1400" dirty="0">
                <a:solidFill>
                  <a:srgbClr val="000000"/>
                </a:solidFill>
                <a:latin typeface="Arial" pitchFamily="34" charset="0"/>
                <a:cs typeface="Arial" pitchFamily="34" charset="0"/>
              </a:rPr>
              <a:t>Maximisation des investissements</a:t>
            </a:r>
          </a:p>
        </p:txBody>
      </p:sp>
      <p:sp>
        <p:nvSpPr>
          <p:cNvPr id="20" name="Shape 315">
            <a:extLst>
              <a:ext uri="{FF2B5EF4-FFF2-40B4-BE49-F238E27FC236}">
                <a16:creationId xmlns:a16="http://schemas.microsoft.com/office/drawing/2014/main" id="{CD4FB14D-C287-4D79-9426-96DE703A7897}"/>
              </a:ext>
            </a:extLst>
          </p:cNvPr>
          <p:cNvSpPr>
            <a:spLocks noGrp="1"/>
          </p:cNvSpPr>
          <p:nvPr>
            <p:ph type="title"/>
            <p:custDataLst>
              <p:tags r:id="rId4"/>
            </p:custDataLst>
          </p:nvPr>
        </p:nvSpPr>
        <p:spPr>
          <a:xfrm>
            <a:off x="453150" y="209904"/>
            <a:ext cx="11403415" cy="907490"/>
          </a:xfrm>
          <a:prstGeom prst="rect">
            <a:avLst/>
          </a:prstGeom>
        </p:spPr>
        <p:txBody>
          <a:bodyPr/>
          <a:lstStyle>
            <a:lvl1pPr defTabSz="859536">
              <a:defRPr sz="3759"/>
            </a:lvl1pPr>
          </a:lstStyle>
          <a:p>
            <a:r>
              <a:rPr lang="fr-FR" sz="2800" dirty="0"/>
              <a:t>Le modèle de maturité de la chaîne d’approvisionnement dans le domaine de la santé favorise l’amélioration continue</a:t>
            </a:r>
          </a:p>
        </p:txBody>
      </p:sp>
    </p:spTree>
    <p:extLst>
      <p:ext uri="{BB962C8B-B14F-4D97-AF65-F5344CB8AC3E}">
        <p14:creationId xmlns:p14="http://schemas.microsoft.com/office/powerpoint/2010/main" val="2136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p:custDataLst>
              <p:tags r:id="rId1"/>
            </p:custDataLst>
          </p:nvPr>
        </p:nvSpPr>
        <p:spPr>
          <a:xfrm>
            <a:off x="838198" y="208961"/>
            <a:ext cx="9698051" cy="907490"/>
          </a:xfrm>
          <a:prstGeom prst="rect">
            <a:avLst/>
          </a:prstGeom>
        </p:spPr>
        <p:txBody>
          <a:bodyPr/>
          <a:lstStyle>
            <a:lvl1pPr defTabSz="859536">
              <a:defRPr sz="3759"/>
            </a:lvl1pPr>
          </a:lstStyle>
          <a:p>
            <a:r>
              <a:rPr lang="fr-FR" sz="2800" dirty="0"/>
              <a:t>Comment le modèle de maturité de la chaîne d’approvisionnement améliore-t-il les performances ?</a:t>
            </a:r>
          </a:p>
        </p:txBody>
      </p:sp>
      <p:sp>
        <p:nvSpPr>
          <p:cNvPr id="342" name="Shape 342"/>
          <p:cNvSpPr>
            <a:spLocks noGrp="1"/>
          </p:cNvSpPr>
          <p:nvPr>
            <p:ph type="body" sz="quarter" idx="1"/>
            <p:custDataLst>
              <p:tags r:id="rId2"/>
            </p:custDataLst>
          </p:nvPr>
        </p:nvSpPr>
        <p:spPr>
          <a:xfrm>
            <a:off x="4963888" y="4795371"/>
            <a:ext cx="6795722" cy="1502387"/>
          </a:xfrm>
          <a:prstGeom prst="rect">
            <a:avLst/>
          </a:prstGeom>
        </p:spPr>
        <p:txBody>
          <a:bodyPr/>
          <a:lstStyle/>
          <a:p>
            <a:pPr marL="342900" indent="-342900">
              <a:spcBef>
                <a:spcPts val="600"/>
              </a:spcBef>
              <a:buFontTx/>
              <a:buAutoNum type="arabicPeriod"/>
              <a:defRPr sz="1600"/>
            </a:pPr>
            <a:r>
              <a:rPr lang="fr-FR" sz="1200" dirty="0"/>
              <a:t>Concentrant les efforts sur l’amélioration des contraintes du maillon le plus faible.</a:t>
            </a:r>
          </a:p>
          <a:p>
            <a:pPr marL="342900" indent="-342900">
              <a:spcBef>
                <a:spcPts val="600"/>
              </a:spcBef>
              <a:buFontTx/>
              <a:buAutoNum type="arabicPeriod"/>
              <a:defRPr sz="1600"/>
            </a:pPr>
            <a:r>
              <a:rPr lang="fr-FR" sz="1200" dirty="0"/>
              <a:t>Aidant les équipes à</a:t>
            </a:r>
            <a:r>
              <a:rPr lang="fr-FR" sz="1200" strike="sngStrike" dirty="0"/>
              <a:t> </a:t>
            </a:r>
            <a:r>
              <a:rPr lang="fr-FR" sz="1200" dirty="0"/>
              <a:t>garder le contrôle  au-delà du maillon le plus faible, qui change constamment à mesure que les chaînes d’approvisionnement se développent</a:t>
            </a:r>
          </a:p>
          <a:p>
            <a:pPr marL="342900" indent="-342900">
              <a:spcBef>
                <a:spcPts val="600"/>
              </a:spcBef>
              <a:buFontTx/>
              <a:buAutoNum type="arabicPeriod"/>
              <a:defRPr sz="1600"/>
            </a:pPr>
            <a:r>
              <a:rPr lang="fr-FR" sz="1200" dirty="0"/>
              <a:t>Mettre en évidence les domaines dans lesquels la maturité a un impact sur la capacité de la chaîne d’approvisionnement à fonctionner dans un environnement de marché donné.</a:t>
            </a:r>
          </a:p>
        </p:txBody>
      </p:sp>
      <p:pic>
        <p:nvPicPr>
          <p:cNvPr id="343" name="image5.jpg"/>
          <p:cNvPicPr>
            <a:picLocks noChangeAspect="1"/>
          </p:cNvPicPr>
          <p:nvPr>
            <p:custDataLst>
              <p:tags r:id="rId3"/>
            </p:custDataLst>
          </p:nvPr>
        </p:nvPicPr>
        <p:blipFill>
          <a:blip r:embed="rId10" cstate="email">
            <a:extLst>
              <a:ext uri="{28A0092B-C50C-407E-A947-70E740481C1C}">
                <a14:useLocalDpi xmlns:a14="http://schemas.microsoft.com/office/drawing/2010/main"/>
              </a:ext>
            </a:extLst>
          </a:blip>
          <a:stretch>
            <a:fillRect/>
          </a:stretch>
        </p:blipFill>
        <p:spPr>
          <a:xfrm rot="731345">
            <a:off x="2822076" y="1658920"/>
            <a:ext cx="3199272" cy="1426075"/>
          </a:xfrm>
          <a:prstGeom prst="rect">
            <a:avLst/>
          </a:prstGeom>
          <a:ln w="12700">
            <a:miter lim="400000"/>
          </a:ln>
        </p:spPr>
      </p:pic>
      <p:grpSp>
        <p:nvGrpSpPr>
          <p:cNvPr id="346" name="Group 346"/>
          <p:cNvGrpSpPr/>
          <p:nvPr>
            <p:custDataLst>
              <p:tags r:id="rId4"/>
            </p:custDataLst>
          </p:nvPr>
        </p:nvGrpSpPr>
        <p:grpSpPr>
          <a:xfrm>
            <a:off x="2015760" y="2689636"/>
            <a:ext cx="2731198" cy="3443339"/>
            <a:chOff x="0" y="0"/>
            <a:chExt cx="2731196" cy="3443337"/>
          </a:xfrm>
        </p:grpSpPr>
        <p:sp>
          <p:nvSpPr>
            <p:cNvPr id="344" name="Shape 344"/>
            <p:cNvSpPr/>
            <p:nvPr/>
          </p:nvSpPr>
          <p:spPr>
            <a:xfrm>
              <a:off x="0" y="0"/>
              <a:ext cx="2731196" cy="3430404"/>
            </a:xfrm>
            <a:custGeom>
              <a:avLst/>
              <a:gdLst/>
              <a:ahLst/>
              <a:cxnLst>
                <a:cxn ang="0">
                  <a:pos x="wd2" y="hd2"/>
                </a:cxn>
                <a:cxn ang="5400000">
                  <a:pos x="wd2" y="hd2"/>
                </a:cxn>
                <a:cxn ang="10800000">
                  <a:pos x="wd2" y="hd2"/>
                </a:cxn>
                <a:cxn ang="16200000">
                  <a:pos x="wd2" y="hd2"/>
                </a:cxn>
              </a:cxnLst>
              <a:rect l="0" t="0" r="r" b="b"/>
              <a:pathLst>
                <a:path w="21600" h="21600" extrusionOk="0">
                  <a:moveTo>
                    <a:pt x="0" y="11879"/>
                  </a:moveTo>
                  <a:lnTo>
                    <a:pt x="12600" y="11879"/>
                  </a:lnTo>
                  <a:lnTo>
                    <a:pt x="18051" y="0"/>
                  </a:lnTo>
                  <a:lnTo>
                    <a:pt x="18000" y="11879"/>
                  </a:lnTo>
                  <a:lnTo>
                    <a:pt x="21600" y="11879"/>
                  </a:lnTo>
                  <a:lnTo>
                    <a:pt x="21600" y="21600"/>
                  </a:lnTo>
                  <a:lnTo>
                    <a:pt x="0" y="21600"/>
                  </a:lnTo>
                  <a:lnTo>
                    <a:pt x="0" y="13499"/>
                  </a:lnTo>
                  <a:close/>
                </a:path>
              </a:pathLst>
            </a:custGeom>
            <a:solidFill>
              <a:srgbClr val="FFFFFF"/>
            </a:solidFill>
            <a:ln w="12700" cap="flat">
              <a:solidFill>
                <a:srgbClr val="056839"/>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345" name="Shape 345"/>
            <p:cNvSpPr/>
            <p:nvPr/>
          </p:nvSpPr>
          <p:spPr>
            <a:xfrm>
              <a:off x="0" y="1873680"/>
              <a:ext cx="2731196" cy="1569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defRPr>
                  <a:solidFill>
                    <a:srgbClr val="595959"/>
                  </a:solidFill>
                </a:defRPr>
              </a:pPr>
              <a:r>
                <a:rPr lang="fr-FR" sz="1600" dirty="0"/>
                <a:t>Le modèle de maturité met en évidence la contrainte la plus problématique ou le « maillon faible » pour atteindre les objectifs de la chaîne d’approvisionnement.</a:t>
              </a:r>
            </a:p>
          </p:txBody>
        </p:sp>
      </p:grpSp>
      <p:grpSp>
        <p:nvGrpSpPr>
          <p:cNvPr id="351" name="Group 351"/>
          <p:cNvGrpSpPr/>
          <p:nvPr>
            <p:custDataLst>
              <p:tags r:id="rId5"/>
            </p:custDataLst>
          </p:nvPr>
        </p:nvGrpSpPr>
        <p:grpSpPr>
          <a:xfrm>
            <a:off x="634690" y="1362338"/>
            <a:ext cx="2270323" cy="2748465"/>
            <a:chOff x="0" y="-58705"/>
            <a:chExt cx="2270321" cy="2748463"/>
          </a:xfrm>
        </p:grpSpPr>
        <p:sp>
          <p:nvSpPr>
            <p:cNvPr id="347" name="Shape 347"/>
            <p:cNvSpPr/>
            <p:nvPr/>
          </p:nvSpPr>
          <p:spPr>
            <a:xfrm>
              <a:off x="0" y="125767"/>
              <a:ext cx="2270321" cy="25639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412"/>
                  </a:lnTo>
                  <a:lnTo>
                    <a:pt x="18000" y="21600"/>
                  </a:lnTo>
                  <a:lnTo>
                    <a:pt x="0" y="21600"/>
                  </a:lnTo>
                  <a:close/>
                </a:path>
              </a:pathLst>
            </a:custGeom>
            <a:solidFill>
              <a:srgbClr val="F2F2F2"/>
            </a:solidFill>
            <a:ln w="12700" cap="flat">
              <a:noFill/>
              <a:miter lim="4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dirty="0"/>
            </a:p>
          </p:txBody>
        </p:sp>
        <p:sp>
          <p:nvSpPr>
            <p:cNvPr id="348" name="Shape 348"/>
            <p:cNvSpPr/>
            <p:nvPr/>
          </p:nvSpPr>
          <p:spPr>
            <a:xfrm>
              <a:off x="1891925" y="2311363"/>
              <a:ext cx="378395" cy="3783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dirty="0"/>
            </a:p>
          </p:txBody>
        </p:sp>
        <p:sp>
          <p:nvSpPr>
            <p:cNvPr id="349" name="Shape 349"/>
            <p:cNvSpPr/>
            <p:nvPr/>
          </p:nvSpPr>
          <p:spPr>
            <a:xfrm>
              <a:off x="0" y="125767"/>
              <a:ext cx="2270321" cy="256399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720" y="19050"/>
                  </a:lnTo>
                  <a:lnTo>
                    <a:pt x="21600" y="18412"/>
                  </a:lnTo>
                  <a:lnTo>
                    <a:pt x="18000" y="21600"/>
                  </a:lnTo>
                  <a:lnTo>
                    <a:pt x="0" y="21600"/>
                  </a:lnTo>
                  <a:lnTo>
                    <a:pt x="0" y="0"/>
                  </a:lnTo>
                  <a:lnTo>
                    <a:pt x="21600" y="0"/>
                  </a:lnTo>
                  <a:lnTo>
                    <a:pt x="21600" y="18412"/>
                  </a:lnTo>
                </a:path>
              </a:pathLst>
            </a:custGeom>
            <a:noFill/>
            <a:ln w="12700" cap="flat">
              <a:solidFill>
                <a:srgbClr val="A6A6A6"/>
              </a:solidFill>
              <a:prstDash val="solid"/>
              <a:miter lim="800000"/>
            </a:ln>
            <a:effectLst/>
          </p:spPr>
          <p:txBody>
            <a:bodyPr wrap="square" lIns="45719" tIns="45719" rIns="45719" bIns="45719" numCol="1" anchor="ctr">
              <a:noAutofit/>
            </a:bodyPr>
            <a:lstStyle/>
            <a:p>
              <a:pPr>
                <a:lnSpc>
                  <a:spcPct val="90000"/>
                </a:lnSpc>
                <a:spcBef>
                  <a:spcPts val="1000"/>
                </a:spcBef>
                <a:defRPr>
                  <a:solidFill>
                    <a:srgbClr val="FFFFFF"/>
                  </a:solidFill>
                </a:defRPr>
              </a:pPr>
              <a:endParaRPr dirty="0"/>
            </a:p>
          </p:txBody>
        </p:sp>
        <p:sp>
          <p:nvSpPr>
            <p:cNvPr id="350" name="Shape 350"/>
            <p:cNvSpPr/>
            <p:nvPr/>
          </p:nvSpPr>
          <p:spPr>
            <a:xfrm>
              <a:off x="0" y="-58705"/>
              <a:ext cx="2270320" cy="25545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nSpc>
                  <a:spcPct val="90000"/>
                </a:lnSpc>
                <a:spcBef>
                  <a:spcPts val="1000"/>
                </a:spcBef>
                <a:defRPr sz="1500">
                  <a:solidFill>
                    <a:srgbClr val="595959"/>
                  </a:solidFill>
                </a:defRPr>
              </a:pPr>
              <a:endParaRPr dirty="0"/>
            </a:p>
            <a:p>
              <a:pPr algn="ctr">
                <a:lnSpc>
                  <a:spcPct val="90000"/>
                </a:lnSpc>
                <a:spcBef>
                  <a:spcPts val="1000"/>
                </a:spcBef>
                <a:defRPr sz="1500" b="1">
                  <a:solidFill>
                    <a:srgbClr val="595959"/>
                  </a:solidFill>
                </a:defRPr>
              </a:pPr>
              <a:r>
                <a:rPr lang="fr-FR" dirty="0"/>
                <a:t>Théorie des contraintes</a:t>
              </a:r>
            </a:p>
            <a:p>
              <a:pPr>
                <a:lnSpc>
                  <a:spcPct val="90000"/>
                </a:lnSpc>
                <a:spcBef>
                  <a:spcPts val="1000"/>
                </a:spcBef>
                <a:defRPr sz="1500">
                  <a:solidFill>
                    <a:srgbClr val="595959"/>
                  </a:solidFill>
                </a:defRPr>
              </a:pPr>
              <a:r>
                <a:rPr lang="fr-FR" dirty="0"/>
                <a:t>L’élément le moins performant de la chaîne d’approvisionnement réduit le rendement global. </a:t>
              </a:r>
            </a:p>
            <a:p>
              <a:pPr>
                <a:lnSpc>
                  <a:spcPct val="90000"/>
                </a:lnSpc>
                <a:spcBef>
                  <a:spcPts val="1000"/>
                </a:spcBef>
                <a:defRPr sz="1500">
                  <a:solidFill>
                    <a:srgbClr val="595959"/>
                  </a:solidFill>
                </a:defRPr>
              </a:pPr>
              <a:r>
                <a:rPr lang="fr-FR" dirty="0"/>
                <a:t>La suppression de ce « maillon le plus faible » constitue un moyen rapide et efficace d’améliorer le rendement.</a:t>
              </a:r>
            </a:p>
          </p:txBody>
        </p:sp>
      </p:grpSp>
      <p:sp>
        <p:nvSpPr>
          <p:cNvPr id="371" name="Shape 371"/>
          <p:cNvSpPr/>
          <p:nvPr>
            <p:custDataLst>
              <p:tags r:id="rId6"/>
            </p:custDataLst>
          </p:nvPr>
        </p:nvSpPr>
        <p:spPr>
          <a:xfrm>
            <a:off x="4963887" y="4447740"/>
            <a:ext cx="6966856" cy="3693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b="1">
                <a:solidFill>
                  <a:srgbClr val="056839"/>
                </a:solidFill>
              </a:defRPr>
            </a:lvl1pPr>
          </a:lstStyle>
          <a:p>
            <a:r>
              <a:rPr lang="fr-FR" dirty="0"/>
              <a:t>Le modèle de maturité de la CA permet d’améliorer le rendement en : </a:t>
            </a:r>
          </a:p>
        </p:txBody>
      </p:sp>
      <p:grpSp>
        <p:nvGrpSpPr>
          <p:cNvPr id="34" name="Group 33">
            <a:extLst>
              <a:ext uri="{FF2B5EF4-FFF2-40B4-BE49-F238E27FC236}">
                <a16:creationId xmlns:a16="http://schemas.microsoft.com/office/drawing/2014/main" id="{2F5D2B20-5410-4E55-BFD3-D59DCCE85B80}"/>
              </a:ext>
            </a:extLst>
          </p:cNvPr>
          <p:cNvGrpSpPr/>
          <p:nvPr>
            <p:custDataLst>
              <p:tags r:id="rId7"/>
            </p:custDataLst>
          </p:nvPr>
        </p:nvGrpSpPr>
        <p:grpSpPr>
          <a:xfrm>
            <a:off x="6449850" y="1572682"/>
            <a:ext cx="4086399" cy="2734521"/>
            <a:chOff x="4499910" y="2154350"/>
            <a:chExt cx="4820472" cy="4236426"/>
          </a:xfrm>
        </p:grpSpPr>
        <p:sp>
          <p:nvSpPr>
            <p:cNvPr id="35" name="Shape 317">
              <a:extLst>
                <a:ext uri="{FF2B5EF4-FFF2-40B4-BE49-F238E27FC236}">
                  <a16:creationId xmlns:a16="http://schemas.microsoft.com/office/drawing/2014/main" id="{A6C75873-8AF9-403C-BF51-4BBD3E325C2E}"/>
                </a:ext>
              </a:extLst>
            </p:cNvPr>
            <p:cNvSpPr/>
            <p:nvPr/>
          </p:nvSpPr>
          <p:spPr>
            <a:xfrm rot="16200000">
              <a:off x="3133220" y="3536356"/>
              <a:ext cx="3501476" cy="768096"/>
            </a:xfrm>
            <a:prstGeom prst="rightArrow">
              <a:avLst>
                <a:gd name="adj1" fmla="val 50000"/>
                <a:gd name="adj2" fmla="val 50000"/>
              </a:avLst>
            </a:prstGeom>
            <a:solidFill>
              <a:srgbClr val="D9D9D9"/>
            </a:solidFill>
            <a:ln w="12700" cap="flat">
              <a:solidFill>
                <a:srgbClr val="BFBFBF"/>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6" name="Shape 318">
              <a:extLst>
                <a:ext uri="{FF2B5EF4-FFF2-40B4-BE49-F238E27FC236}">
                  <a16:creationId xmlns:a16="http://schemas.microsoft.com/office/drawing/2014/main" id="{26C5CF1F-CB91-4D92-8CDA-389A173D67CE}"/>
                </a:ext>
              </a:extLst>
            </p:cNvPr>
            <p:cNvSpPr/>
            <p:nvPr/>
          </p:nvSpPr>
          <p:spPr>
            <a:xfrm>
              <a:off x="7651322" y="2556172"/>
              <a:ext cx="1147661" cy="3110789"/>
            </a:xfrm>
            <a:prstGeom prst="roundRect">
              <a:avLst>
                <a:gd name="adj" fmla="val 16667"/>
              </a:avLst>
            </a:prstGeom>
            <a:gradFill flip="none" rotWithShape="1">
              <a:gsLst>
                <a:gs pos="0">
                  <a:srgbClr val="92D050"/>
                </a:gs>
                <a:gs pos="100000">
                  <a:srgbClr val="FFFFFF"/>
                </a:gs>
              </a:gsLst>
              <a:lin ang="5400000" scaled="0"/>
            </a:gradFill>
            <a:ln w="12700" cap="flat">
              <a:solidFill>
                <a:srgbClr val="C9E8A8"/>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7" name="Shape 319">
              <a:extLst>
                <a:ext uri="{FF2B5EF4-FFF2-40B4-BE49-F238E27FC236}">
                  <a16:creationId xmlns:a16="http://schemas.microsoft.com/office/drawing/2014/main" id="{4C000203-C963-4FAA-8302-D8ED0EF68DEB}"/>
                </a:ext>
              </a:extLst>
            </p:cNvPr>
            <p:cNvSpPr/>
            <p:nvPr/>
          </p:nvSpPr>
          <p:spPr>
            <a:xfrm>
              <a:off x="7017156" y="3095916"/>
              <a:ext cx="1147661" cy="2571045"/>
            </a:xfrm>
            <a:prstGeom prst="roundRect">
              <a:avLst>
                <a:gd name="adj" fmla="val 16667"/>
              </a:avLst>
            </a:prstGeom>
            <a:gradFill flip="none" rotWithShape="1">
              <a:gsLst>
                <a:gs pos="0">
                  <a:schemeClr val="accent4"/>
                </a:gs>
                <a:gs pos="100000">
                  <a:srgbClr val="FFFFFF"/>
                </a:gs>
              </a:gsLst>
              <a:lin ang="5400000" scaled="0"/>
            </a:gradFill>
            <a:ln w="12700" cap="flat">
              <a:solidFill>
                <a:schemeClr val="accent4">
                  <a:lumOff val="25000"/>
                </a:schemeClr>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8" name="Shape 320">
              <a:extLst>
                <a:ext uri="{FF2B5EF4-FFF2-40B4-BE49-F238E27FC236}">
                  <a16:creationId xmlns:a16="http://schemas.microsoft.com/office/drawing/2014/main" id="{DA2DE41C-57AE-4026-BD0F-4582207FE841}"/>
                </a:ext>
              </a:extLst>
            </p:cNvPr>
            <p:cNvSpPr/>
            <p:nvPr/>
          </p:nvSpPr>
          <p:spPr>
            <a:xfrm>
              <a:off x="6391706" y="3625505"/>
              <a:ext cx="1147661" cy="2041455"/>
            </a:xfrm>
            <a:prstGeom prst="roundRect">
              <a:avLst>
                <a:gd name="adj" fmla="val 16667"/>
              </a:avLst>
            </a:prstGeom>
            <a:gradFill flip="none" rotWithShape="1">
              <a:gsLst>
                <a:gs pos="0">
                  <a:schemeClr val="accent3"/>
                </a:gs>
                <a:gs pos="100000">
                  <a:srgbClr val="FFFFFF"/>
                </a:gs>
              </a:gsLst>
              <a:lin ang="5400000" scaled="0"/>
            </a:gradFill>
            <a:ln w="12700" cap="flat">
              <a:solidFill>
                <a:schemeClr val="accent3">
                  <a:lumOff val="17647"/>
                </a:schemeClr>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39" name="Shape 321">
              <a:extLst>
                <a:ext uri="{FF2B5EF4-FFF2-40B4-BE49-F238E27FC236}">
                  <a16:creationId xmlns:a16="http://schemas.microsoft.com/office/drawing/2014/main" id="{00658B9B-0E18-4A2F-BA0B-0AE7423668FC}"/>
                </a:ext>
              </a:extLst>
            </p:cNvPr>
            <p:cNvSpPr/>
            <p:nvPr/>
          </p:nvSpPr>
          <p:spPr>
            <a:xfrm>
              <a:off x="5757540" y="4144891"/>
              <a:ext cx="1147661" cy="1522067"/>
            </a:xfrm>
            <a:prstGeom prst="roundRect">
              <a:avLst>
                <a:gd name="adj" fmla="val 16667"/>
              </a:avLst>
            </a:prstGeom>
            <a:gradFill flip="none" rotWithShape="1">
              <a:gsLst>
                <a:gs pos="0">
                  <a:srgbClr val="ED911D"/>
                </a:gs>
                <a:gs pos="100000">
                  <a:srgbClr val="FFFFFF"/>
                </a:gs>
              </a:gsLst>
              <a:lin ang="5400000" scaled="0"/>
            </a:gradFill>
            <a:ln w="12700" cap="flat">
              <a:solidFill>
                <a:srgbClr val="F6C88E"/>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40" name="Shape 322">
              <a:extLst>
                <a:ext uri="{FF2B5EF4-FFF2-40B4-BE49-F238E27FC236}">
                  <a16:creationId xmlns:a16="http://schemas.microsoft.com/office/drawing/2014/main" id="{EB574238-2711-4657-9FCC-DEAEB15CCBD5}"/>
                </a:ext>
              </a:extLst>
            </p:cNvPr>
            <p:cNvSpPr/>
            <p:nvPr/>
          </p:nvSpPr>
          <p:spPr>
            <a:xfrm>
              <a:off x="5771424" y="4237613"/>
              <a:ext cx="1048032"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sz="1100" dirty="0"/>
                <a:t>BRONZE</a:t>
              </a:r>
            </a:p>
          </p:txBody>
        </p:sp>
        <p:sp>
          <p:nvSpPr>
            <p:cNvPr id="41" name="Shape 323">
              <a:extLst>
                <a:ext uri="{FF2B5EF4-FFF2-40B4-BE49-F238E27FC236}">
                  <a16:creationId xmlns:a16="http://schemas.microsoft.com/office/drawing/2014/main" id="{4408E111-559A-4596-B9BC-9C1BF0A5216F}"/>
                </a:ext>
              </a:extLst>
            </p:cNvPr>
            <p:cNvSpPr/>
            <p:nvPr/>
          </p:nvSpPr>
          <p:spPr>
            <a:xfrm>
              <a:off x="6434113" y="3734755"/>
              <a:ext cx="1048032"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sz="1100" dirty="0"/>
                <a:t>ARGENT</a:t>
              </a:r>
            </a:p>
          </p:txBody>
        </p:sp>
        <p:sp>
          <p:nvSpPr>
            <p:cNvPr id="42" name="Shape 324">
              <a:extLst>
                <a:ext uri="{FF2B5EF4-FFF2-40B4-BE49-F238E27FC236}">
                  <a16:creationId xmlns:a16="http://schemas.microsoft.com/office/drawing/2014/main" id="{84455B4D-19ED-44F7-9361-DC27ED9F7C77}"/>
                </a:ext>
              </a:extLst>
            </p:cNvPr>
            <p:cNvSpPr/>
            <p:nvPr/>
          </p:nvSpPr>
          <p:spPr>
            <a:xfrm>
              <a:off x="7078761" y="3159073"/>
              <a:ext cx="1048032"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sz="1100" dirty="0"/>
                <a:t>OR</a:t>
              </a:r>
            </a:p>
          </p:txBody>
        </p:sp>
        <p:sp>
          <p:nvSpPr>
            <p:cNvPr id="43" name="Shape 325">
              <a:extLst>
                <a:ext uri="{FF2B5EF4-FFF2-40B4-BE49-F238E27FC236}">
                  <a16:creationId xmlns:a16="http://schemas.microsoft.com/office/drawing/2014/main" id="{CC18D366-D1AF-4530-A43B-F142D76230F4}"/>
                </a:ext>
              </a:extLst>
            </p:cNvPr>
            <p:cNvSpPr/>
            <p:nvPr/>
          </p:nvSpPr>
          <p:spPr>
            <a:xfrm>
              <a:off x="7651323" y="2654262"/>
              <a:ext cx="1147660" cy="3246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sz="1100" dirty="0"/>
                <a:t>ACCRÉDITÉ</a:t>
              </a:r>
            </a:p>
          </p:txBody>
        </p:sp>
        <p:sp>
          <p:nvSpPr>
            <p:cNvPr id="44" name="Shape 326">
              <a:extLst>
                <a:ext uri="{FF2B5EF4-FFF2-40B4-BE49-F238E27FC236}">
                  <a16:creationId xmlns:a16="http://schemas.microsoft.com/office/drawing/2014/main" id="{F64BB252-6563-467D-A2B5-F07E17BE0000}"/>
                </a:ext>
              </a:extLst>
            </p:cNvPr>
            <p:cNvSpPr/>
            <p:nvPr/>
          </p:nvSpPr>
          <p:spPr>
            <a:xfrm flipV="1">
              <a:off x="5463260" y="2154350"/>
              <a:ext cx="1955792" cy="1903576"/>
            </a:xfrm>
            <a:prstGeom prst="line">
              <a:avLst/>
            </a:prstGeom>
            <a:noFill/>
            <a:ln w="53975" cap="flat">
              <a:solidFill>
                <a:srgbClr val="92D050"/>
              </a:solidFill>
              <a:prstDash val="solid"/>
              <a:miter lim="800000"/>
              <a:tailEnd type="triangle" w="med" len="med"/>
            </a:ln>
            <a:effectLst/>
          </p:spPr>
          <p:txBody>
            <a:bodyPr wrap="square" lIns="45719" tIns="45719" rIns="45719" bIns="45719" numCol="1" anchor="t">
              <a:noAutofit/>
            </a:bodyPr>
            <a:lstStyle/>
            <a:p>
              <a:endParaRPr sz="1400" dirty="0"/>
            </a:p>
          </p:txBody>
        </p:sp>
        <p:sp>
          <p:nvSpPr>
            <p:cNvPr id="45" name="Shape 327">
              <a:extLst>
                <a:ext uri="{FF2B5EF4-FFF2-40B4-BE49-F238E27FC236}">
                  <a16:creationId xmlns:a16="http://schemas.microsoft.com/office/drawing/2014/main" id="{6D911645-73EC-486B-A469-10D179B552F4}"/>
                </a:ext>
              </a:extLst>
            </p:cNvPr>
            <p:cNvSpPr/>
            <p:nvPr/>
          </p:nvSpPr>
          <p:spPr>
            <a:xfrm rot="19295734">
              <a:off x="4978869" y="2853759"/>
              <a:ext cx="2665962" cy="3246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400">
                  <a:solidFill>
                    <a:srgbClr val="595959"/>
                  </a:solidFill>
                </a:defRPr>
              </a:lvl1pPr>
            </a:lstStyle>
            <a:p>
              <a:pPr algn="ctr"/>
              <a:r>
                <a:rPr lang="fr-FR" sz="1100" dirty="0"/>
                <a:t>Rendement de la chaîne d’approvisionnement</a:t>
              </a:r>
            </a:p>
          </p:txBody>
        </p:sp>
        <p:sp>
          <p:nvSpPr>
            <p:cNvPr id="46" name="Shape 328">
              <a:extLst>
                <a:ext uri="{FF2B5EF4-FFF2-40B4-BE49-F238E27FC236}">
                  <a16:creationId xmlns:a16="http://schemas.microsoft.com/office/drawing/2014/main" id="{22E14B90-D795-47EE-85FE-2C8125847432}"/>
                </a:ext>
              </a:extLst>
            </p:cNvPr>
            <p:cNvSpPr/>
            <p:nvPr/>
          </p:nvSpPr>
          <p:spPr>
            <a:xfrm>
              <a:off x="5129595" y="5618593"/>
              <a:ext cx="4190787" cy="772183"/>
            </a:xfrm>
            <a:prstGeom prst="rightArrow">
              <a:avLst>
                <a:gd name="adj1" fmla="val 50000"/>
                <a:gd name="adj2" fmla="val 50000"/>
              </a:avLst>
            </a:prstGeom>
            <a:solidFill>
              <a:srgbClr val="D9D9D9"/>
            </a:solidFill>
            <a:ln w="12700" cap="flat">
              <a:solidFill>
                <a:srgbClr val="BFBFBF"/>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100" dirty="0"/>
            </a:p>
          </p:txBody>
        </p:sp>
        <p:sp>
          <p:nvSpPr>
            <p:cNvPr id="47" name="Shape 329">
              <a:extLst>
                <a:ext uri="{FF2B5EF4-FFF2-40B4-BE49-F238E27FC236}">
                  <a16:creationId xmlns:a16="http://schemas.microsoft.com/office/drawing/2014/main" id="{27B27448-0160-43AD-924C-BC5D8377DD8B}"/>
                </a:ext>
              </a:extLst>
            </p:cNvPr>
            <p:cNvSpPr/>
            <p:nvPr/>
          </p:nvSpPr>
          <p:spPr>
            <a:xfrm>
              <a:off x="5393774" y="5820020"/>
              <a:ext cx="3280681" cy="381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b="1">
                  <a:solidFill>
                    <a:srgbClr val="595959"/>
                  </a:solidFill>
                </a:defRPr>
              </a:lvl1pPr>
            </a:lstStyle>
            <a:p>
              <a:r>
                <a:rPr lang="fr-FR" sz="1400" dirty="0"/>
                <a:t>MATURITÉ DE LA CHAÎNE D’APPROVISIONNEMENT</a:t>
              </a:r>
            </a:p>
          </p:txBody>
        </p:sp>
        <p:sp>
          <p:nvSpPr>
            <p:cNvPr id="48" name="Shape 330">
              <a:extLst>
                <a:ext uri="{FF2B5EF4-FFF2-40B4-BE49-F238E27FC236}">
                  <a16:creationId xmlns:a16="http://schemas.microsoft.com/office/drawing/2014/main" id="{A969EEB8-980E-4709-9E27-700C97860185}"/>
                </a:ext>
              </a:extLst>
            </p:cNvPr>
            <p:cNvSpPr/>
            <p:nvPr/>
          </p:nvSpPr>
          <p:spPr>
            <a:xfrm rot="16200000">
              <a:off x="3430606" y="3763677"/>
              <a:ext cx="2906705" cy="313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defRPr b="1">
                  <a:solidFill>
                    <a:srgbClr val="595959"/>
                  </a:solidFill>
                </a:defRPr>
              </a:lvl1pPr>
            </a:lstStyle>
            <a:p>
              <a:r>
                <a:rPr lang="fr-FR" sz="1400" dirty="0"/>
                <a:t>DISPONIBILITÉ DES PRODUITS</a:t>
              </a:r>
            </a:p>
          </p:txBody>
        </p:sp>
        <p:sp>
          <p:nvSpPr>
            <p:cNvPr id="49" name="Shape 332">
              <a:extLst>
                <a:ext uri="{FF2B5EF4-FFF2-40B4-BE49-F238E27FC236}">
                  <a16:creationId xmlns:a16="http://schemas.microsoft.com/office/drawing/2014/main" id="{3C70D894-26CD-4D5F-882F-AF0B3A999495}"/>
                </a:ext>
              </a:extLst>
            </p:cNvPr>
            <p:cNvSpPr/>
            <p:nvPr/>
          </p:nvSpPr>
          <p:spPr>
            <a:xfrm>
              <a:off x="5215640" y="4703650"/>
              <a:ext cx="1055122" cy="963308"/>
            </a:xfrm>
            <a:prstGeom prst="roundRect">
              <a:avLst>
                <a:gd name="adj" fmla="val 16667"/>
              </a:avLst>
            </a:prstGeom>
            <a:gradFill>
              <a:gsLst>
                <a:gs pos="0">
                  <a:srgbClr val="E3DBCD"/>
                </a:gs>
                <a:gs pos="100000">
                  <a:srgbClr val="FFFFFF"/>
                </a:gs>
              </a:gsLst>
              <a:lin ang="5400000"/>
            </a:gradFill>
            <a:ln w="12700">
              <a:solidFill>
                <a:srgbClr val="E3DBCD"/>
              </a:solidFill>
              <a:miter lim="400000"/>
            </a:ln>
          </p:spPr>
          <p:txBody>
            <a:bodyPr lIns="45719" rIns="45719" anchor="ctr"/>
            <a:lstStyle/>
            <a:p>
              <a:pPr algn="ctr">
                <a:defRPr sz="1000">
                  <a:solidFill>
                    <a:srgbClr val="FFFFFF"/>
                  </a:solidFill>
                </a:defRPr>
              </a:pPr>
              <a:endParaRPr sz="800" dirty="0"/>
            </a:p>
          </p:txBody>
        </p:sp>
        <p:sp>
          <p:nvSpPr>
            <p:cNvPr id="50" name="Shape 336">
              <a:extLst>
                <a:ext uri="{FF2B5EF4-FFF2-40B4-BE49-F238E27FC236}">
                  <a16:creationId xmlns:a16="http://schemas.microsoft.com/office/drawing/2014/main" id="{8A733A32-E42E-4FC2-BDAF-0F9B063A40AB}"/>
                </a:ext>
              </a:extLst>
            </p:cNvPr>
            <p:cNvSpPr/>
            <p:nvPr/>
          </p:nvSpPr>
          <p:spPr>
            <a:xfrm>
              <a:off x="5197792" y="4794777"/>
              <a:ext cx="1048032" cy="32460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400" b="1">
                  <a:solidFill>
                    <a:srgbClr val="595959"/>
                  </a:solidFill>
                </a:defRPr>
              </a:lvl1pPr>
            </a:lstStyle>
            <a:p>
              <a:r>
                <a:rPr lang="fr-FR" sz="1100" dirty="0"/>
                <a:t>TOILE</a:t>
              </a:r>
            </a:p>
          </p:txBody>
        </p:sp>
      </p:grpSp>
    </p:spTree>
    <p:extLst>
      <p:ext uri="{BB962C8B-B14F-4D97-AF65-F5344CB8AC3E}">
        <p14:creationId xmlns:p14="http://schemas.microsoft.com/office/powerpoint/2010/main" val="287910039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p:nvPr>
            <p:custDataLst>
              <p:tags r:id="rId1"/>
            </p:custDataLst>
          </p:nvPr>
        </p:nvSpPr>
        <p:spPr>
          <a:xfrm>
            <a:off x="3374588" y="2437375"/>
            <a:ext cx="2044540" cy="1055007"/>
          </a:xfrm>
          <a:prstGeom prst="rect">
            <a:avLst/>
          </a:prstGeom>
          <a:solidFill>
            <a:srgbClr val="ED911D">
              <a:alpha val="32000"/>
            </a:srgbClr>
          </a:solidFill>
          <a:ln w="12700">
            <a:solidFill>
              <a:srgbClr val="ED911D"/>
            </a:solidFill>
            <a:miter/>
          </a:ln>
        </p:spPr>
        <p:txBody>
          <a:bodyPr lIns="45719" rIns="45719" anchor="ctr"/>
          <a:lstStyle/>
          <a:p>
            <a:pPr algn="ctr">
              <a:defRPr sz="1000">
                <a:solidFill>
                  <a:srgbClr val="FFFFFF"/>
                </a:solidFill>
              </a:defRPr>
            </a:pPr>
            <a:endParaRPr sz="1000" dirty="0"/>
          </a:p>
        </p:txBody>
      </p:sp>
      <p:sp>
        <p:nvSpPr>
          <p:cNvPr id="376" name="Shape 376"/>
          <p:cNvSpPr/>
          <p:nvPr>
            <p:custDataLst>
              <p:tags r:id="rId2"/>
            </p:custDataLst>
          </p:nvPr>
        </p:nvSpPr>
        <p:spPr>
          <a:xfrm>
            <a:off x="3354254" y="2404550"/>
            <a:ext cx="2111950" cy="8617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rPr lang="fr-FR" sz="1000" b="0" u="none" dirty="0"/>
              <a:t>Processus de </a:t>
            </a:r>
            <a:r>
              <a:rPr lang="fr-FR" sz="1000" dirty="0"/>
              <a:t>base</a:t>
            </a:r>
            <a:r>
              <a:rPr lang="fr-FR" sz="1000" b="0" u="none" dirty="0"/>
              <a:t> en fonctionnement</a:t>
            </a:r>
          </a:p>
          <a:p>
            <a:pPr marL="171450" indent="-171450">
              <a:buSzPct val="100000"/>
              <a:buFont typeface="Arial"/>
              <a:buChar char="•"/>
              <a:defRPr sz="1100">
                <a:solidFill>
                  <a:srgbClr val="262626"/>
                </a:solidFill>
              </a:defRPr>
            </a:pPr>
            <a:r>
              <a:rPr lang="fr-FR" sz="1000" dirty="0"/>
              <a:t>Manuel et en fonction des personnes</a:t>
            </a:r>
          </a:p>
          <a:p>
            <a:pPr marL="171450" indent="-171450">
              <a:buSzPct val="100000"/>
              <a:buFont typeface="Arial"/>
              <a:buChar char="•"/>
              <a:defRPr sz="1100">
                <a:solidFill>
                  <a:srgbClr val="262626"/>
                </a:solidFill>
              </a:defRPr>
            </a:pPr>
            <a:r>
              <a:rPr lang="fr-FR" sz="1000" dirty="0"/>
              <a:t>Aucun contrôle de processus</a:t>
            </a:r>
          </a:p>
        </p:txBody>
      </p:sp>
      <p:sp>
        <p:nvSpPr>
          <p:cNvPr id="377" name="Shape 377"/>
          <p:cNvSpPr>
            <a:spLocks noGrp="1"/>
          </p:cNvSpPr>
          <p:nvPr>
            <p:ph type="body" sz="quarter" idx="1"/>
            <p:custDataLst>
              <p:tags r:id="rId3"/>
            </p:custDataLst>
          </p:nvPr>
        </p:nvSpPr>
        <p:spPr>
          <a:xfrm>
            <a:off x="129129" y="2528866"/>
            <a:ext cx="1084148" cy="391278"/>
          </a:xfrm>
          <a:prstGeom prst="rect">
            <a:avLst/>
          </a:prstGeom>
        </p:spPr>
        <p:txBody>
          <a:bodyPr/>
          <a:lstStyle>
            <a:lvl1pPr marL="0" indent="0">
              <a:buSzTx/>
              <a:buNone/>
              <a:defRPr sz="1400" b="1">
                <a:solidFill>
                  <a:srgbClr val="056839"/>
                </a:solidFill>
              </a:defRPr>
            </a:lvl1pPr>
          </a:lstStyle>
          <a:p>
            <a:r>
              <a:rPr lang="fr-FR" sz="1000" dirty="0"/>
              <a:t>Ressemble à</a:t>
            </a:r>
          </a:p>
        </p:txBody>
      </p:sp>
      <p:sp>
        <p:nvSpPr>
          <p:cNvPr id="378" name="Shape 378"/>
          <p:cNvSpPr>
            <a:spLocks noGrp="1"/>
          </p:cNvSpPr>
          <p:nvPr>
            <p:ph type="title"/>
            <p:custDataLst>
              <p:tags r:id="rId4"/>
            </p:custDataLst>
          </p:nvPr>
        </p:nvSpPr>
        <p:spPr>
          <a:xfrm>
            <a:off x="838198" y="208961"/>
            <a:ext cx="10986222" cy="907490"/>
          </a:xfrm>
          <a:prstGeom prst="rect">
            <a:avLst/>
          </a:prstGeom>
        </p:spPr>
        <p:txBody>
          <a:bodyPr/>
          <a:lstStyle>
            <a:lvl1pPr defTabSz="859536">
              <a:defRPr sz="3759"/>
            </a:lvl1pPr>
          </a:lstStyle>
          <a:p>
            <a:r>
              <a:rPr lang="fr-FR" sz="2800" dirty="0">
                <a:solidFill>
                  <a:schemeClr val="accent2">
                    <a:lumMod val="50000"/>
                  </a:schemeClr>
                </a:solidFill>
              </a:rPr>
              <a:t>Les niveaux du modèle de maturité mettent en évidence les progrès multidimensionnels</a:t>
            </a:r>
          </a:p>
        </p:txBody>
      </p:sp>
      <p:grpSp>
        <p:nvGrpSpPr>
          <p:cNvPr id="382" name="Group 382"/>
          <p:cNvGrpSpPr/>
          <p:nvPr>
            <p:custDataLst>
              <p:tags r:id="rId5"/>
            </p:custDataLst>
          </p:nvPr>
        </p:nvGrpSpPr>
        <p:grpSpPr>
          <a:xfrm>
            <a:off x="3346313" y="1478037"/>
            <a:ext cx="2082579" cy="942918"/>
            <a:chOff x="0" y="0"/>
            <a:chExt cx="2082577" cy="942916"/>
          </a:xfrm>
        </p:grpSpPr>
        <p:sp>
          <p:nvSpPr>
            <p:cNvPr id="380" name="Shape 380"/>
            <p:cNvSpPr/>
            <p:nvPr/>
          </p:nvSpPr>
          <p:spPr>
            <a:xfrm>
              <a:off x="41950" y="0"/>
              <a:ext cx="2040627" cy="942916"/>
            </a:xfrm>
            <a:prstGeom prst="roundRect">
              <a:avLst>
                <a:gd name="adj" fmla="val 16667"/>
              </a:avLst>
            </a:prstGeom>
            <a:gradFill flip="none" rotWithShape="1">
              <a:gsLst>
                <a:gs pos="0">
                  <a:srgbClr val="ED911D"/>
                </a:gs>
                <a:gs pos="100000">
                  <a:srgbClr val="FFFFFF"/>
                </a:gs>
              </a:gsLst>
              <a:lin ang="5400000" scaled="0"/>
            </a:gradFill>
            <a:ln w="12700" cap="flat">
              <a:solidFill>
                <a:srgbClr val="F6C88E"/>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381" name="Shape 381"/>
            <p:cNvSpPr/>
            <p:nvPr/>
          </p:nvSpPr>
          <p:spPr>
            <a:xfrm>
              <a:off x="0" y="66150"/>
              <a:ext cx="2082577"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dirty="0"/>
                <a:t>BRONZE</a:t>
              </a:r>
            </a:p>
            <a:p>
              <a:r>
                <a:rPr lang="fr-FR" dirty="0"/>
                <a:t>40 à 59%</a:t>
              </a:r>
            </a:p>
          </p:txBody>
        </p:sp>
      </p:grpSp>
      <p:sp>
        <p:nvSpPr>
          <p:cNvPr id="383" name="Shape 383"/>
          <p:cNvSpPr/>
          <p:nvPr>
            <p:custDataLst>
              <p:tags r:id="rId6"/>
            </p:custDataLst>
          </p:nvPr>
        </p:nvSpPr>
        <p:spPr>
          <a:xfrm>
            <a:off x="3381938" y="3593196"/>
            <a:ext cx="2044540" cy="952129"/>
          </a:xfrm>
          <a:prstGeom prst="rect">
            <a:avLst/>
          </a:prstGeom>
          <a:solidFill>
            <a:srgbClr val="ED911D">
              <a:alpha val="15000"/>
            </a:srgbClr>
          </a:solidFill>
          <a:ln w="12700">
            <a:solidFill>
              <a:srgbClr val="ED911D">
                <a:alpha val="38000"/>
              </a:srgbClr>
            </a:solidFill>
            <a:miter/>
          </a:ln>
        </p:spPr>
        <p:txBody>
          <a:bodyPr lIns="45719" rIns="45719" anchor="ctr"/>
          <a:lstStyle/>
          <a:p>
            <a:pPr algn="ctr">
              <a:defRPr sz="1000">
                <a:solidFill>
                  <a:srgbClr val="FFFFFF"/>
                </a:solidFill>
              </a:defRPr>
            </a:pPr>
            <a:endParaRPr sz="1000" dirty="0"/>
          </a:p>
        </p:txBody>
      </p:sp>
      <p:sp>
        <p:nvSpPr>
          <p:cNvPr id="384" name="Shape 384"/>
          <p:cNvSpPr/>
          <p:nvPr>
            <p:custDataLst>
              <p:tags r:id="rId7"/>
            </p:custDataLst>
          </p:nvPr>
        </p:nvSpPr>
        <p:spPr>
          <a:xfrm>
            <a:off x="3381938" y="4643606"/>
            <a:ext cx="2044540" cy="952129"/>
          </a:xfrm>
          <a:prstGeom prst="rect">
            <a:avLst/>
          </a:prstGeom>
          <a:solidFill>
            <a:srgbClr val="ED911D">
              <a:alpha val="32000"/>
            </a:srgbClr>
          </a:solidFill>
          <a:ln w="12700">
            <a:solidFill>
              <a:srgbClr val="ED911D"/>
            </a:solidFill>
            <a:miter/>
          </a:ln>
        </p:spPr>
        <p:txBody>
          <a:bodyPr lIns="45719" rIns="45719" anchor="ctr"/>
          <a:lstStyle/>
          <a:p>
            <a:pPr algn="ctr">
              <a:defRPr sz="1000">
                <a:solidFill>
                  <a:srgbClr val="FFFFFF"/>
                </a:solidFill>
              </a:defRPr>
            </a:pPr>
            <a:endParaRPr sz="1000" dirty="0"/>
          </a:p>
        </p:txBody>
      </p:sp>
      <p:sp>
        <p:nvSpPr>
          <p:cNvPr id="385" name="Shape 385"/>
          <p:cNvSpPr/>
          <p:nvPr>
            <p:custDataLst>
              <p:tags r:id="rId8"/>
            </p:custDataLst>
          </p:nvPr>
        </p:nvSpPr>
        <p:spPr>
          <a:xfrm>
            <a:off x="3389286" y="5673368"/>
            <a:ext cx="2044540" cy="852903"/>
          </a:xfrm>
          <a:prstGeom prst="rect">
            <a:avLst/>
          </a:prstGeom>
          <a:solidFill>
            <a:srgbClr val="ED911D">
              <a:alpha val="15000"/>
            </a:srgbClr>
          </a:solidFill>
          <a:ln w="12700">
            <a:solidFill>
              <a:srgbClr val="ED911D">
                <a:alpha val="38000"/>
              </a:srgbClr>
            </a:solidFill>
            <a:miter/>
          </a:ln>
        </p:spPr>
        <p:txBody>
          <a:bodyPr lIns="45719" rIns="45719" anchor="ctr"/>
          <a:lstStyle/>
          <a:p>
            <a:pPr algn="ctr">
              <a:defRPr sz="1000">
                <a:solidFill>
                  <a:srgbClr val="FFFFFF"/>
                </a:solidFill>
              </a:defRPr>
            </a:pPr>
            <a:endParaRPr sz="1000" dirty="0"/>
          </a:p>
        </p:txBody>
      </p:sp>
      <p:sp>
        <p:nvSpPr>
          <p:cNvPr id="386" name="Shape 386"/>
          <p:cNvSpPr/>
          <p:nvPr>
            <p:custDataLst>
              <p:tags r:id="rId9"/>
            </p:custDataLst>
          </p:nvPr>
        </p:nvSpPr>
        <p:spPr>
          <a:xfrm>
            <a:off x="129127" y="3644308"/>
            <a:ext cx="1222117" cy="4775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b="1">
                <a:solidFill>
                  <a:srgbClr val="056839"/>
                </a:solidFill>
              </a:defRPr>
            </a:lvl1pPr>
          </a:lstStyle>
          <a:p>
            <a:r>
              <a:rPr lang="fr-FR" sz="1000" dirty="0"/>
              <a:t>Indicateurs de rendement</a:t>
            </a:r>
          </a:p>
        </p:txBody>
      </p:sp>
      <p:sp>
        <p:nvSpPr>
          <p:cNvPr id="387" name="Shape 387"/>
          <p:cNvSpPr/>
          <p:nvPr>
            <p:custDataLst>
              <p:tags r:id="rId10"/>
            </p:custDataLst>
          </p:nvPr>
        </p:nvSpPr>
        <p:spPr>
          <a:xfrm>
            <a:off x="120460" y="4615750"/>
            <a:ext cx="1139228" cy="4775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b="1">
                <a:solidFill>
                  <a:srgbClr val="056839"/>
                </a:solidFill>
              </a:defRPr>
            </a:lvl1pPr>
          </a:lstStyle>
          <a:p>
            <a:r>
              <a:rPr lang="fr-FR" sz="1000" dirty="0"/>
              <a:t>Priorités Clés</a:t>
            </a:r>
          </a:p>
        </p:txBody>
      </p:sp>
      <p:sp>
        <p:nvSpPr>
          <p:cNvPr id="388" name="Shape 388"/>
          <p:cNvSpPr/>
          <p:nvPr>
            <p:custDataLst>
              <p:tags r:id="rId11"/>
            </p:custDataLst>
          </p:nvPr>
        </p:nvSpPr>
        <p:spPr>
          <a:xfrm>
            <a:off x="120460" y="5658930"/>
            <a:ext cx="1230785" cy="47752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nSpc>
                <a:spcPct val="90000"/>
              </a:lnSpc>
              <a:spcBef>
                <a:spcPts val="1000"/>
              </a:spcBef>
              <a:defRPr sz="1400" b="1">
                <a:solidFill>
                  <a:srgbClr val="056839"/>
                </a:solidFill>
              </a:defRPr>
            </a:lvl1pPr>
          </a:lstStyle>
          <a:p>
            <a:r>
              <a:rPr lang="fr-FR" sz="1000" dirty="0"/>
              <a:t>Répercussions sur les investisseurs</a:t>
            </a:r>
          </a:p>
        </p:txBody>
      </p:sp>
      <p:sp>
        <p:nvSpPr>
          <p:cNvPr id="389" name="Shape 389"/>
          <p:cNvSpPr/>
          <p:nvPr>
            <p:custDataLst>
              <p:tags r:id="rId12"/>
            </p:custDataLst>
          </p:nvPr>
        </p:nvSpPr>
        <p:spPr>
          <a:xfrm>
            <a:off x="3366182" y="3570623"/>
            <a:ext cx="2111950"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60-85 % de disponibilité du produit</a:t>
            </a:r>
          </a:p>
          <a:p>
            <a:pPr marL="171450" indent="-171450">
              <a:buSzPct val="100000"/>
              <a:buFont typeface="Arial"/>
              <a:buChar char="•"/>
              <a:defRPr sz="1100">
                <a:solidFill>
                  <a:srgbClr val="262626"/>
                </a:solidFill>
              </a:defRPr>
            </a:pPr>
            <a:r>
              <a:rPr lang="fr-FR" sz="1000" dirty="0"/>
              <a:t>Visibilité de base</a:t>
            </a:r>
          </a:p>
        </p:txBody>
      </p:sp>
      <p:sp>
        <p:nvSpPr>
          <p:cNvPr id="390" name="Shape 390"/>
          <p:cNvSpPr/>
          <p:nvPr>
            <p:custDataLst>
              <p:tags r:id="rId13"/>
            </p:custDataLst>
          </p:nvPr>
        </p:nvSpPr>
        <p:spPr>
          <a:xfrm>
            <a:off x="3362528" y="4628703"/>
            <a:ext cx="2111950"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Accès aux liquidités</a:t>
            </a:r>
          </a:p>
          <a:p>
            <a:pPr marL="171450" indent="-171450">
              <a:buSzPct val="100000"/>
              <a:buFont typeface="Arial"/>
              <a:buChar char="•"/>
              <a:defRPr sz="1100">
                <a:solidFill>
                  <a:srgbClr val="262626"/>
                </a:solidFill>
              </a:defRPr>
            </a:pPr>
            <a:r>
              <a:rPr lang="fr-FR" sz="1000" dirty="0"/>
              <a:t>Visibilité de base</a:t>
            </a:r>
          </a:p>
          <a:p>
            <a:pPr marL="171450" indent="-171450">
              <a:buSzPct val="100000"/>
              <a:buFont typeface="Arial"/>
              <a:buChar char="•"/>
              <a:defRPr sz="1100">
                <a:solidFill>
                  <a:srgbClr val="262626"/>
                </a:solidFill>
              </a:defRPr>
            </a:pPr>
            <a:r>
              <a:rPr lang="fr-FR" sz="1000" dirty="0"/>
              <a:t>Exécuter les fonctions plus régulièrement</a:t>
            </a:r>
          </a:p>
        </p:txBody>
      </p:sp>
      <p:sp>
        <p:nvSpPr>
          <p:cNvPr id="391" name="Shape 391"/>
          <p:cNvSpPr/>
          <p:nvPr>
            <p:custDataLst>
              <p:tags r:id="rId14"/>
            </p:custDataLst>
          </p:nvPr>
        </p:nvSpPr>
        <p:spPr>
          <a:xfrm>
            <a:off x="3362528" y="5703811"/>
            <a:ext cx="2111950" cy="8617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Données limitées</a:t>
            </a:r>
          </a:p>
          <a:p>
            <a:pPr marL="171450" indent="-171450">
              <a:buSzPct val="100000"/>
              <a:buFont typeface="Arial"/>
              <a:buChar char="•"/>
              <a:defRPr sz="1100">
                <a:solidFill>
                  <a:srgbClr val="262626"/>
                </a:solidFill>
              </a:defRPr>
            </a:pPr>
            <a:r>
              <a:rPr lang="fr-FR" sz="1000" dirty="0"/>
              <a:t>« Compétences générales » et gestion du rendement probablement au centre de l’attention</a:t>
            </a:r>
          </a:p>
        </p:txBody>
      </p:sp>
      <p:sp>
        <p:nvSpPr>
          <p:cNvPr id="392" name="Shape 392"/>
          <p:cNvSpPr/>
          <p:nvPr>
            <p:custDataLst>
              <p:tags r:id="rId15"/>
            </p:custDataLst>
          </p:nvPr>
        </p:nvSpPr>
        <p:spPr>
          <a:xfrm>
            <a:off x="5503578" y="2444080"/>
            <a:ext cx="2044540" cy="1055007"/>
          </a:xfrm>
          <a:prstGeom prst="rect">
            <a:avLst/>
          </a:prstGeom>
          <a:solidFill>
            <a:schemeClr val="accent3">
              <a:alpha val="31765"/>
            </a:schemeClr>
          </a:solidFill>
          <a:ln w="12700">
            <a:solidFill>
              <a:schemeClr val="accent3"/>
            </a:solidFill>
            <a:miter/>
          </a:ln>
        </p:spPr>
        <p:txBody>
          <a:bodyPr lIns="45719" rIns="45719" anchor="ctr"/>
          <a:lstStyle/>
          <a:p>
            <a:pPr algn="ctr">
              <a:defRPr sz="1000">
                <a:solidFill>
                  <a:srgbClr val="FFFFFF"/>
                </a:solidFill>
              </a:defRPr>
            </a:pPr>
            <a:endParaRPr sz="1000" dirty="0"/>
          </a:p>
        </p:txBody>
      </p:sp>
      <p:sp>
        <p:nvSpPr>
          <p:cNvPr id="393" name="Shape 393"/>
          <p:cNvSpPr/>
          <p:nvPr>
            <p:custDataLst>
              <p:tags r:id="rId16"/>
            </p:custDataLst>
          </p:nvPr>
        </p:nvSpPr>
        <p:spPr>
          <a:xfrm>
            <a:off x="5483242" y="2416392"/>
            <a:ext cx="2111950"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rPr lang="fr-FR" sz="1000" b="0" u="none" dirty="0"/>
              <a:t>Chaîne d’approvisionnement en </a:t>
            </a:r>
            <a:r>
              <a:rPr lang="fr-FR" sz="1000" dirty="0"/>
              <a:t>fonctionnement</a:t>
            </a:r>
          </a:p>
          <a:p>
            <a:pPr marL="171450" indent="-171450">
              <a:buSzPct val="100000"/>
              <a:buFont typeface="Arial"/>
              <a:buChar char="•"/>
              <a:defRPr sz="1100">
                <a:solidFill>
                  <a:srgbClr val="262626"/>
                </a:solidFill>
              </a:defRPr>
            </a:pPr>
            <a:r>
              <a:rPr lang="fr-FR" sz="1000" dirty="0"/>
              <a:t>Visibilité disponible</a:t>
            </a:r>
          </a:p>
        </p:txBody>
      </p:sp>
      <p:grpSp>
        <p:nvGrpSpPr>
          <p:cNvPr id="396" name="Group 396"/>
          <p:cNvGrpSpPr/>
          <p:nvPr>
            <p:custDataLst>
              <p:tags r:id="rId17"/>
            </p:custDataLst>
          </p:nvPr>
        </p:nvGrpSpPr>
        <p:grpSpPr>
          <a:xfrm>
            <a:off x="5497102" y="1484742"/>
            <a:ext cx="2040629" cy="942918"/>
            <a:chOff x="0" y="0"/>
            <a:chExt cx="2040627" cy="942916"/>
          </a:xfrm>
        </p:grpSpPr>
        <p:sp>
          <p:nvSpPr>
            <p:cNvPr id="394" name="Shape 394"/>
            <p:cNvSpPr/>
            <p:nvPr/>
          </p:nvSpPr>
          <p:spPr>
            <a:xfrm>
              <a:off x="0" y="0"/>
              <a:ext cx="2040627" cy="942916"/>
            </a:xfrm>
            <a:prstGeom prst="roundRect">
              <a:avLst>
                <a:gd name="adj" fmla="val 16667"/>
              </a:avLst>
            </a:prstGeom>
            <a:gradFill flip="none" rotWithShape="1">
              <a:gsLst>
                <a:gs pos="0">
                  <a:schemeClr val="accent3"/>
                </a:gs>
                <a:gs pos="100000">
                  <a:srgbClr val="FFFFFF"/>
                </a:gs>
              </a:gsLst>
              <a:lin ang="5400000" scaled="0"/>
            </a:gradFill>
            <a:ln w="12700" cap="flat">
              <a:solidFill>
                <a:schemeClr val="accent3">
                  <a:lumOff val="17647"/>
                </a:schemeClr>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395" name="Shape 395"/>
            <p:cNvSpPr/>
            <p:nvPr/>
          </p:nvSpPr>
          <p:spPr>
            <a:xfrm>
              <a:off x="16157" y="66150"/>
              <a:ext cx="2024470"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dirty="0"/>
                <a:t>ARGENT</a:t>
              </a:r>
            </a:p>
            <a:p>
              <a:r>
                <a:rPr lang="fr-FR" dirty="0"/>
                <a:t>60 à 79%</a:t>
              </a:r>
            </a:p>
          </p:txBody>
        </p:sp>
      </p:grpSp>
      <p:sp>
        <p:nvSpPr>
          <p:cNvPr id="397" name="Shape 397"/>
          <p:cNvSpPr/>
          <p:nvPr>
            <p:custDataLst>
              <p:tags r:id="rId18"/>
            </p:custDataLst>
          </p:nvPr>
        </p:nvSpPr>
        <p:spPr>
          <a:xfrm>
            <a:off x="5510927" y="3599900"/>
            <a:ext cx="2044540" cy="952129"/>
          </a:xfrm>
          <a:prstGeom prst="rect">
            <a:avLst/>
          </a:prstGeom>
          <a:solidFill>
            <a:schemeClr val="accent3">
              <a:alpha val="15000"/>
            </a:schemeClr>
          </a:solidFill>
          <a:ln w="12700">
            <a:solidFill>
              <a:schemeClr val="accent3">
                <a:alpha val="38000"/>
              </a:schemeClr>
            </a:solidFill>
            <a:miter/>
          </a:ln>
        </p:spPr>
        <p:txBody>
          <a:bodyPr lIns="45719" rIns="45719" anchor="ctr"/>
          <a:lstStyle/>
          <a:p>
            <a:pPr algn="ctr">
              <a:defRPr sz="1000">
                <a:solidFill>
                  <a:srgbClr val="FFFFFF"/>
                </a:solidFill>
              </a:defRPr>
            </a:pPr>
            <a:endParaRPr sz="1000" dirty="0"/>
          </a:p>
        </p:txBody>
      </p:sp>
      <p:sp>
        <p:nvSpPr>
          <p:cNvPr id="398" name="Shape 398"/>
          <p:cNvSpPr/>
          <p:nvPr>
            <p:custDataLst>
              <p:tags r:id="rId19"/>
            </p:custDataLst>
          </p:nvPr>
        </p:nvSpPr>
        <p:spPr>
          <a:xfrm>
            <a:off x="5510927" y="4650311"/>
            <a:ext cx="2044540" cy="952129"/>
          </a:xfrm>
          <a:prstGeom prst="rect">
            <a:avLst/>
          </a:prstGeom>
          <a:solidFill>
            <a:schemeClr val="accent3">
              <a:alpha val="32000"/>
            </a:schemeClr>
          </a:solidFill>
          <a:ln w="12700">
            <a:solidFill>
              <a:schemeClr val="accent3"/>
            </a:solidFill>
            <a:miter/>
          </a:ln>
        </p:spPr>
        <p:txBody>
          <a:bodyPr lIns="45719" rIns="45719" anchor="ctr"/>
          <a:lstStyle/>
          <a:p>
            <a:pPr algn="ctr">
              <a:defRPr sz="1000">
                <a:solidFill>
                  <a:srgbClr val="FFFFFF"/>
                </a:solidFill>
              </a:defRPr>
            </a:pPr>
            <a:endParaRPr sz="1000" dirty="0"/>
          </a:p>
        </p:txBody>
      </p:sp>
      <p:sp>
        <p:nvSpPr>
          <p:cNvPr id="399" name="Shape 399"/>
          <p:cNvSpPr/>
          <p:nvPr>
            <p:custDataLst>
              <p:tags r:id="rId20"/>
            </p:custDataLst>
          </p:nvPr>
        </p:nvSpPr>
        <p:spPr>
          <a:xfrm>
            <a:off x="5518275" y="5680073"/>
            <a:ext cx="2044540" cy="852903"/>
          </a:xfrm>
          <a:prstGeom prst="rect">
            <a:avLst/>
          </a:prstGeom>
          <a:solidFill>
            <a:schemeClr val="accent3">
              <a:alpha val="15000"/>
            </a:schemeClr>
          </a:solidFill>
          <a:ln w="12700">
            <a:solidFill>
              <a:schemeClr val="accent3">
                <a:alpha val="38000"/>
              </a:schemeClr>
            </a:solidFill>
            <a:miter/>
          </a:ln>
        </p:spPr>
        <p:txBody>
          <a:bodyPr lIns="45719" rIns="45719" anchor="ctr"/>
          <a:lstStyle/>
          <a:p>
            <a:pPr algn="ctr">
              <a:defRPr sz="1000">
                <a:solidFill>
                  <a:srgbClr val="FFFFFF"/>
                </a:solidFill>
              </a:defRPr>
            </a:pPr>
            <a:endParaRPr sz="1000" dirty="0"/>
          </a:p>
        </p:txBody>
      </p:sp>
      <p:sp>
        <p:nvSpPr>
          <p:cNvPr id="400" name="Shape 400"/>
          <p:cNvSpPr/>
          <p:nvPr>
            <p:custDataLst>
              <p:tags r:id="rId21"/>
            </p:custDataLst>
          </p:nvPr>
        </p:nvSpPr>
        <p:spPr>
          <a:xfrm>
            <a:off x="5495171" y="3577328"/>
            <a:ext cx="2111950" cy="86177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85-95 % de disponibilité du produit</a:t>
            </a:r>
          </a:p>
          <a:p>
            <a:pPr marL="171450" indent="-171450">
              <a:buSzPct val="100000"/>
              <a:buFont typeface="Arial"/>
              <a:buChar char="•"/>
              <a:defRPr sz="1100">
                <a:solidFill>
                  <a:srgbClr val="262626"/>
                </a:solidFill>
              </a:defRPr>
            </a:pPr>
            <a:r>
              <a:rPr lang="fr-FR" sz="1000" dirty="0"/>
              <a:t>Visibilité totale</a:t>
            </a:r>
          </a:p>
          <a:p>
            <a:pPr marL="171450" indent="-171450">
              <a:buSzPct val="100000"/>
              <a:buFont typeface="Arial"/>
              <a:buChar char="•"/>
              <a:defRPr sz="1100">
                <a:solidFill>
                  <a:srgbClr val="262626"/>
                </a:solidFill>
              </a:defRPr>
            </a:pPr>
            <a:r>
              <a:rPr lang="fr-FR" sz="1000" dirty="0"/>
              <a:t>Une certaine efficacité — p. ex., moins d’inventaires requis</a:t>
            </a:r>
          </a:p>
        </p:txBody>
      </p:sp>
      <p:sp>
        <p:nvSpPr>
          <p:cNvPr id="401" name="Shape 401"/>
          <p:cNvSpPr/>
          <p:nvPr>
            <p:custDataLst>
              <p:tags r:id="rId22"/>
            </p:custDataLst>
          </p:nvPr>
        </p:nvSpPr>
        <p:spPr>
          <a:xfrm>
            <a:off x="5491517" y="4635408"/>
            <a:ext cx="2111950"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Conception de flux de travail efficaces pour livrer le produit jusqu’au dernier kilomètre par rapport aux systèmes de collecte</a:t>
            </a:r>
          </a:p>
          <a:p>
            <a:pPr marL="171450" indent="-171450">
              <a:buSzPct val="100000"/>
              <a:buFont typeface="Arial"/>
              <a:buChar char="•"/>
              <a:defRPr sz="1100">
                <a:solidFill>
                  <a:srgbClr val="262626"/>
                </a:solidFill>
              </a:defRPr>
            </a:pPr>
            <a:r>
              <a:rPr lang="fr-FR" sz="1000" dirty="0"/>
              <a:t>Visibilité du produit, information, finances</a:t>
            </a:r>
          </a:p>
        </p:txBody>
      </p:sp>
      <p:sp>
        <p:nvSpPr>
          <p:cNvPr id="402" name="Shape 402"/>
          <p:cNvSpPr/>
          <p:nvPr>
            <p:custDataLst>
              <p:tags r:id="rId23"/>
            </p:custDataLst>
          </p:nvPr>
        </p:nvSpPr>
        <p:spPr>
          <a:xfrm>
            <a:off x="5491517" y="5710516"/>
            <a:ext cx="2111950"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t>Données disponibles ; partage basé sur des accords d’utilisation des données</a:t>
            </a:r>
          </a:p>
        </p:txBody>
      </p:sp>
      <p:sp>
        <p:nvSpPr>
          <p:cNvPr id="403" name="Shape 403"/>
          <p:cNvSpPr/>
          <p:nvPr>
            <p:custDataLst>
              <p:tags r:id="rId24"/>
            </p:custDataLst>
          </p:nvPr>
        </p:nvSpPr>
        <p:spPr>
          <a:xfrm>
            <a:off x="7641328" y="2436423"/>
            <a:ext cx="2044540" cy="1055006"/>
          </a:xfrm>
          <a:prstGeom prst="rect">
            <a:avLst/>
          </a:prstGeom>
          <a:solidFill>
            <a:schemeClr val="accent4">
              <a:alpha val="32000"/>
            </a:schemeClr>
          </a:solidFill>
          <a:ln w="12700">
            <a:solidFill>
              <a:schemeClr val="accent4"/>
            </a:solidFill>
            <a:miter/>
          </a:ln>
        </p:spPr>
        <p:txBody>
          <a:bodyPr lIns="45719" rIns="45719" anchor="ctr"/>
          <a:lstStyle/>
          <a:p>
            <a:pPr algn="ctr">
              <a:defRPr sz="1000">
                <a:solidFill>
                  <a:srgbClr val="FFFFFF"/>
                </a:solidFill>
              </a:defRPr>
            </a:pPr>
            <a:endParaRPr sz="1000" dirty="0"/>
          </a:p>
        </p:txBody>
      </p:sp>
      <p:sp>
        <p:nvSpPr>
          <p:cNvPr id="404" name="Shape 404"/>
          <p:cNvSpPr/>
          <p:nvPr>
            <p:custDataLst>
              <p:tags r:id="rId25"/>
            </p:custDataLst>
          </p:nvPr>
        </p:nvSpPr>
        <p:spPr>
          <a:xfrm>
            <a:off x="7620993" y="2403599"/>
            <a:ext cx="2111950" cy="5486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Chaîne d’approvisionnement constamment </a:t>
            </a:r>
            <a:r>
              <a:rPr lang="fr-FR" sz="1000" b="1" u="sng" dirty="0"/>
              <a:t>performante</a:t>
            </a:r>
          </a:p>
          <a:p>
            <a:pPr marL="171450" indent="-171450">
              <a:buSzPct val="100000"/>
              <a:buFont typeface="Arial"/>
              <a:buChar char="•"/>
              <a:defRPr sz="1100">
                <a:solidFill>
                  <a:srgbClr val="262626"/>
                </a:solidFill>
              </a:defRPr>
            </a:pPr>
            <a:r>
              <a:rPr lang="fr-FR" sz="1000" dirty="0"/>
              <a:t>Structures de responsabilité</a:t>
            </a:r>
          </a:p>
        </p:txBody>
      </p:sp>
      <p:grpSp>
        <p:nvGrpSpPr>
          <p:cNvPr id="407" name="Group 407"/>
          <p:cNvGrpSpPr/>
          <p:nvPr>
            <p:custDataLst>
              <p:tags r:id="rId26"/>
            </p:custDataLst>
          </p:nvPr>
        </p:nvGrpSpPr>
        <p:grpSpPr>
          <a:xfrm>
            <a:off x="7613053" y="1477085"/>
            <a:ext cx="2082579" cy="942918"/>
            <a:chOff x="0" y="0"/>
            <a:chExt cx="2082577" cy="942916"/>
          </a:xfrm>
        </p:grpSpPr>
        <p:sp>
          <p:nvSpPr>
            <p:cNvPr id="405" name="Shape 405"/>
            <p:cNvSpPr/>
            <p:nvPr/>
          </p:nvSpPr>
          <p:spPr>
            <a:xfrm>
              <a:off x="41950" y="0"/>
              <a:ext cx="2040627" cy="942916"/>
            </a:xfrm>
            <a:prstGeom prst="roundRect">
              <a:avLst>
                <a:gd name="adj" fmla="val 16667"/>
              </a:avLst>
            </a:prstGeom>
            <a:gradFill flip="none" rotWithShape="1">
              <a:gsLst>
                <a:gs pos="0">
                  <a:schemeClr val="accent4"/>
                </a:gs>
                <a:gs pos="100000">
                  <a:srgbClr val="FFFFFF"/>
                </a:gs>
              </a:gsLst>
              <a:lin ang="5400000" scaled="0"/>
            </a:gradFill>
            <a:ln w="12700" cap="flat">
              <a:solidFill>
                <a:schemeClr val="accent4">
                  <a:lumOff val="25000"/>
                </a:schemeClr>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406" name="Shape 406"/>
            <p:cNvSpPr/>
            <p:nvPr/>
          </p:nvSpPr>
          <p:spPr>
            <a:xfrm>
              <a:off x="0" y="66150"/>
              <a:ext cx="2082577"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dirty="0"/>
                <a:t>OR</a:t>
              </a:r>
            </a:p>
            <a:p>
              <a:r>
                <a:rPr lang="fr-FR" dirty="0"/>
                <a:t>80 à 99%</a:t>
              </a:r>
            </a:p>
          </p:txBody>
        </p:sp>
      </p:grpSp>
      <p:sp>
        <p:nvSpPr>
          <p:cNvPr id="408" name="Shape 408"/>
          <p:cNvSpPr/>
          <p:nvPr>
            <p:custDataLst>
              <p:tags r:id="rId27"/>
            </p:custDataLst>
          </p:nvPr>
        </p:nvSpPr>
        <p:spPr>
          <a:xfrm>
            <a:off x="7648678" y="3592243"/>
            <a:ext cx="2044540" cy="952129"/>
          </a:xfrm>
          <a:prstGeom prst="rect">
            <a:avLst/>
          </a:prstGeom>
          <a:solidFill>
            <a:schemeClr val="accent4">
              <a:alpha val="15000"/>
            </a:schemeClr>
          </a:solidFill>
          <a:ln w="12700">
            <a:solidFill>
              <a:schemeClr val="accent4">
                <a:alpha val="38000"/>
              </a:schemeClr>
            </a:solidFill>
            <a:miter/>
          </a:ln>
        </p:spPr>
        <p:txBody>
          <a:bodyPr lIns="45719" rIns="45719" anchor="ctr"/>
          <a:lstStyle/>
          <a:p>
            <a:pPr algn="ctr">
              <a:defRPr sz="1000">
                <a:solidFill>
                  <a:srgbClr val="FFFFFF"/>
                </a:solidFill>
              </a:defRPr>
            </a:pPr>
            <a:endParaRPr sz="1000" dirty="0"/>
          </a:p>
        </p:txBody>
      </p:sp>
      <p:sp>
        <p:nvSpPr>
          <p:cNvPr id="409" name="Shape 409"/>
          <p:cNvSpPr/>
          <p:nvPr>
            <p:custDataLst>
              <p:tags r:id="rId28"/>
            </p:custDataLst>
          </p:nvPr>
        </p:nvSpPr>
        <p:spPr>
          <a:xfrm>
            <a:off x="7648678" y="4642653"/>
            <a:ext cx="2044540" cy="952129"/>
          </a:xfrm>
          <a:prstGeom prst="rect">
            <a:avLst/>
          </a:prstGeom>
          <a:solidFill>
            <a:schemeClr val="accent4">
              <a:alpha val="32000"/>
            </a:schemeClr>
          </a:solidFill>
          <a:ln w="12700">
            <a:solidFill>
              <a:schemeClr val="accent4"/>
            </a:solidFill>
            <a:miter/>
          </a:ln>
        </p:spPr>
        <p:txBody>
          <a:bodyPr lIns="45719" rIns="45719" anchor="ctr"/>
          <a:lstStyle/>
          <a:p>
            <a:pPr algn="ctr">
              <a:defRPr sz="1000">
                <a:solidFill>
                  <a:srgbClr val="FFFFFF"/>
                </a:solidFill>
              </a:defRPr>
            </a:pPr>
            <a:endParaRPr sz="1000" dirty="0"/>
          </a:p>
        </p:txBody>
      </p:sp>
      <p:sp>
        <p:nvSpPr>
          <p:cNvPr id="410" name="Shape 410"/>
          <p:cNvSpPr/>
          <p:nvPr>
            <p:custDataLst>
              <p:tags r:id="rId29"/>
            </p:custDataLst>
          </p:nvPr>
        </p:nvSpPr>
        <p:spPr>
          <a:xfrm>
            <a:off x="7656027" y="5672416"/>
            <a:ext cx="2044540" cy="852903"/>
          </a:xfrm>
          <a:prstGeom prst="rect">
            <a:avLst/>
          </a:prstGeom>
          <a:solidFill>
            <a:schemeClr val="accent4">
              <a:alpha val="15000"/>
            </a:schemeClr>
          </a:solidFill>
          <a:ln w="12700">
            <a:solidFill>
              <a:schemeClr val="accent4">
                <a:alpha val="38000"/>
              </a:schemeClr>
            </a:solidFill>
            <a:miter/>
          </a:ln>
        </p:spPr>
        <p:txBody>
          <a:bodyPr lIns="45719" rIns="45719" anchor="ctr"/>
          <a:lstStyle/>
          <a:p>
            <a:pPr algn="ctr">
              <a:defRPr sz="1000">
                <a:solidFill>
                  <a:srgbClr val="FFFFFF"/>
                </a:solidFill>
              </a:defRPr>
            </a:pPr>
            <a:endParaRPr sz="1000" dirty="0"/>
          </a:p>
        </p:txBody>
      </p:sp>
      <p:sp>
        <p:nvSpPr>
          <p:cNvPr id="411" name="Shape 411"/>
          <p:cNvSpPr/>
          <p:nvPr>
            <p:custDataLst>
              <p:tags r:id="rId30"/>
            </p:custDataLst>
          </p:nvPr>
        </p:nvSpPr>
        <p:spPr>
          <a:xfrm>
            <a:off x="7632921" y="3569672"/>
            <a:ext cx="2111950" cy="7078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&gt; 95 % de disponibilité du produit</a:t>
            </a:r>
          </a:p>
          <a:p>
            <a:pPr marL="171450" indent="-171450">
              <a:buSzPct val="100000"/>
              <a:buFont typeface="Arial"/>
              <a:buChar char="•"/>
              <a:defRPr sz="1100">
                <a:solidFill>
                  <a:srgbClr val="262626"/>
                </a:solidFill>
              </a:defRPr>
            </a:pPr>
            <a:r>
              <a:rPr lang="fr-FR" sz="1000" dirty="0"/>
              <a:t>Efficacité — par exemple, moins de contacts, taux de rotation plus élevé</a:t>
            </a:r>
          </a:p>
        </p:txBody>
      </p:sp>
      <p:sp>
        <p:nvSpPr>
          <p:cNvPr id="412" name="Shape 412"/>
          <p:cNvSpPr/>
          <p:nvPr>
            <p:custDataLst>
              <p:tags r:id="rId31"/>
            </p:custDataLst>
          </p:nvPr>
        </p:nvSpPr>
        <p:spPr>
          <a:xfrm>
            <a:off x="7629269" y="4627752"/>
            <a:ext cx="2111950"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Efficacité</a:t>
            </a:r>
          </a:p>
          <a:p>
            <a:pPr marL="171450" indent="-171450">
              <a:buSzPct val="100000"/>
              <a:buFont typeface="Arial"/>
              <a:buChar char="•"/>
              <a:defRPr sz="1100">
                <a:solidFill>
                  <a:srgbClr val="262626"/>
                </a:solidFill>
              </a:defRPr>
            </a:pPr>
            <a:r>
              <a:rPr lang="fr-FR" sz="1000" dirty="0"/>
              <a:t>Réduire le gaspillage de produit, de temps et d’argent</a:t>
            </a:r>
          </a:p>
        </p:txBody>
      </p:sp>
      <p:sp>
        <p:nvSpPr>
          <p:cNvPr id="413" name="Shape 413"/>
          <p:cNvSpPr/>
          <p:nvPr>
            <p:custDataLst>
              <p:tags r:id="rId32"/>
            </p:custDataLst>
          </p:nvPr>
        </p:nvSpPr>
        <p:spPr>
          <a:xfrm>
            <a:off x="7629267" y="5702860"/>
            <a:ext cx="2111950"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solidFill>
                  <a:schemeClr val="tx1"/>
                </a:solidFill>
              </a:rPr>
              <a:t>Gouvernance, responsabilité, appropriation et leadership fournis avec les données</a:t>
            </a:r>
          </a:p>
        </p:txBody>
      </p:sp>
      <p:sp>
        <p:nvSpPr>
          <p:cNvPr id="414" name="Shape 414"/>
          <p:cNvSpPr/>
          <p:nvPr>
            <p:custDataLst>
              <p:tags r:id="rId33"/>
            </p:custDataLst>
          </p:nvPr>
        </p:nvSpPr>
        <p:spPr>
          <a:xfrm>
            <a:off x="9790266" y="2443128"/>
            <a:ext cx="2044540" cy="1055006"/>
          </a:xfrm>
          <a:prstGeom prst="rect">
            <a:avLst/>
          </a:prstGeom>
          <a:solidFill>
            <a:srgbClr val="92D050">
              <a:alpha val="32000"/>
            </a:srgbClr>
          </a:solidFill>
          <a:ln w="12700">
            <a:solidFill>
              <a:srgbClr val="92D050"/>
            </a:solidFill>
            <a:miter/>
          </a:ln>
        </p:spPr>
        <p:txBody>
          <a:bodyPr lIns="45719" rIns="45719" anchor="ctr"/>
          <a:lstStyle/>
          <a:p>
            <a:pPr algn="ctr">
              <a:defRPr sz="1000">
                <a:solidFill>
                  <a:srgbClr val="FFFFFF"/>
                </a:solidFill>
              </a:defRPr>
            </a:pPr>
            <a:endParaRPr sz="1000" dirty="0"/>
          </a:p>
        </p:txBody>
      </p:sp>
      <p:sp>
        <p:nvSpPr>
          <p:cNvPr id="415" name="Shape 415"/>
          <p:cNvSpPr/>
          <p:nvPr>
            <p:custDataLst>
              <p:tags r:id="rId34"/>
            </p:custDataLst>
          </p:nvPr>
        </p:nvSpPr>
        <p:spPr>
          <a:xfrm>
            <a:off x="9769932" y="2415440"/>
            <a:ext cx="2111950" cy="1005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rPr lang="fr-FR" sz="1000" dirty="0"/>
              <a:t>Accrédité</a:t>
            </a:r>
          </a:p>
          <a:p>
            <a:pPr marL="171450" indent="-171450">
              <a:buSzPct val="100000"/>
              <a:buFont typeface="Arial"/>
              <a:buChar char="•"/>
              <a:defRPr sz="1100">
                <a:solidFill>
                  <a:srgbClr val="262626"/>
                </a:solidFill>
              </a:defRPr>
            </a:pPr>
            <a:r>
              <a:rPr lang="fr-FR" sz="1000" dirty="0"/>
              <a:t>Les capacités sont systématiquement affichées</a:t>
            </a:r>
          </a:p>
          <a:p>
            <a:pPr marL="171450" indent="-171450">
              <a:buSzPct val="100000"/>
              <a:buFont typeface="Arial"/>
              <a:buChar char="•"/>
              <a:defRPr sz="1100">
                <a:solidFill>
                  <a:srgbClr val="262626"/>
                </a:solidFill>
              </a:defRPr>
            </a:pPr>
            <a:r>
              <a:rPr lang="fr-FR" sz="1000" dirty="0"/>
              <a:t>Indépendant de l’assistance technique et financière des donateurs extérieurs</a:t>
            </a:r>
          </a:p>
        </p:txBody>
      </p:sp>
      <p:grpSp>
        <p:nvGrpSpPr>
          <p:cNvPr id="418" name="Group 418"/>
          <p:cNvGrpSpPr/>
          <p:nvPr>
            <p:custDataLst>
              <p:tags r:id="rId35"/>
            </p:custDataLst>
          </p:nvPr>
        </p:nvGrpSpPr>
        <p:grpSpPr>
          <a:xfrm>
            <a:off x="9783791" y="1483789"/>
            <a:ext cx="2040629" cy="942918"/>
            <a:chOff x="0" y="0"/>
            <a:chExt cx="2040627" cy="942916"/>
          </a:xfrm>
        </p:grpSpPr>
        <p:sp>
          <p:nvSpPr>
            <p:cNvPr id="416" name="Shape 416"/>
            <p:cNvSpPr/>
            <p:nvPr/>
          </p:nvSpPr>
          <p:spPr>
            <a:xfrm>
              <a:off x="0" y="0"/>
              <a:ext cx="2040627" cy="942916"/>
            </a:xfrm>
            <a:prstGeom prst="roundRect">
              <a:avLst>
                <a:gd name="adj" fmla="val 16667"/>
              </a:avLst>
            </a:prstGeom>
            <a:gradFill flip="none" rotWithShape="1">
              <a:gsLst>
                <a:gs pos="0">
                  <a:srgbClr val="92D050"/>
                </a:gs>
                <a:gs pos="100000">
                  <a:srgbClr val="FFFFFF"/>
                </a:gs>
              </a:gsLst>
              <a:lin ang="5400000" scaled="0"/>
            </a:gradFill>
            <a:ln w="12700" cap="flat">
              <a:solidFill>
                <a:srgbClr val="C9E8A8"/>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417" name="Shape 417"/>
            <p:cNvSpPr/>
            <p:nvPr/>
          </p:nvSpPr>
          <p:spPr>
            <a:xfrm>
              <a:off x="16157" y="66150"/>
              <a:ext cx="2024470"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dirty="0"/>
                <a:t>ACCRÉDITÉ</a:t>
              </a:r>
            </a:p>
            <a:p>
              <a:r>
                <a:rPr lang="fr-FR" dirty="0"/>
                <a:t>100%</a:t>
              </a:r>
            </a:p>
          </p:txBody>
        </p:sp>
      </p:grpSp>
      <p:sp>
        <p:nvSpPr>
          <p:cNvPr id="419" name="Shape 419"/>
          <p:cNvSpPr/>
          <p:nvPr>
            <p:custDataLst>
              <p:tags r:id="rId36"/>
            </p:custDataLst>
          </p:nvPr>
        </p:nvSpPr>
        <p:spPr>
          <a:xfrm>
            <a:off x="9797615" y="3598948"/>
            <a:ext cx="2044540" cy="952129"/>
          </a:xfrm>
          <a:prstGeom prst="rect">
            <a:avLst/>
          </a:prstGeom>
          <a:solidFill>
            <a:srgbClr val="92D050">
              <a:alpha val="15000"/>
            </a:srgbClr>
          </a:solidFill>
          <a:ln w="12700">
            <a:solidFill>
              <a:srgbClr val="92D050">
                <a:alpha val="38000"/>
              </a:srgbClr>
            </a:solidFill>
            <a:miter/>
          </a:ln>
        </p:spPr>
        <p:txBody>
          <a:bodyPr lIns="45719" rIns="45719" anchor="ctr"/>
          <a:lstStyle/>
          <a:p>
            <a:pPr algn="ctr">
              <a:defRPr sz="1000">
                <a:solidFill>
                  <a:srgbClr val="FFFFFF"/>
                </a:solidFill>
              </a:defRPr>
            </a:pPr>
            <a:endParaRPr sz="1000" dirty="0"/>
          </a:p>
        </p:txBody>
      </p:sp>
      <p:sp>
        <p:nvSpPr>
          <p:cNvPr id="420" name="Shape 420"/>
          <p:cNvSpPr/>
          <p:nvPr>
            <p:custDataLst>
              <p:tags r:id="rId37"/>
            </p:custDataLst>
          </p:nvPr>
        </p:nvSpPr>
        <p:spPr>
          <a:xfrm>
            <a:off x="9797615" y="4649358"/>
            <a:ext cx="2044540" cy="952129"/>
          </a:xfrm>
          <a:prstGeom prst="rect">
            <a:avLst/>
          </a:prstGeom>
          <a:solidFill>
            <a:srgbClr val="92D050">
              <a:alpha val="32000"/>
            </a:srgbClr>
          </a:solidFill>
          <a:ln w="12700">
            <a:solidFill>
              <a:srgbClr val="92D050"/>
            </a:solidFill>
            <a:miter/>
          </a:ln>
        </p:spPr>
        <p:txBody>
          <a:bodyPr lIns="45719" rIns="45719" anchor="ctr"/>
          <a:lstStyle/>
          <a:p>
            <a:pPr algn="ctr">
              <a:defRPr sz="1000">
                <a:solidFill>
                  <a:srgbClr val="FFFFFF"/>
                </a:solidFill>
              </a:defRPr>
            </a:pPr>
            <a:endParaRPr sz="1000" dirty="0"/>
          </a:p>
        </p:txBody>
      </p:sp>
      <p:sp>
        <p:nvSpPr>
          <p:cNvPr id="421" name="Shape 421"/>
          <p:cNvSpPr/>
          <p:nvPr>
            <p:custDataLst>
              <p:tags r:id="rId38"/>
            </p:custDataLst>
          </p:nvPr>
        </p:nvSpPr>
        <p:spPr>
          <a:xfrm>
            <a:off x="9804965" y="5679121"/>
            <a:ext cx="2044540" cy="852903"/>
          </a:xfrm>
          <a:prstGeom prst="rect">
            <a:avLst/>
          </a:prstGeom>
          <a:solidFill>
            <a:srgbClr val="92D050">
              <a:alpha val="15000"/>
            </a:srgbClr>
          </a:solidFill>
          <a:ln w="12700">
            <a:solidFill>
              <a:srgbClr val="92D050">
                <a:alpha val="38000"/>
              </a:srgbClr>
            </a:solidFill>
            <a:miter/>
          </a:ln>
        </p:spPr>
        <p:txBody>
          <a:bodyPr lIns="45719" rIns="45719" anchor="ctr"/>
          <a:lstStyle/>
          <a:p>
            <a:pPr algn="ctr">
              <a:defRPr sz="1000">
                <a:solidFill>
                  <a:srgbClr val="FFFFFF"/>
                </a:solidFill>
              </a:defRPr>
            </a:pPr>
            <a:endParaRPr sz="1000" dirty="0"/>
          </a:p>
        </p:txBody>
      </p:sp>
      <p:sp>
        <p:nvSpPr>
          <p:cNvPr id="422" name="Shape 422"/>
          <p:cNvSpPr/>
          <p:nvPr>
            <p:custDataLst>
              <p:tags r:id="rId39"/>
            </p:custDataLst>
          </p:nvPr>
        </p:nvSpPr>
        <p:spPr>
          <a:xfrm>
            <a:off x="9781860" y="3576377"/>
            <a:ext cx="2111950"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t>Très maigre ; faible variabilité du processus</a:t>
            </a:r>
          </a:p>
        </p:txBody>
      </p:sp>
      <p:sp>
        <p:nvSpPr>
          <p:cNvPr id="423" name="Shape 423"/>
          <p:cNvSpPr/>
          <p:nvPr>
            <p:custDataLst>
              <p:tags r:id="rId40"/>
            </p:custDataLst>
          </p:nvPr>
        </p:nvSpPr>
        <p:spPr>
          <a:xfrm>
            <a:off x="9778206" y="4629320"/>
            <a:ext cx="211195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000">
                <a:solidFill>
                  <a:srgbClr val="262626"/>
                </a:solidFill>
              </a:defRPr>
            </a:lvl1pPr>
          </a:lstStyle>
          <a:p>
            <a:r>
              <a:rPr lang="fr-FR" dirty="0"/>
              <a:t>Amélioration continue</a:t>
            </a:r>
          </a:p>
        </p:txBody>
      </p:sp>
      <p:sp>
        <p:nvSpPr>
          <p:cNvPr id="424" name="Shape 424"/>
          <p:cNvSpPr/>
          <p:nvPr>
            <p:custDataLst>
              <p:tags r:id="rId41"/>
            </p:custDataLst>
          </p:nvPr>
        </p:nvSpPr>
        <p:spPr>
          <a:xfrm>
            <a:off x="9778206" y="5709565"/>
            <a:ext cx="2111950" cy="40011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solidFill>
                  <a:schemeClr val="tx1"/>
                </a:solidFill>
              </a:rPr>
              <a:t>Transparence de la chaîne d’approvisionnement</a:t>
            </a:r>
          </a:p>
        </p:txBody>
      </p:sp>
      <p:sp>
        <p:nvSpPr>
          <p:cNvPr id="425" name="Shape 425"/>
          <p:cNvSpPr/>
          <p:nvPr>
            <p:custDataLst>
              <p:tags r:id="rId42"/>
            </p:custDataLst>
          </p:nvPr>
        </p:nvSpPr>
        <p:spPr>
          <a:xfrm>
            <a:off x="1228410" y="2431863"/>
            <a:ext cx="2044539" cy="1055006"/>
          </a:xfrm>
          <a:prstGeom prst="rect">
            <a:avLst/>
          </a:prstGeom>
          <a:solidFill>
            <a:srgbClr val="CCC3B4">
              <a:alpha val="32000"/>
            </a:srgbClr>
          </a:solidFill>
          <a:ln w="12700">
            <a:solidFill>
              <a:srgbClr val="CCC3B4"/>
            </a:solidFill>
            <a:miter/>
          </a:ln>
        </p:spPr>
        <p:txBody>
          <a:bodyPr lIns="45719" rIns="45719" anchor="ctr"/>
          <a:lstStyle/>
          <a:p>
            <a:pPr algn="ctr">
              <a:defRPr sz="1000">
                <a:solidFill>
                  <a:srgbClr val="FFFFFF"/>
                </a:solidFill>
              </a:defRPr>
            </a:pPr>
            <a:endParaRPr sz="1000" dirty="0"/>
          </a:p>
        </p:txBody>
      </p:sp>
      <p:sp>
        <p:nvSpPr>
          <p:cNvPr id="426" name="Shape 426"/>
          <p:cNvSpPr/>
          <p:nvPr>
            <p:custDataLst>
              <p:tags r:id="rId43"/>
            </p:custDataLst>
          </p:nvPr>
        </p:nvSpPr>
        <p:spPr>
          <a:xfrm>
            <a:off x="1208075" y="2399039"/>
            <a:ext cx="2111949"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b="1" u="sng">
                <a:solidFill>
                  <a:srgbClr val="262626"/>
                </a:solidFill>
              </a:defRPr>
            </a:pPr>
            <a:r>
              <a:rPr lang="fr-FR" sz="1000" dirty="0"/>
              <a:t>Très basique</a:t>
            </a:r>
            <a:r>
              <a:rPr lang="fr-FR" sz="1000" b="0" dirty="0"/>
              <a:t> </a:t>
            </a:r>
          </a:p>
          <a:p>
            <a:pPr marL="171450" indent="-171450">
              <a:buSzPct val="100000"/>
              <a:buFont typeface="Arial"/>
              <a:buChar char="•"/>
              <a:defRPr sz="1100">
                <a:solidFill>
                  <a:srgbClr val="262626"/>
                </a:solidFill>
              </a:defRPr>
            </a:pPr>
            <a:r>
              <a:rPr lang="fr-FR" sz="1000" dirty="0"/>
              <a:t>Les bases doivent être plus solides</a:t>
            </a:r>
          </a:p>
        </p:txBody>
      </p:sp>
      <p:grpSp>
        <p:nvGrpSpPr>
          <p:cNvPr id="429" name="Group 429"/>
          <p:cNvGrpSpPr/>
          <p:nvPr>
            <p:custDataLst>
              <p:tags r:id="rId44"/>
            </p:custDataLst>
          </p:nvPr>
        </p:nvGrpSpPr>
        <p:grpSpPr>
          <a:xfrm>
            <a:off x="1200134" y="1472525"/>
            <a:ext cx="2082578" cy="942918"/>
            <a:chOff x="0" y="0"/>
            <a:chExt cx="2082577" cy="942916"/>
          </a:xfrm>
        </p:grpSpPr>
        <p:sp>
          <p:nvSpPr>
            <p:cNvPr id="427" name="Shape 427"/>
            <p:cNvSpPr/>
            <p:nvPr/>
          </p:nvSpPr>
          <p:spPr>
            <a:xfrm>
              <a:off x="41950" y="0"/>
              <a:ext cx="2040627" cy="942916"/>
            </a:xfrm>
            <a:prstGeom prst="roundRect">
              <a:avLst>
                <a:gd name="adj" fmla="val 16667"/>
              </a:avLst>
            </a:prstGeom>
            <a:gradFill flip="none" rotWithShape="1">
              <a:gsLst>
                <a:gs pos="0">
                  <a:srgbClr val="CCC3B4"/>
                </a:gs>
                <a:gs pos="100000">
                  <a:srgbClr val="FFFFFF"/>
                </a:gs>
              </a:gsLst>
              <a:lin ang="5400000" scaled="0"/>
            </a:gradFill>
            <a:ln w="12700" cap="flat">
              <a:noFill/>
              <a:miter lim="400000"/>
            </a:ln>
            <a:effectLst/>
          </p:spPr>
          <p:txBody>
            <a:bodyPr wrap="square" lIns="45719" tIns="45719" rIns="45719" bIns="45719" numCol="1" anchor="ctr">
              <a:noAutofit/>
            </a:bodyPr>
            <a:lstStyle/>
            <a:p>
              <a:pPr algn="ctr">
                <a:defRPr sz="1000">
                  <a:solidFill>
                    <a:srgbClr val="FFFFFF"/>
                  </a:solidFill>
                </a:defRPr>
              </a:pPr>
              <a:endParaRPr dirty="0"/>
            </a:p>
          </p:txBody>
        </p:sp>
        <p:sp>
          <p:nvSpPr>
            <p:cNvPr id="428" name="Shape 428"/>
            <p:cNvSpPr/>
            <p:nvPr/>
          </p:nvSpPr>
          <p:spPr>
            <a:xfrm>
              <a:off x="0" y="66150"/>
              <a:ext cx="2082577" cy="523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r>
                <a:rPr lang="fr-FR" dirty="0"/>
                <a:t>TOILE</a:t>
              </a:r>
            </a:p>
            <a:p>
              <a:r>
                <a:rPr lang="fr-FR" dirty="0"/>
                <a:t>20 à 39%</a:t>
              </a:r>
            </a:p>
          </p:txBody>
        </p:sp>
      </p:grpSp>
      <p:sp>
        <p:nvSpPr>
          <p:cNvPr id="430" name="Shape 430"/>
          <p:cNvSpPr/>
          <p:nvPr>
            <p:custDataLst>
              <p:tags r:id="rId45"/>
            </p:custDataLst>
          </p:nvPr>
        </p:nvSpPr>
        <p:spPr>
          <a:xfrm>
            <a:off x="1235758" y="3587684"/>
            <a:ext cx="2044540" cy="952129"/>
          </a:xfrm>
          <a:prstGeom prst="rect">
            <a:avLst/>
          </a:prstGeom>
          <a:solidFill>
            <a:srgbClr val="CCC3B4">
              <a:alpha val="15000"/>
            </a:srgbClr>
          </a:solidFill>
          <a:ln w="12700">
            <a:solidFill>
              <a:srgbClr val="CCC3B4">
                <a:alpha val="38000"/>
              </a:srgbClr>
            </a:solidFill>
            <a:miter/>
          </a:ln>
        </p:spPr>
        <p:txBody>
          <a:bodyPr lIns="45719" rIns="45719" anchor="ctr"/>
          <a:lstStyle/>
          <a:p>
            <a:pPr algn="ctr">
              <a:defRPr sz="1000">
                <a:solidFill>
                  <a:srgbClr val="FFFFFF"/>
                </a:solidFill>
              </a:defRPr>
            </a:pPr>
            <a:endParaRPr sz="1000" dirty="0"/>
          </a:p>
        </p:txBody>
      </p:sp>
      <p:sp>
        <p:nvSpPr>
          <p:cNvPr id="431" name="Shape 431"/>
          <p:cNvSpPr/>
          <p:nvPr>
            <p:custDataLst>
              <p:tags r:id="rId46"/>
            </p:custDataLst>
          </p:nvPr>
        </p:nvSpPr>
        <p:spPr>
          <a:xfrm>
            <a:off x="1235758" y="4638094"/>
            <a:ext cx="2044540" cy="952129"/>
          </a:xfrm>
          <a:prstGeom prst="rect">
            <a:avLst/>
          </a:prstGeom>
          <a:solidFill>
            <a:srgbClr val="CCC3B4">
              <a:alpha val="32000"/>
            </a:srgbClr>
          </a:solidFill>
          <a:ln w="12700">
            <a:solidFill>
              <a:srgbClr val="CCC3B4"/>
            </a:solidFill>
            <a:miter/>
          </a:ln>
        </p:spPr>
        <p:txBody>
          <a:bodyPr lIns="45719" rIns="45719" anchor="ctr"/>
          <a:lstStyle/>
          <a:p>
            <a:pPr algn="ctr">
              <a:defRPr sz="1000">
                <a:solidFill>
                  <a:srgbClr val="FFFFFF"/>
                </a:solidFill>
              </a:defRPr>
            </a:pPr>
            <a:endParaRPr sz="1000" dirty="0"/>
          </a:p>
        </p:txBody>
      </p:sp>
      <p:sp>
        <p:nvSpPr>
          <p:cNvPr id="432" name="Shape 432"/>
          <p:cNvSpPr/>
          <p:nvPr>
            <p:custDataLst>
              <p:tags r:id="rId47"/>
            </p:custDataLst>
          </p:nvPr>
        </p:nvSpPr>
        <p:spPr>
          <a:xfrm>
            <a:off x="1243108" y="5667857"/>
            <a:ext cx="2044540" cy="852903"/>
          </a:xfrm>
          <a:prstGeom prst="rect">
            <a:avLst/>
          </a:prstGeom>
          <a:solidFill>
            <a:srgbClr val="CCC3B4">
              <a:alpha val="15000"/>
            </a:srgbClr>
          </a:solidFill>
          <a:ln w="12700">
            <a:solidFill>
              <a:srgbClr val="CCC3B4">
                <a:alpha val="38000"/>
              </a:srgbClr>
            </a:solidFill>
            <a:miter/>
          </a:ln>
        </p:spPr>
        <p:txBody>
          <a:bodyPr lIns="45719" rIns="45719" anchor="ctr"/>
          <a:lstStyle/>
          <a:p>
            <a:pPr algn="ctr">
              <a:defRPr sz="1000">
                <a:solidFill>
                  <a:srgbClr val="FFFFFF"/>
                </a:solidFill>
              </a:defRPr>
            </a:pPr>
            <a:endParaRPr sz="1000" dirty="0"/>
          </a:p>
        </p:txBody>
      </p:sp>
      <p:sp>
        <p:nvSpPr>
          <p:cNvPr id="433" name="Shape 433"/>
          <p:cNvSpPr/>
          <p:nvPr>
            <p:custDataLst>
              <p:tags r:id="rId48"/>
            </p:custDataLst>
          </p:nvPr>
        </p:nvSpPr>
        <p:spPr>
          <a:xfrm>
            <a:off x="1220002" y="3565111"/>
            <a:ext cx="2111950" cy="101566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Accent sur la disponibilité des produits aux points de prestation de services</a:t>
            </a:r>
          </a:p>
          <a:p>
            <a:pPr marL="171450" indent="-171450">
              <a:buSzPct val="100000"/>
              <a:buFont typeface="Arial"/>
              <a:buChar char="•"/>
              <a:defRPr sz="1100">
                <a:solidFill>
                  <a:srgbClr val="262626"/>
                </a:solidFill>
              </a:defRPr>
            </a:pPr>
            <a:r>
              <a:rPr lang="fr-FR" sz="1000" dirty="0"/>
              <a:t>&lt;60 % de disponibilité des produits</a:t>
            </a:r>
          </a:p>
          <a:p>
            <a:pPr marL="171450" indent="-171450">
              <a:buSzPct val="100000"/>
              <a:buFont typeface="Arial"/>
              <a:buChar char="•"/>
              <a:defRPr sz="1100">
                <a:solidFill>
                  <a:srgbClr val="262626"/>
                </a:solidFill>
              </a:defRPr>
            </a:pPr>
            <a:r>
              <a:rPr lang="fr-FR" sz="1000" dirty="0"/>
              <a:t>Visibilité limitée</a:t>
            </a:r>
          </a:p>
        </p:txBody>
      </p:sp>
      <p:sp>
        <p:nvSpPr>
          <p:cNvPr id="434" name="Shape 434"/>
          <p:cNvSpPr/>
          <p:nvPr>
            <p:custDataLst>
              <p:tags r:id="rId49"/>
            </p:custDataLst>
          </p:nvPr>
        </p:nvSpPr>
        <p:spPr>
          <a:xfrm>
            <a:off x="1216349" y="4623191"/>
            <a:ext cx="2111950" cy="243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marL="171450" indent="-171450">
              <a:buSzPct val="100000"/>
              <a:buFont typeface="Arial"/>
              <a:buChar char="•"/>
              <a:defRPr sz="1100">
                <a:solidFill>
                  <a:srgbClr val="262626"/>
                </a:solidFill>
              </a:defRPr>
            </a:lvl1pPr>
          </a:lstStyle>
          <a:p>
            <a:r>
              <a:rPr lang="fr-FR" sz="1000" dirty="0"/>
              <a:t>Capacités de base absolues</a:t>
            </a:r>
          </a:p>
        </p:txBody>
      </p:sp>
      <p:sp>
        <p:nvSpPr>
          <p:cNvPr id="435" name="Shape 435"/>
          <p:cNvSpPr/>
          <p:nvPr>
            <p:custDataLst>
              <p:tags r:id="rId50"/>
            </p:custDataLst>
          </p:nvPr>
        </p:nvSpPr>
        <p:spPr>
          <a:xfrm>
            <a:off x="1216349" y="5698299"/>
            <a:ext cx="2111950" cy="5539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71450" indent="-171450">
              <a:buSzPct val="100000"/>
              <a:buFont typeface="Arial"/>
              <a:buChar char="•"/>
              <a:defRPr sz="1100">
                <a:solidFill>
                  <a:srgbClr val="262626"/>
                </a:solidFill>
              </a:defRPr>
            </a:pPr>
            <a:r>
              <a:rPr lang="fr-FR" sz="1000" dirty="0"/>
              <a:t>Difficile à mesurer</a:t>
            </a:r>
          </a:p>
          <a:p>
            <a:pPr marL="171450" indent="-171450">
              <a:buSzPct val="100000"/>
              <a:buFont typeface="Arial"/>
              <a:buChar char="•"/>
              <a:defRPr sz="1100">
                <a:solidFill>
                  <a:srgbClr val="262626"/>
                </a:solidFill>
              </a:defRPr>
            </a:pPr>
            <a:r>
              <a:rPr lang="fr-FR" sz="1000" dirty="0"/>
              <a:t>Mettre l’accent sur les progrès en matière de capacités</a:t>
            </a:r>
          </a:p>
        </p:txBody>
      </p:sp>
    </p:spTree>
    <p:extLst>
      <p:ext uri="{BB962C8B-B14F-4D97-AF65-F5344CB8AC3E}">
        <p14:creationId xmlns:p14="http://schemas.microsoft.com/office/powerpoint/2010/main" val="502643426"/>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422613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877887" y="2644979"/>
            <a:ext cx="10436226" cy="907490"/>
          </a:xfrm>
          <a:prstGeom prst="rect">
            <a:avLst/>
          </a:prstGeom>
        </p:spPr>
        <p:txBody>
          <a:bodyPr>
            <a:normAutofit/>
          </a:bodyPr>
          <a:lstStyle/>
          <a:p>
            <a:pPr algn="ctr"/>
            <a:r>
              <a:rPr lang="fr-FR" dirty="0"/>
              <a:t>Processus d’évaluation de la maturité de la chaîne d’approvisionnement dans le domaine de la santé</a:t>
            </a:r>
          </a:p>
        </p:txBody>
      </p:sp>
    </p:spTree>
    <p:extLst>
      <p:ext uri="{BB962C8B-B14F-4D97-AF65-F5344CB8AC3E}">
        <p14:creationId xmlns:p14="http://schemas.microsoft.com/office/powerpoint/2010/main" val="405792155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E95A6-7C14-45C8-8C72-5522B41D9071}"/>
              </a:ext>
            </a:extLst>
          </p:cNvPr>
          <p:cNvSpPr>
            <a:spLocks noGrp="1"/>
          </p:cNvSpPr>
          <p:nvPr>
            <p:ph type="sldNum" sz="quarter" idx="15"/>
            <p:custDataLst>
              <p:tags r:id="rId1"/>
            </p:custDataLst>
          </p:nvPr>
        </p:nvSpPr>
        <p:spPr>
          <a:xfrm>
            <a:off x="11104376" y="6400413"/>
            <a:ext cx="249425" cy="276999"/>
          </a:xfrm>
        </p:spPr>
        <p:txBody>
          <a:bodyPr/>
          <a:lstStyle/>
          <a:p>
            <a:endParaRPr lang="en-US" dirty="0">
              <a:solidFill>
                <a:srgbClr val="000000"/>
              </a:solidFill>
            </a:endParaRPr>
          </a:p>
        </p:txBody>
      </p:sp>
      <p:sp>
        <p:nvSpPr>
          <p:cNvPr id="4" name="Title 3">
            <a:extLst>
              <a:ext uri="{FF2B5EF4-FFF2-40B4-BE49-F238E27FC236}">
                <a16:creationId xmlns:a16="http://schemas.microsoft.com/office/drawing/2014/main" id="{CB75D4F5-3DB0-460B-9CE2-34CCFC52AEE2}"/>
              </a:ext>
            </a:extLst>
          </p:cNvPr>
          <p:cNvSpPr>
            <a:spLocks noGrp="1"/>
          </p:cNvSpPr>
          <p:nvPr>
            <p:ph type="title"/>
            <p:custDataLst>
              <p:tags r:id="rId2"/>
            </p:custDataLst>
          </p:nvPr>
        </p:nvSpPr>
        <p:spPr>
          <a:xfrm>
            <a:off x="574537" y="470977"/>
            <a:ext cx="11019152" cy="697577"/>
          </a:xfrm>
        </p:spPr>
        <p:txBody>
          <a:bodyPr>
            <a:normAutofit fontScale="90000"/>
          </a:bodyPr>
          <a:lstStyle/>
          <a:p>
            <a:r>
              <a:rPr lang="fr-FR" dirty="0"/>
              <a:t>Processus d’évaluation de la maturité : Les équipes accèdent au site Web et identifient la chaîne d’approvisionnement qui est en cours d’examen</a:t>
            </a:r>
          </a:p>
        </p:txBody>
      </p:sp>
      <p:sp>
        <p:nvSpPr>
          <p:cNvPr id="6" name="TextBox 5">
            <a:extLst>
              <a:ext uri="{FF2B5EF4-FFF2-40B4-BE49-F238E27FC236}">
                <a16:creationId xmlns:a16="http://schemas.microsoft.com/office/drawing/2014/main" id="{46ED53BF-41EF-3B41-96AC-CA113E0F1E45}"/>
              </a:ext>
            </a:extLst>
          </p:cNvPr>
          <p:cNvSpPr txBox="1"/>
          <p:nvPr>
            <p:custDataLst>
              <p:tags r:id="rId3"/>
            </p:custDataLst>
          </p:nvPr>
        </p:nvSpPr>
        <p:spPr>
          <a:xfrm>
            <a:off x="574537" y="1499825"/>
            <a:ext cx="7678554" cy="4947508"/>
          </a:xfrm>
          <a:prstGeom prst="rect">
            <a:avLst/>
          </a:prstGeom>
          <a:noFill/>
          <a:ln>
            <a:noFill/>
          </a:ln>
        </p:spPr>
        <p:txBody>
          <a:bodyPr wrap="square" lIns="0" tIns="0" rIns="0" bIns="0" rtlCol="0">
            <a:spAutoFit/>
          </a:bodyPr>
          <a:lstStyle/>
          <a:p>
            <a:r>
              <a:rPr lang="fr-FR" sz="1600" dirty="0"/>
              <a:t>L’évaluation du modèle de maturité (MM) est disponible sous la forme d’un questionnaire en ligne.</a:t>
            </a:r>
          </a:p>
          <a:p>
            <a:endParaRPr lang="en-US" sz="1600" dirty="0"/>
          </a:p>
          <a:p>
            <a:r>
              <a:rPr lang="fr-FR" sz="1600" dirty="0"/>
              <a:t>L'équipe accède à la V8.0 du modèle de maturité de la chaîne d'approvisionnement en santé sur un site Web en ligne (le lien suivant est pour un site de démonstration où les participants peuvent tester l'évaluation) :</a:t>
            </a:r>
            <a:r>
              <a:rPr lang="fr-FR" sz="1600" dirty="0">
                <a:solidFill>
                  <a:srgbClr val="FF0000"/>
                </a:solidFill>
              </a:rPr>
              <a:t> </a:t>
            </a:r>
            <a:endParaRPr lang="fr-FR" sz="1600" strike="sngStrike" dirty="0">
              <a:solidFill>
                <a:srgbClr val="FF0000"/>
              </a:solidFill>
            </a:endParaRPr>
          </a:p>
          <a:p>
            <a:endParaRPr lang="en-US" sz="1600" dirty="0">
              <a:solidFill>
                <a:srgbClr val="FF0000"/>
              </a:solidFill>
            </a:endParaRPr>
          </a:p>
          <a:p>
            <a:pPr algn="ctr"/>
            <a:r>
              <a:rPr lang="fr-FR" sz="1600" dirty="0">
                <a:hlinkClick r:id="rId6"/>
              </a:rPr>
              <a:t>Modèle de maturité de la chaîne d’approvisionnement dans le domaine de la santé v8.0</a:t>
            </a:r>
            <a:r>
              <a:rPr lang="fr-FR" sz="1600" dirty="0">
                <a:solidFill>
                  <a:srgbClr val="FF0000"/>
                </a:solidFill>
                <a:hlinkClick r:id="rId6"/>
              </a:rPr>
              <a:t> </a:t>
            </a:r>
            <a:r>
              <a:rPr lang="fr-FR" sz="1600" dirty="0">
                <a:solidFill>
                  <a:srgbClr val="FF0000"/>
                </a:solidFill>
                <a:hlinkClick r:id="rId7"/>
              </a:rPr>
              <a:t>  </a:t>
            </a:r>
            <a:endParaRPr lang="fr-FR" sz="1600" dirty="0">
              <a:solidFill>
                <a:srgbClr val="FF0000"/>
              </a:solidFill>
              <a:hlinkClick r:id="rId8"/>
            </a:endParaRPr>
          </a:p>
          <a:p>
            <a:pPr algn="l"/>
            <a:endParaRPr lang="en-US" sz="1600" dirty="0">
              <a:solidFill>
                <a:srgbClr val="FF0000"/>
              </a:solidFill>
            </a:endParaRPr>
          </a:p>
          <a:p>
            <a:pPr algn="l"/>
            <a:r>
              <a:rPr lang="fr-FR" sz="1600" dirty="0"/>
              <a:t>Une fois sur le site Internet, l’équipe fournira des informations de profil concernant l’évaluation, notamment :</a:t>
            </a:r>
          </a:p>
          <a:p>
            <a:pPr marL="39687" indent="-285750">
              <a:spcBef>
                <a:spcPts val="300"/>
              </a:spcBef>
              <a:buClr>
                <a:schemeClr val="tx2"/>
              </a:buClr>
              <a:buFont typeface="Wingdings" pitchFamily="2" charset="2"/>
              <a:buChar char="§"/>
            </a:pPr>
            <a:r>
              <a:rPr lang="fr-FR" sz="1600" dirty="0"/>
              <a:t>Pays et Région/État/Comté</a:t>
            </a:r>
            <a:r>
              <a:rPr lang="en-US" sz="1600" dirty="0"/>
              <a:t> </a:t>
            </a:r>
          </a:p>
          <a:p>
            <a:pPr marL="39687" indent="-285750">
              <a:spcBef>
                <a:spcPts val="300"/>
              </a:spcBef>
              <a:buClr>
                <a:schemeClr val="tx2"/>
              </a:buClr>
              <a:buFont typeface="Wingdings" pitchFamily="2" charset="2"/>
              <a:buChar char="§"/>
            </a:pPr>
            <a:r>
              <a:rPr lang="fr-FR" sz="1600" dirty="0"/>
              <a:t>District/Organisation/Autre </a:t>
            </a:r>
            <a:r>
              <a:rPr lang="en-US" sz="1600" dirty="0"/>
              <a:t> </a:t>
            </a:r>
          </a:p>
          <a:p>
            <a:pPr marL="39687" indent="-285750">
              <a:spcBef>
                <a:spcPts val="300"/>
              </a:spcBef>
              <a:buClr>
                <a:schemeClr val="tx2"/>
              </a:buClr>
              <a:buFont typeface="Wingdings" pitchFamily="2" charset="2"/>
              <a:buChar char="§"/>
            </a:pPr>
            <a:r>
              <a:rPr lang="fr-FR" sz="1600" dirty="0"/>
              <a:t>Date d’exécution</a:t>
            </a:r>
          </a:p>
          <a:p>
            <a:pPr marL="39687" indent="-285750">
              <a:spcBef>
                <a:spcPts val="300"/>
              </a:spcBef>
              <a:buClr>
                <a:schemeClr val="tx2"/>
              </a:buClr>
              <a:buFont typeface="Wingdings" pitchFamily="2" charset="2"/>
              <a:buChar char="§"/>
            </a:pPr>
            <a:r>
              <a:rPr lang="fr-FR" sz="1600" dirty="0"/>
              <a:t>Nom des individus de l’équipe chargée de l’évaluation</a:t>
            </a:r>
          </a:p>
          <a:p>
            <a:pPr marL="39687" indent="-285750">
              <a:spcBef>
                <a:spcPts val="300"/>
              </a:spcBef>
              <a:buClr>
                <a:schemeClr val="tx2"/>
              </a:buClr>
              <a:buFont typeface="Wingdings" pitchFamily="2" charset="2"/>
              <a:buChar char="§"/>
            </a:pPr>
            <a:r>
              <a:rPr lang="fr-FR" sz="1600" dirty="0"/>
              <a:t>Type d’organisation (privée, publique ou ONG)</a:t>
            </a:r>
          </a:p>
          <a:p>
            <a:pPr marL="39687" indent="-285750">
              <a:spcBef>
                <a:spcPts val="300"/>
              </a:spcBef>
              <a:buClr>
                <a:schemeClr val="tx2"/>
              </a:buClr>
              <a:buFont typeface="Wingdings" pitchFamily="2" charset="2"/>
              <a:buChar char="§"/>
            </a:pPr>
            <a:r>
              <a:rPr lang="fr-FR" sz="1600" dirty="0"/>
              <a:t>Code d’enregistrement (fourni par ASCM) et/ou une adresse e-mail pour </a:t>
            </a:r>
            <a:br>
              <a:rPr lang="fr-FR" sz="1600" dirty="0"/>
            </a:br>
            <a:r>
              <a:rPr lang="fr-FR" sz="1600" dirty="0"/>
              <a:t>      les auto-évaluations</a:t>
            </a:r>
          </a:p>
          <a:p>
            <a:pPr marL="39687" indent="-285750">
              <a:spcBef>
                <a:spcPts val="300"/>
              </a:spcBef>
              <a:buClr>
                <a:schemeClr val="tx2"/>
              </a:buClr>
              <a:buFont typeface="Wingdings" pitchFamily="2" charset="2"/>
              <a:buChar char="§"/>
            </a:pPr>
            <a:r>
              <a:rPr lang="fr-FR" sz="1600" dirty="0"/>
              <a:t>Type de produit</a:t>
            </a:r>
          </a:p>
        </p:txBody>
      </p:sp>
      <p:pic>
        <p:nvPicPr>
          <p:cNvPr id="5" name="Picture 4">
            <a:extLst>
              <a:ext uri="{FF2B5EF4-FFF2-40B4-BE49-F238E27FC236}">
                <a16:creationId xmlns:a16="http://schemas.microsoft.com/office/drawing/2014/main" id="{BBA87897-7C32-D449-A513-3A6AB0F6E645}"/>
              </a:ext>
            </a:extLst>
          </p:cNvPr>
          <p:cNvPicPr>
            <a:picLocks noChangeAspect="1"/>
          </p:cNvPicPr>
          <p:nvPr/>
        </p:nvPicPr>
        <p:blipFill>
          <a:blip r:embed="rId9"/>
          <a:stretch>
            <a:fillRect/>
          </a:stretch>
        </p:blipFill>
        <p:spPr>
          <a:xfrm>
            <a:off x="8253091" y="1367855"/>
            <a:ext cx="3100710" cy="4833257"/>
          </a:xfrm>
          <a:prstGeom prst="rect">
            <a:avLst/>
          </a:prstGeom>
        </p:spPr>
      </p:pic>
    </p:spTree>
    <p:extLst>
      <p:ext uri="{BB962C8B-B14F-4D97-AF65-F5344CB8AC3E}">
        <p14:creationId xmlns:p14="http://schemas.microsoft.com/office/powerpoint/2010/main" val="21685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3"/>
            <p:custDataLst>
              <p:tags r:id="rId1"/>
            </p:custDataLst>
          </p:nvPr>
        </p:nvSpPr>
        <p:spPr>
          <a:xfrm>
            <a:off x="455353" y="1454791"/>
            <a:ext cx="5536091" cy="2448875"/>
          </a:xfrm>
        </p:spPr>
        <p:txBody>
          <a:bodyPr>
            <a:noAutofit/>
          </a:bodyPr>
          <a:lstStyle/>
          <a:p>
            <a:pPr>
              <a:spcAft>
                <a:spcPts val="600"/>
              </a:spcAft>
            </a:pPr>
            <a:r>
              <a:rPr lang="fr-FR" sz="1800" dirty="0"/>
              <a:t>Les équipes répondent aux questions dans 20 catégories de chaîne d’approvisionnement.</a:t>
            </a:r>
          </a:p>
          <a:p>
            <a:pPr>
              <a:spcAft>
                <a:spcPts val="600"/>
              </a:spcAft>
            </a:pPr>
            <a:r>
              <a:rPr lang="fr-FR" sz="1800" dirty="0"/>
              <a:t>La plupart des questions mesurent le niveau de maturité de la chaîne d’approvisionnement :</a:t>
            </a:r>
          </a:p>
          <a:p>
            <a:pPr lvl="1">
              <a:spcAft>
                <a:spcPts val="600"/>
              </a:spcAft>
            </a:pPr>
            <a:r>
              <a:rPr lang="fr-FR" sz="1800" dirty="0"/>
              <a:t>Toile</a:t>
            </a:r>
          </a:p>
          <a:p>
            <a:pPr lvl="1">
              <a:spcAft>
                <a:spcPts val="600"/>
              </a:spcAft>
            </a:pPr>
            <a:r>
              <a:rPr lang="fr-FR" sz="1800" dirty="0"/>
              <a:t>Bronze</a:t>
            </a:r>
          </a:p>
          <a:p>
            <a:pPr lvl="1">
              <a:spcAft>
                <a:spcPts val="600"/>
              </a:spcAft>
            </a:pPr>
            <a:r>
              <a:rPr lang="fr-FR" sz="1800" dirty="0"/>
              <a:t>Argent</a:t>
            </a:r>
          </a:p>
          <a:p>
            <a:pPr lvl="1">
              <a:spcAft>
                <a:spcPts val="600"/>
              </a:spcAft>
            </a:pPr>
            <a:r>
              <a:rPr lang="fr-FR" sz="1800" dirty="0"/>
              <a:t>Or</a:t>
            </a:r>
          </a:p>
          <a:p>
            <a:pPr lvl="1">
              <a:spcAft>
                <a:spcPts val="600"/>
              </a:spcAft>
            </a:pPr>
            <a:r>
              <a:rPr lang="fr-FR" sz="1800" dirty="0"/>
              <a:t>Accrédité</a:t>
            </a:r>
          </a:p>
          <a:p>
            <a:pPr>
              <a:spcAft>
                <a:spcPts val="600"/>
              </a:spcAft>
            </a:pPr>
            <a:endParaRPr lang="en-US" sz="1800" dirty="0"/>
          </a:p>
        </p:txBody>
      </p:sp>
      <p:sp>
        <p:nvSpPr>
          <p:cNvPr id="16" name="Shape 439">
            <a:extLst>
              <a:ext uri="{FF2B5EF4-FFF2-40B4-BE49-F238E27FC236}">
                <a16:creationId xmlns:a16="http://schemas.microsoft.com/office/drawing/2014/main" id="{6BF073DB-6520-4C31-8A21-9841C1F93BA2}"/>
              </a:ext>
            </a:extLst>
          </p:cNvPr>
          <p:cNvSpPr>
            <a:spLocks noGrp="1"/>
          </p:cNvSpPr>
          <p:nvPr>
            <p:ph type="title"/>
            <p:custDataLst>
              <p:tags r:id="rId2"/>
            </p:custDataLst>
          </p:nvPr>
        </p:nvSpPr>
        <p:spPr>
          <a:xfrm>
            <a:off x="551233" y="208961"/>
            <a:ext cx="10861834" cy="907490"/>
          </a:xfrm>
          <a:prstGeom prst="rect">
            <a:avLst/>
          </a:prstGeom>
        </p:spPr>
        <p:txBody>
          <a:bodyPr/>
          <a:lstStyle>
            <a:lvl1pPr>
              <a:defRPr sz="4000"/>
            </a:lvl1pPr>
          </a:lstStyle>
          <a:p>
            <a:r>
              <a:rPr lang="fr-FR" sz="2500" dirty="0"/>
              <a:t>Processus d’évaluation de la maturité : 20 catégories aident à définir le « niveau de maturité » tout au long de la chaîne d’approvisionnement</a:t>
            </a:r>
          </a:p>
        </p:txBody>
      </p:sp>
      <p:sp>
        <p:nvSpPr>
          <p:cNvPr id="43" name="Speech Bubble: Rectangle 42">
            <a:extLst>
              <a:ext uri="{FF2B5EF4-FFF2-40B4-BE49-F238E27FC236}">
                <a16:creationId xmlns:a16="http://schemas.microsoft.com/office/drawing/2014/main" id="{7A922294-9F8D-49FF-BBE4-8D0B8CFE398F}"/>
              </a:ext>
            </a:extLst>
          </p:cNvPr>
          <p:cNvSpPr/>
          <p:nvPr>
            <p:custDataLst>
              <p:tags r:id="rId3"/>
            </p:custDataLst>
          </p:nvPr>
        </p:nvSpPr>
        <p:spPr>
          <a:xfrm>
            <a:off x="3983745" y="4128911"/>
            <a:ext cx="2334882" cy="1443986"/>
          </a:xfrm>
          <a:prstGeom prst="wedgeRectCallout">
            <a:avLst>
              <a:gd name="adj1" fmla="val 83319"/>
              <a:gd name="adj2" fmla="val -1834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rPr>
              <a:t>Des catégories sont définies qui correspondent aux processus standard de gestion de la chaîne d’approvisionnement.</a:t>
            </a:r>
          </a:p>
        </p:txBody>
      </p:sp>
      <p:pic>
        <p:nvPicPr>
          <p:cNvPr id="3" name="Picture 2">
            <a:extLst>
              <a:ext uri="{FF2B5EF4-FFF2-40B4-BE49-F238E27FC236}">
                <a16:creationId xmlns:a16="http://schemas.microsoft.com/office/drawing/2014/main" id="{065AB718-D5F7-5F44-A740-54D5B6DA66FF}"/>
              </a:ext>
            </a:extLst>
          </p:cNvPr>
          <p:cNvPicPr>
            <a:picLocks noChangeAspect="1"/>
          </p:cNvPicPr>
          <p:nvPr/>
        </p:nvPicPr>
        <p:blipFill>
          <a:blip r:embed="rId6"/>
          <a:stretch>
            <a:fillRect/>
          </a:stretch>
        </p:blipFill>
        <p:spPr>
          <a:xfrm>
            <a:off x="7337138" y="1116451"/>
            <a:ext cx="3226191" cy="4876800"/>
          </a:xfrm>
          <a:prstGeom prst="rect">
            <a:avLst/>
          </a:prstGeom>
        </p:spPr>
      </p:pic>
    </p:spTree>
    <p:extLst>
      <p:ext uri="{BB962C8B-B14F-4D97-AF65-F5344CB8AC3E}">
        <p14:creationId xmlns:p14="http://schemas.microsoft.com/office/powerpoint/2010/main" val="322918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custDataLst>
              <p:tags r:id="rId1"/>
            </p:custDataLst>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r>
              <a:rPr lang="fr-FR" sz="2500" dirty="0">
                <a:latin typeface="+mn-lt"/>
              </a:rPr>
              <a:t>Processus d’évaluation du modèle de maturité : Des contraintes qui empêchent l’amélioration de la chaîne d’approvisionnement </a:t>
            </a:r>
            <a:r>
              <a:rPr lang="fr-FR" sz="2500" dirty="0"/>
              <a:t>sont identifiées </a:t>
            </a:r>
            <a:endParaRPr lang="fr-FR" sz="2500" dirty="0">
              <a:latin typeface="+mn-lt"/>
            </a:endParaRPr>
          </a:p>
        </p:txBody>
      </p:sp>
      <p:sp>
        <p:nvSpPr>
          <p:cNvPr id="17" name="TextBox 16">
            <a:extLst>
              <a:ext uri="{FF2B5EF4-FFF2-40B4-BE49-F238E27FC236}">
                <a16:creationId xmlns:a16="http://schemas.microsoft.com/office/drawing/2014/main" id="{518946C3-9192-874B-885E-4AF32DAD2989}"/>
              </a:ext>
            </a:extLst>
          </p:cNvPr>
          <p:cNvSpPr txBox="1"/>
          <p:nvPr>
            <p:custDataLst>
              <p:tags r:id="rId2"/>
            </p:custDataLst>
          </p:nvPr>
        </p:nvSpPr>
        <p:spPr>
          <a:xfrm>
            <a:off x="551232" y="1628507"/>
            <a:ext cx="5988627" cy="4154984"/>
          </a:xfrm>
          <a:prstGeom prst="rect">
            <a:avLst/>
          </a:prstGeom>
          <a:noFill/>
          <a:ln>
            <a:noFill/>
          </a:ln>
        </p:spPr>
        <p:txBody>
          <a:bodyPr wrap="square" lIns="0" tIns="0" rIns="0" bIns="0" rtlCol="0">
            <a:spAutoFit/>
          </a:bodyPr>
          <a:lstStyle/>
          <a:p>
            <a:pPr algn="l"/>
            <a:r>
              <a:rPr lang="fr-FR" dirty="0"/>
              <a:t>Pour chaque catégorie de modèle de maturité, les équipes identifient également les contraintes qui empêchent l’amélioration de la catégorie de la chaîne d’approvisionnement ; les équipes peuvent sélectionner plus d’une contrainte qui influence une catégorie :</a:t>
            </a:r>
          </a:p>
          <a:p>
            <a:pPr algn="l"/>
            <a:endParaRPr lang="en-US" dirty="0"/>
          </a:p>
          <a:p>
            <a:pPr marL="742950" lvl="1" indent="-285750">
              <a:buClr>
                <a:schemeClr val="accent1"/>
              </a:buClr>
              <a:buFont typeface="Wingdings" pitchFamily="2" charset="2"/>
              <a:buChar char="§"/>
            </a:pPr>
            <a:r>
              <a:rPr lang="fr-FR" dirty="0"/>
              <a:t>Ressources humaines</a:t>
            </a:r>
          </a:p>
          <a:p>
            <a:pPr marL="742950" lvl="1" indent="-285750">
              <a:buClr>
                <a:schemeClr val="accent1"/>
              </a:buClr>
              <a:buFont typeface="Wingdings" pitchFamily="2" charset="2"/>
              <a:buChar char="§"/>
            </a:pPr>
            <a:r>
              <a:rPr lang="fr-FR" dirty="0"/>
              <a:t>Connaissance sur le processus d’amélioration</a:t>
            </a:r>
          </a:p>
          <a:p>
            <a:pPr marL="742950" lvl="1" indent="-285750">
              <a:buClr>
                <a:schemeClr val="accent1"/>
              </a:buClr>
              <a:buFont typeface="Wingdings" pitchFamily="2" charset="2"/>
              <a:buChar char="§"/>
            </a:pPr>
            <a:r>
              <a:rPr lang="fr-FR" dirty="0"/>
              <a:t>Technologies habilitantes</a:t>
            </a:r>
          </a:p>
          <a:p>
            <a:pPr marL="742950" lvl="1" indent="-285750">
              <a:buClr>
                <a:schemeClr val="accent1"/>
              </a:buClr>
              <a:buFont typeface="Wingdings" pitchFamily="2" charset="2"/>
              <a:buChar char="§"/>
            </a:pPr>
            <a:r>
              <a:rPr lang="fr-FR" dirty="0"/>
              <a:t>Leadership / orientation</a:t>
            </a:r>
          </a:p>
          <a:p>
            <a:pPr marL="742950" lvl="1" indent="-285750">
              <a:buClr>
                <a:schemeClr val="accent1"/>
              </a:buClr>
              <a:buFont typeface="Wingdings" pitchFamily="2" charset="2"/>
              <a:buChar char="§"/>
            </a:pPr>
            <a:r>
              <a:rPr lang="fr-FR" dirty="0"/>
              <a:t>Lignes directrices nationales</a:t>
            </a:r>
          </a:p>
          <a:p>
            <a:pPr marL="742950" lvl="1" indent="-285750">
              <a:buClr>
                <a:schemeClr val="accent1"/>
              </a:buClr>
              <a:buFont typeface="Wingdings" pitchFamily="2" charset="2"/>
              <a:buChar char="§"/>
            </a:pPr>
            <a:r>
              <a:rPr lang="fr-FR" dirty="0"/>
              <a:t>Financement</a:t>
            </a:r>
          </a:p>
          <a:p>
            <a:pPr marL="742950" lvl="1" indent="-285750">
              <a:buClr>
                <a:schemeClr val="accent1"/>
              </a:buClr>
              <a:buFont typeface="Wingdings" pitchFamily="2" charset="2"/>
              <a:buChar char="§"/>
            </a:pPr>
            <a:r>
              <a:rPr lang="fr-FR" dirty="0"/>
              <a:t>Infrastructure</a:t>
            </a:r>
          </a:p>
          <a:p>
            <a:pPr marL="742950" lvl="1" indent="-285750">
              <a:buClr>
                <a:schemeClr val="accent1"/>
              </a:buClr>
              <a:buFont typeface="Wingdings" pitchFamily="2" charset="2"/>
              <a:buChar char="§"/>
            </a:pPr>
            <a:r>
              <a:rPr lang="fr-FR" dirty="0"/>
              <a:t>Soutien gouvernemental</a:t>
            </a:r>
          </a:p>
          <a:p>
            <a:pPr marL="742950" lvl="1" indent="-285750">
              <a:buClr>
                <a:schemeClr val="accent1"/>
              </a:buClr>
              <a:buFont typeface="Wingdings" pitchFamily="2" charset="2"/>
              <a:buChar char="§"/>
            </a:pPr>
            <a:r>
              <a:rPr lang="fr-FR" dirty="0"/>
              <a:t>Aucun collaboration public-privé</a:t>
            </a:r>
          </a:p>
          <a:p>
            <a:pPr marL="742950" lvl="1" indent="-285750">
              <a:buClr>
                <a:schemeClr val="accent1"/>
              </a:buClr>
              <a:buFont typeface="Wingdings" pitchFamily="2" charset="2"/>
              <a:buChar char="§"/>
            </a:pPr>
            <a:r>
              <a:rPr lang="fr-FR" dirty="0"/>
              <a:t>Autre (veuillez préciser)</a:t>
            </a:r>
          </a:p>
          <a:p>
            <a:pPr algn="l"/>
            <a:endParaRPr lang="en-US" dirty="0"/>
          </a:p>
        </p:txBody>
      </p:sp>
      <p:pic>
        <p:nvPicPr>
          <p:cNvPr id="2" name="Picture 1">
            <a:extLst>
              <a:ext uri="{FF2B5EF4-FFF2-40B4-BE49-F238E27FC236}">
                <a16:creationId xmlns:a16="http://schemas.microsoft.com/office/drawing/2014/main" id="{2C3533EE-4B76-6A45-8D6C-DEAE5FDDB377}"/>
              </a:ext>
            </a:extLst>
          </p:cNvPr>
          <p:cNvPicPr>
            <a:picLocks noChangeAspect="1"/>
          </p:cNvPicPr>
          <p:nvPr/>
        </p:nvPicPr>
        <p:blipFill>
          <a:blip r:embed="rId4"/>
          <a:stretch>
            <a:fillRect/>
          </a:stretch>
        </p:blipFill>
        <p:spPr>
          <a:xfrm>
            <a:off x="7014461" y="1328056"/>
            <a:ext cx="3951594" cy="5072743"/>
          </a:xfrm>
          <a:prstGeom prst="rect">
            <a:avLst/>
          </a:prstGeom>
        </p:spPr>
      </p:pic>
    </p:spTree>
    <p:extLst>
      <p:ext uri="{BB962C8B-B14F-4D97-AF65-F5344CB8AC3E}">
        <p14:creationId xmlns:p14="http://schemas.microsoft.com/office/powerpoint/2010/main" val="26351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fr-FR" sz="2800" dirty="0"/>
              <a:t>Présentateurs et intervenant </a:t>
            </a:r>
            <a:endParaRPr lang="en-US" sz="2800" kern="1200" dirty="0">
              <a:solidFill>
                <a:schemeClr val="accent1">
                  <a:lumMod val="50000"/>
                </a:schemeClr>
              </a:solidFill>
              <a:ea typeface="+mj-ea"/>
              <a:cs typeface="+mj-cs"/>
            </a:endParaRPr>
          </a:p>
        </p:txBody>
      </p:sp>
      <p:sp>
        <p:nvSpPr>
          <p:cNvPr id="5" name="TextBox 4">
            <a:extLst>
              <a:ext uri="{FF2B5EF4-FFF2-40B4-BE49-F238E27FC236}">
                <a16:creationId xmlns:a16="http://schemas.microsoft.com/office/drawing/2014/main" id="{0E3E2474-5359-D046-B424-09F93E2BC612}"/>
              </a:ext>
            </a:extLst>
          </p:cNvPr>
          <p:cNvSpPr txBox="1"/>
          <p:nvPr/>
        </p:nvSpPr>
        <p:spPr>
          <a:xfrm>
            <a:off x="846140" y="4657327"/>
            <a:ext cx="3197540" cy="830997"/>
          </a:xfrm>
          <a:prstGeom prst="rect">
            <a:avLst/>
          </a:prstGeom>
          <a:noFill/>
        </p:spPr>
        <p:txBody>
          <a:bodyPr wrap="square" lIns="0" tIns="0" rIns="0" bIns="0" rtlCol="0">
            <a:spAutoFit/>
          </a:bodyPr>
          <a:lstStyle/>
          <a:p>
            <a:r>
              <a:rPr lang="en-US" b="1" dirty="0"/>
              <a:t>Nom</a:t>
            </a:r>
            <a:endParaRPr lang="en-ZA" dirty="0"/>
          </a:p>
          <a:p>
            <a:r>
              <a:rPr lang="en-US" dirty="0" err="1"/>
              <a:t>Titre</a:t>
            </a:r>
            <a:endParaRPr lang="en-US" dirty="0"/>
          </a:p>
          <a:p>
            <a:r>
              <a:rPr lang="en-US" dirty="0" err="1"/>
              <a:t>Organisation</a:t>
            </a:r>
            <a:endParaRPr lang="en-US" dirty="0"/>
          </a:p>
        </p:txBody>
      </p:sp>
      <p:sp>
        <p:nvSpPr>
          <p:cNvPr id="8" name="TextBox 7">
            <a:extLst>
              <a:ext uri="{FF2B5EF4-FFF2-40B4-BE49-F238E27FC236}">
                <a16:creationId xmlns:a16="http://schemas.microsoft.com/office/drawing/2014/main" id="{B46BD3B9-1144-B54B-97C1-E67AF6EA4C79}"/>
              </a:ext>
            </a:extLst>
          </p:cNvPr>
          <p:cNvSpPr txBox="1"/>
          <p:nvPr/>
        </p:nvSpPr>
        <p:spPr>
          <a:xfrm>
            <a:off x="4637991" y="4701930"/>
            <a:ext cx="3197540" cy="830997"/>
          </a:xfrm>
          <a:prstGeom prst="rect">
            <a:avLst/>
          </a:prstGeom>
          <a:noFill/>
        </p:spPr>
        <p:txBody>
          <a:bodyPr wrap="square" lIns="0" tIns="0" rIns="0" bIns="0" rtlCol="0">
            <a:spAutoFit/>
          </a:bodyPr>
          <a:lstStyle/>
          <a:p>
            <a:r>
              <a:rPr lang="en-US" b="1" dirty="0"/>
              <a:t>Nom</a:t>
            </a:r>
            <a:endParaRPr lang="en-ZA" dirty="0"/>
          </a:p>
          <a:p>
            <a:r>
              <a:rPr lang="en-US" dirty="0" err="1"/>
              <a:t>Titre</a:t>
            </a:r>
            <a:endParaRPr lang="en-US" dirty="0"/>
          </a:p>
          <a:p>
            <a:r>
              <a:rPr lang="en-US" dirty="0" err="1"/>
              <a:t>Organisation</a:t>
            </a:r>
            <a:endParaRPr lang="en-US" dirty="0"/>
          </a:p>
        </p:txBody>
      </p:sp>
      <p:sp>
        <p:nvSpPr>
          <p:cNvPr id="9" name="TextBox 8">
            <a:extLst>
              <a:ext uri="{FF2B5EF4-FFF2-40B4-BE49-F238E27FC236}">
                <a16:creationId xmlns:a16="http://schemas.microsoft.com/office/drawing/2014/main" id="{9179AD41-06D4-804B-81F5-88E98CE83BE2}"/>
              </a:ext>
            </a:extLst>
          </p:cNvPr>
          <p:cNvSpPr txBox="1"/>
          <p:nvPr/>
        </p:nvSpPr>
        <p:spPr>
          <a:xfrm>
            <a:off x="8433628" y="4657326"/>
            <a:ext cx="3197540" cy="830997"/>
          </a:xfrm>
          <a:prstGeom prst="rect">
            <a:avLst/>
          </a:prstGeom>
          <a:noFill/>
        </p:spPr>
        <p:txBody>
          <a:bodyPr wrap="square" lIns="0" tIns="0" rIns="0" bIns="0" rtlCol="0">
            <a:spAutoFit/>
          </a:bodyPr>
          <a:lstStyle/>
          <a:p>
            <a:r>
              <a:rPr lang="en-US" b="1" dirty="0"/>
              <a:t>Nom</a:t>
            </a:r>
            <a:endParaRPr lang="en-ZA" dirty="0"/>
          </a:p>
          <a:p>
            <a:r>
              <a:rPr lang="en-US" dirty="0" err="1"/>
              <a:t>Titre</a:t>
            </a:r>
            <a:endParaRPr lang="en-US" dirty="0"/>
          </a:p>
          <a:p>
            <a:r>
              <a:rPr lang="en-US" dirty="0" err="1"/>
              <a:t>Organisation</a:t>
            </a:r>
            <a:endParaRPr lang="en-US" dirty="0"/>
          </a:p>
        </p:txBody>
      </p:sp>
      <p:sp>
        <p:nvSpPr>
          <p:cNvPr id="4" name="TextBox 3">
            <a:extLst>
              <a:ext uri="{FF2B5EF4-FFF2-40B4-BE49-F238E27FC236}">
                <a16:creationId xmlns:a16="http://schemas.microsoft.com/office/drawing/2014/main" id="{677ACECF-1B7C-5845-BF3E-9A34AECDDD88}"/>
              </a:ext>
            </a:extLst>
          </p:cNvPr>
          <p:cNvSpPr txBox="1"/>
          <p:nvPr/>
        </p:nvSpPr>
        <p:spPr>
          <a:xfrm>
            <a:off x="846140" y="2014330"/>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
        <p:nvSpPr>
          <p:cNvPr id="12" name="TextBox 11">
            <a:extLst>
              <a:ext uri="{FF2B5EF4-FFF2-40B4-BE49-F238E27FC236}">
                <a16:creationId xmlns:a16="http://schemas.microsoft.com/office/drawing/2014/main" id="{8D63E5DF-CDEA-6A43-B4D1-B4A2C3D4309B}"/>
              </a:ext>
            </a:extLst>
          </p:cNvPr>
          <p:cNvSpPr txBox="1"/>
          <p:nvPr/>
        </p:nvSpPr>
        <p:spPr>
          <a:xfrm>
            <a:off x="4637991" y="2014329"/>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
        <p:nvSpPr>
          <p:cNvPr id="13" name="TextBox 12">
            <a:extLst>
              <a:ext uri="{FF2B5EF4-FFF2-40B4-BE49-F238E27FC236}">
                <a16:creationId xmlns:a16="http://schemas.microsoft.com/office/drawing/2014/main" id="{EFC455C0-5DB2-204C-B9FA-CA3CCABCE809}"/>
              </a:ext>
            </a:extLst>
          </p:cNvPr>
          <p:cNvSpPr txBox="1"/>
          <p:nvPr/>
        </p:nvSpPr>
        <p:spPr>
          <a:xfrm>
            <a:off x="8433628" y="2014329"/>
            <a:ext cx="2678938" cy="2382191"/>
          </a:xfrm>
          <a:prstGeom prst="rect">
            <a:avLst/>
          </a:prstGeom>
          <a:noFill/>
          <a:ln>
            <a:solidFill>
              <a:schemeClr val="tx1"/>
            </a:solidFill>
          </a:ln>
        </p:spPr>
        <p:txBody>
          <a:bodyPr wrap="square" lIns="0" tIns="0" rIns="0" bIns="0" rtlCol="0">
            <a:spAutoFit/>
          </a:bodyPr>
          <a:lstStyle/>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ctr">
              <a:lnSpc>
                <a:spcPct val="90000"/>
              </a:lnSpc>
            </a:pPr>
            <a:r>
              <a:rPr lang="en-US" i="1" dirty="0"/>
              <a:t>Photo</a:t>
            </a:r>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a:p>
            <a:pPr algn="l">
              <a:lnSpc>
                <a:spcPct val="90000"/>
              </a:lnSpc>
            </a:pPr>
            <a:endParaRPr lang="en-US" sz="1400" dirty="0"/>
          </a:p>
        </p:txBody>
      </p:sp>
    </p:spTree>
    <p:extLst>
      <p:ext uri="{BB962C8B-B14F-4D97-AF65-F5344CB8AC3E}">
        <p14:creationId xmlns:p14="http://schemas.microsoft.com/office/powerpoint/2010/main" val="3100948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3608C9A-B82D-4472-AE9B-B3CD371BF773}"/>
              </a:ext>
            </a:extLst>
          </p:cNvPr>
          <p:cNvPicPr>
            <a:picLocks noChangeAspect="1"/>
          </p:cNvPicPr>
          <p:nvPr>
            <p:custDataLst>
              <p:tags r:id="rId1"/>
            </p:custDataLst>
          </p:nvPr>
        </p:nvPicPr>
        <p:blipFill rotWithShape="1">
          <a:blip r:embed="rId9"/>
          <a:srcRect l="25208" t="63727" r="27044" b="22598"/>
          <a:stretch/>
        </p:blipFill>
        <p:spPr>
          <a:xfrm>
            <a:off x="4753956" y="2420060"/>
            <a:ext cx="6649249" cy="2002941"/>
          </a:xfrm>
          <a:prstGeom prst="rect">
            <a:avLst/>
          </a:prstGeom>
          <a:ln w="19050">
            <a:solidFill>
              <a:schemeClr val="accent6"/>
            </a:solidFill>
            <a:prstDash val="sysDash"/>
          </a:ln>
        </p:spPr>
      </p:pic>
      <p:pic>
        <p:nvPicPr>
          <p:cNvPr id="20" name="Picture 19">
            <a:extLst>
              <a:ext uri="{FF2B5EF4-FFF2-40B4-BE49-F238E27FC236}">
                <a16:creationId xmlns:a16="http://schemas.microsoft.com/office/drawing/2014/main" id="{31E735E9-9242-46AA-A8F5-3A0D39B6E215}"/>
              </a:ext>
            </a:extLst>
          </p:cNvPr>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540518" y="5459285"/>
            <a:ext cx="600117" cy="536947"/>
          </a:xfrm>
          <a:prstGeom prst="rect">
            <a:avLst/>
          </a:prstGeom>
        </p:spPr>
      </p:pic>
      <p:sp>
        <p:nvSpPr>
          <p:cNvPr id="21" name="Shape 416">
            <a:extLst>
              <a:ext uri="{FF2B5EF4-FFF2-40B4-BE49-F238E27FC236}">
                <a16:creationId xmlns:a16="http://schemas.microsoft.com/office/drawing/2014/main" id="{37CDF6F9-9A4D-4D79-8AA9-734B292F6A25}"/>
              </a:ext>
            </a:extLst>
          </p:cNvPr>
          <p:cNvSpPr/>
          <p:nvPr>
            <p:custDataLst>
              <p:tags r:id="rId3"/>
            </p:custDataLst>
          </p:nvPr>
        </p:nvSpPr>
        <p:spPr>
          <a:xfrm>
            <a:off x="486833" y="5355233"/>
            <a:ext cx="10916372" cy="745051"/>
          </a:xfrm>
          <a:prstGeom prst="roundRect">
            <a:avLst>
              <a:gd name="adj" fmla="val 16667"/>
            </a:avLst>
          </a:prstGeom>
          <a:noFill/>
          <a:ln w="12700" cap="flat">
            <a:solidFill>
              <a:schemeClr val="tx1"/>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sz="1000" dirty="0"/>
          </a:p>
        </p:txBody>
      </p:sp>
      <p:sp>
        <p:nvSpPr>
          <p:cNvPr id="22" name="Shape 417">
            <a:extLst>
              <a:ext uri="{FF2B5EF4-FFF2-40B4-BE49-F238E27FC236}">
                <a16:creationId xmlns:a16="http://schemas.microsoft.com/office/drawing/2014/main" id="{2B4F4002-0E0B-499C-A01F-6458D80E9CCE}"/>
              </a:ext>
            </a:extLst>
          </p:cNvPr>
          <p:cNvSpPr/>
          <p:nvPr>
            <p:custDataLst>
              <p:tags r:id="rId4"/>
            </p:custDataLst>
          </p:nvPr>
        </p:nvSpPr>
        <p:spPr>
          <a:xfrm>
            <a:off x="1140635" y="5495778"/>
            <a:ext cx="10051528" cy="523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defRPr sz="1400" b="1">
                <a:solidFill>
                  <a:srgbClr val="595959"/>
                </a:solidFill>
              </a:defRPr>
            </a:lvl1pPr>
          </a:lstStyle>
          <a:p>
            <a:pPr lvl="0" algn="l"/>
            <a:r>
              <a:rPr lang="fr-FR" b="0" dirty="0"/>
              <a:t>Les définitions des mots couramment sujets à diverses interprétations sont disponibles dans un document Microsoft Word et dans d’autres supports de présentation du modèle de maturité.</a:t>
            </a:r>
          </a:p>
        </p:txBody>
      </p:sp>
      <p:sp>
        <p:nvSpPr>
          <p:cNvPr id="23" name="Content Placeholder 1">
            <a:extLst>
              <a:ext uri="{FF2B5EF4-FFF2-40B4-BE49-F238E27FC236}">
                <a16:creationId xmlns:a16="http://schemas.microsoft.com/office/drawing/2014/main" id="{98CCD235-9B0F-4689-B6DB-9A6BBF82128E}"/>
              </a:ext>
            </a:extLst>
          </p:cNvPr>
          <p:cNvSpPr txBox="1">
            <a:spLocks/>
          </p:cNvSpPr>
          <p:nvPr>
            <p:custDataLst>
              <p:tags r:id="rId5"/>
            </p:custDataLst>
          </p:nvPr>
        </p:nvSpPr>
        <p:spPr>
          <a:xfrm>
            <a:off x="540518" y="1393371"/>
            <a:ext cx="4003752" cy="3690374"/>
          </a:xfrm>
        </p:spPr>
        <p:txBody>
          <a:bodyPr>
            <a:noAutofit/>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fr-FR" sz="1600" dirty="0">
                <a:solidFill>
                  <a:schemeClr val="tx1"/>
                </a:solidFill>
                <a:latin typeface="+mn-lt"/>
              </a:rPr>
              <a:t>Les questions fréquemment posées lors des ateliers sur le modèle de maturité ont révélé la nécessité de clarifier certains mots ou expressions.</a:t>
            </a:r>
          </a:p>
          <a:p>
            <a:pPr>
              <a:spcAft>
                <a:spcPts val="600"/>
              </a:spcAft>
            </a:pPr>
            <a:r>
              <a:rPr lang="fr-FR" sz="1600" dirty="0">
                <a:solidFill>
                  <a:schemeClr val="tx1"/>
                </a:solidFill>
                <a:latin typeface="+mn-lt"/>
              </a:rPr>
              <a:t>Le glossaire du modèle de maturité définit les mots et fournit des exemples afin que tous les participants travaillent à partir d’une compréhension commune du modèle de maturité de la chaîne d’approvisionnement.</a:t>
            </a:r>
          </a:p>
          <a:p>
            <a:pPr>
              <a:spcAft>
                <a:spcPts val="600"/>
              </a:spcAft>
            </a:pPr>
            <a:r>
              <a:rPr lang="fr-FR" sz="1600" dirty="0">
                <a:solidFill>
                  <a:schemeClr val="tx1"/>
                </a:solidFill>
                <a:latin typeface="+mn-lt"/>
              </a:rPr>
              <a:t>Le document de référence permettra également de réduire les divergences d’interprétations parmi les animateurs.</a:t>
            </a:r>
          </a:p>
          <a:p>
            <a:pPr>
              <a:spcAft>
                <a:spcPts val="600"/>
              </a:spcAft>
            </a:pPr>
            <a:endParaRPr lang="en-US" sz="1600" dirty="0">
              <a:solidFill>
                <a:schemeClr val="tx1"/>
              </a:solidFill>
              <a:latin typeface="+mn-lt"/>
            </a:endParaRPr>
          </a:p>
        </p:txBody>
      </p:sp>
      <p:sp>
        <p:nvSpPr>
          <p:cNvPr id="9" name="Shape 439">
            <a:extLst>
              <a:ext uri="{FF2B5EF4-FFF2-40B4-BE49-F238E27FC236}">
                <a16:creationId xmlns:a16="http://schemas.microsoft.com/office/drawing/2014/main" id="{410AB53C-7EAE-8C4D-BA58-4757872EDC44}"/>
              </a:ext>
            </a:extLst>
          </p:cNvPr>
          <p:cNvSpPr txBox="1">
            <a:spLocks/>
          </p:cNvSpPr>
          <p:nvPr>
            <p:custDataLst>
              <p:tags r:id="rId6"/>
            </p:custDataLst>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r>
              <a:rPr lang="fr-FR" sz="2500" dirty="0"/>
              <a:t>Processus d’évaluation du modèle de la maturité : Le glossaire permet de répondre aux questions et de clarifier la terminologie du modèle de maturité</a:t>
            </a:r>
          </a:p>
        </p:txBody>
      </p:sp>
    </p:spTree>
    <p:extLst>
      <p:ext uri="{BB962C8B-B14F-4D97-AF65-F5344CB8AC3E}">
        <p14:creationId xmlns:p14="http://schemas.microsoft.com/office/powerpoint/2010/main" val="7266659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5D4F5-3DB0-460B-9CE2-34CCFC52AEE2}"/>
              </a:ext>
            </a:extLst>
          </p:cNvPr>
          <p:cNvSpPr>
            <a:spLocks noGrp="1"/>
          </p:cNvSpPr>
          <p:nvPr>
            <p:ph type="title"/>
            <p:custDataLst>
              <p:tags r:id="rId1"/>
            </p:custDataLst>
          </p:nvPr>
        </p:nvSpPr>
        <p:spPr>
          <a:xfrm>
            <a:off x="459835" y="314909"/>
            <a:ext cx="11106151" cy="697577"/>
          </a:xfrm>
        </p:spPr>
        <p:txBody>
          <a:bodyPr>
            <a:normAutofit fontScale="90000"/>
          </a:bodyPr>
          <a:lstStyle/>
          <a:p>
            <a:r>
              <a:rPr lang="fr-FR" dirty="0"/>
              <a:t>Processus d’évaluation du modèle de maturité : Résultat de l'évaluation révèle les forces et les faiblesses de la chaîne d’approvisionnement</a:t>
            </a:r>
          </a:p>
        </p:txBody>
      </p:sp>
      <p:sp>
        <p:nvSpPr>
          <p:cNvPr id="14" name="Rectangle 13">
            <a:extLst>
              <a:ext uri="{FF2B5EF4-FFF2-40B4-BE49-F238E27FC236}">
                <a16:creationId xmlns:a16="http://schemas.microsoft.com/office/drawing/2014/main" id="{72265E81-6E32-4A17-B710-FD944A86DE5D}"/>
              </a:ext>
            </a:extLst>
          </p:cNvPr>
          <p:cNvSpPr/>
          <p:nvPr>
            <p:custDataLst>
              <p:tags r:id="rId2"/>
            </p:custDataLst>
          </p:nvPr>
        </p:nvSpPr>
        <p:spPr>
          <a:xfrm>
            <a:off x="352129" y="1324528"/>
            <a:ext cx="7801271" cy="4884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spcBef>
                <a:spcPts val="600"/>
              </a:spcBef>
              <a:buClr>
                <a:schemeClr val="accent1"/>
              </a:buClr>
              <a:buFont typeface="Wingdings" pitchFamily="2" charset="2"/>
              <a:buChar char="§"/>
            </a:pPr>
            <a:r>
              <a:rPr lang="fr-FR" sz="1500" dirty="0">
                <a:solidFill>
                  <a:srgbClr val="FF0000"/>
                </a:solidFill>
              </a:rPr>
              <a:t>La chaîne d'approvisionnement globale et chaque catégorie sont notées pour le pourcentage de maturité du processus, sur la base d'une moyenne de réponses aux questions :</a:t>
            </a:r>
          </a:p>
          <a:p>
            <a:pPr marL="800100" lvl="1" indent="-342900">
              <a:spcBef>
                <a:spcPts val="600"/>
              </a:spcBef>
              <a:buClr>
                <a:schemeClr val="accent1"/>
              </a:buClr>
              <a:buFont typeface="Wingdings" pitchFamily="2" charset="2"/>
              <a:buChar char="§"/>
            </a:pPr>
            <a:r>
              <a:rPr lang="fr-FR" sz="1500" dirty="0">
                <a:solidFill>
                  <a:srgbClr val="FF0000"/>
                </a:solidFill>
              </a:rPr>
              <a:t>20 à 39% = toile</a:t>
            </a:r>
          </a:p>
          <a:p>
            <a:pPr marL="800100" lvl="1" indent="-342900">
              <a:spcBef>
                <a:spcPts val="600"/>
              </a:spcBef>
              <a:buClr>
                <a:schemeClr val="accent1"/>
              </a:buClr>
              <a:buFont typeface="Wingdings" pitchFamily="2" charset="2"/>
              <a:buChar char="§"/>
            </a:pPr>
            <a:r>
              <a:rPr lang="fr-FR" sz="1500" dirty="0">
                <a:solidFill>
                  <a:srgbClr val="FF0000"/>
                </a:solidFill>
              </a:rPr>
              <a:t>40 à 59% = Bronze</a:t>
            </a:r>
          </a:p>
          <a:p>
            <a:pPr marL="800100" lvl="1" indent="-342900">
              <a:spcBef>
                <a:spcPts val="600"/>
              </a:spcBef>
              <a:buClr>
                <a:schemeClr val="accent1"/>
              </a:buClr>
              <a:buFont typeface="Wingdings" pitchFamily="2" charset="2"/>
              <a:buChar char="§"/>
            </a:pPr>
            <a:r>
              <a:rPr lang="fr-FR" sz="1500" dirty="0">
                <a:solidFill>
                  <a:srgbClr val="FF0000"/>
                </a:solidFill>
              </a:rPr>
              <a:t>60 à 79% = argent</a:t>
            </a:r>
          </a:p>
          <a:p>
            <a:pPr marL="800100" lvl="1" indent="-342900">
              <a:spcBef>
                <a:spcPts val="600"/>
              </a:spcBef>
              <a:buClr>
                <a:schemeClr val="accent1"/>
              </a:buClr>
              <a:buFont typeface="Wingdings" pitchFamily="2" charset="2"/>
              <a:buChar char="§"/>
            </a:pPr>
            <a:r>
              <a:rPr lang="fr-FR" sz="1500" dirty="0">
                <a:solidFill>
                  <a:srgbClr val="FF0000"/>
                </a:solidFill>
              </a:rPr>
              <a:t>80 à 99% = or</a:t>
            </a:r>
          </a:p>
          <a:p>
            <a:pPr marL="800100" lvl="1" indent="-342900">
              <a:spcBef>
                <a:spcPts val="600"/>
              </a:spcBef>
              <a:buClr>
                <a:schemeClr val="accent1"/>
              </a:buClr>
              <a:buFont typeface="Wingdings" pitchFamily="2" charset="2"/>
              <a:buChar char="§"/>
            </a:pPr>
            <a:r>
              <a:rPr lang="fr-FR" sz="1500" dirty="0">
                <a:solidFill>
                  <a:srgbClr val="FF0000"/>
                </a:solidFill>
              </a:rPr>
              <a:t>100% = accrédité</a:t>
            </a:r>
            <a:br>
              <a:rPr lang="fr-FR" sz="1500" dirty="0">
                <a:solidFill>
                  <a:srgbClr val="FF0000"/>
                </a:solidFill>
              </a:rPr>
            </a:br>
            <a:br>
              <a:rPr lang="fr-FR" sz="1500" dirty="0">
                <a:solidFill>
                  <a:srgbClr val="FF0000"/>
                </a:solidFill>
              </a:rPr>
            </a:br>
            <a:r>
              <a:rPr lang="fr-FR" sz="1500" dirty="0">
                <a:solidFill>
                  <a:srgbClr val="FF0000"/>
                </a:solidFill>
              </a:rPr>
              <a:t>Si toutes les questions d'une catégorie reçoivent la réponse «Sans objet» ou «Je ne sais pas», aucune note n'est attribuée à la catégorie</a:t>
            </a:r>
            <a:r>
              <a:rPr lang="fr-FR" sz="1500" dirty="0">
                <a:solidFill>
                  <a:schemeClr val="tx1"/>
                </a:solidFill>
              </a:rPr>
              <a:t>.</a:t>
            </a:r>
          </a:p>
          <a:p>
            <a:pPr marL="342900" indent="-342900">
              <a:spcBef>
                <a:spcPts val="600"/>
              </a:spcBef>
              <a:buClr>
                <a:schemeClr val="accent1"/>
              </a:buClr>
              <a:buFont typeface="Wingdings" pitchFamily="2" charset="2"/>
              <a:buChar char="§"/>
            </a:pPr>
            <a:r>
              <a:rPr lang="fr-FR" sz="1500" dirty="0">
                <a:solidFill>
                  <a:schemeClr val="tx1"/>
                </a:solidFill>
              </a:rPr>
              <a:t>Investir là où une composante est déjà forte est peu susceptible d’améliorer le rendement.</a:t>
            </a:r>
          </a:p>
          <a:p>
            <a:pPr marL="342900" indent="-342900">
              <a:spcBef>
                <a:spcPts val="600"/>
              </a:spcBef>
              <a:buClr>
                <a:schemeClr val="accent1"/>
              </a:buClr>
              <a:buFont typeface="Wingdings" pitchFamily="2" charset="2"/>
              <a:buChar char="§"/>
            </a:pPr>
            <a:r>
              <a:rPr lang="fr-FR" sz="1500" dirty="0">
                <a:solidFill>
                  <a:schemeClr val="tx1"/>
                </a:solidFill>
              </a:rPr>
              <a:t>Il est possible d’accroître le rendement en investissant dans les secteurs les plus faibles de chaque chaîne d’approvisionnement.</a:t>
            </a:r>
          </a:p>
          <a:p>
            <a:pPr marL="342900" indent="-342900">
              <a:spcBef>
                <a:spcPts val="600"/>
              </a:spcBef>
              <a:buClr>
                <a:schemeClr val="accent1"/>
              </a:buClr>
              <a:buFont typeface="Wingdings" pitchFamily="2" charset="2"/>
              <a:buChar char="§"/>
            </a:pPr>
            <a:r>
              <a:rPr lang="fr-FR" sz="1500" dirty="0">
                <a:solidFill>
                  <a:schemeClr val="tx1"/>
                </a:solidFill>
              </a:rPr>
              <a:t>Une note d’évaluation globale est identifiée sous les notes des catégories</a:t>
            </a:r>
          </a:p>
          <a:p>
            <a:pPr marL="342900" indent="-342900">
              <a:spcBef>
                <a:spcPts val="600"/>
              </a:spcBef>
              <a:buClr>
                <a:schemeClr val="accent1"/>
              </a:buClr>
              <a:buFont typeface="Wingdings" pitchFamily="2" charset="2"/>
              <a:buChar char="§"/>
            </a:pPr>
            <a:r>
              <a:rPr lang="fr-FR" sz="1600" dirty="0">
                <a:solidFill>
                  <a:srgbClr val="FF0000"/>
                </a:solidFill>
              </a:rPr>
              <a:t>Chaque catégorie a également un visuel qui identifie la maturité par question.</a:t>
            </a:r>
            <a:r>
              <a:rPr lang="fr-FR" sz="1500" dirty="0">
                <a:solidFill>
                  <a:srgbClr val="FF0000"/>
                </a:solidFill>
              </a:rPr>
              <a:t> </a:t>
            </a:r>
          </a:p>
          <a:p>
            <a:pPr marL="342900" indent="-342900">
              <a:spcBef>
                <a:spcPts val="600"/>
              </a:spcBef>
              <a:buClr>
                <a:schemeClr val="accent1"/>
              </a:buClr>
              <a:buFont typeface="Wingdings" pitchFamily="2" charset="2"/>
              <a:buChar char="§"/>
            </a:pPr>
            <a:r>
              <a:rPr lang="fr-FR" sz="1500" dirty="0">
                <a:solidFill>
                  <a:schemeClr val="tx1"/>
                </a:solidFill>
              </a:rPr>
              <a:t>Lorsqu’il existe des contraintes, investir pour les éliminer peut améliorer l’ensemble de la chaîne d’approvisionnement.</a:t>
            </a:r>
          </a:p>
          <a:p>
            <a:pPr marL="342900" indent="-342900">
              <a:spcBef>
                <a:spcPts val="600"/>
              </a:spcBef>
              <a:buClr>
                <a:schemeClr val="accent1"/>
              </a:buClr>
              <a:buFont typeface="Wingdings" pitchFamily="2" charset="2"/>
              <a:buChar char="§"/>
            </a:pPr>
            <a:endParaRPr lang="en-US" sz="1500" dirty="0">
              <a:solidFill>
                <a:schemeClr val="tx1"/>
              </a:solidFill>
            </a:endParaRPr>
          </a:p>
        </p:txBody>
      </p:sp>
      <p:sp>
        <p:nvSpPr>
          <p:cNvPr id="3" name="Rectangle 2">
            <a:extLst>
              <a:ext uri="{FF2B5EF4-FFF2-40B4-BE49-F238E27FC236}">
                <a16:creationId xmlns:a16="http://schemas.microsoft.com/office/drawing/2014/main" id="{023B7473-1BDA-7E4B-8537-CF597CD631BD}"/>
              </a:ext>
            </a:extLst>
          </p:cNvPr>
          <p:cNvSpPr/>
          <p:nvPr/>
        </p:nvSpPr>
        <p:spPr>
          <a:xfrm>
            <a:off x="8153400" y="4561114"/>
            <a:ext cx="2144486" cy="783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558955-8CDD-A648-833A-A01A8FBB77D1}"/>
              </a:ext>
            </a:extLst>
          </p:cNvPr>
          <p:cNvPicPr>
            <a:picLocks noChangeAspect="1"/>
          </p:cNvPicPr>
          <p:nvPr/>
        </p:nvPicPr>
        <p:blipFill>
          <a:blip r:embed="rId4"/>
          <a:stretch>
            <a:fillRect/>
          </a:stretch>
        </p:blipFill>
        <p:spPr>
          <a:xfrm>
            <a:off x="7815982" y="1795468"/>
            <a:ext cx="4023889" cy="1945294"/>
          </a:xfrm>
          <a:prstGeom prst="rect">
            <a:avLst/>
          </a:prstGeom>
        </p:spPr>
      </p:pic>
    </p:spTree>
    <p:extLst>
      <p:ext uri="{BB962C8B-B14F-4D97-AF65-F5344CB8AC3E}">
        <p14:creationId xmlns:p14="http://schemas.microsoft.com/office/powerpoint/2010/main" val="141829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p:nvPr>
            <p:custDataLst>
              <p:tags r:id="rId1"/>
            </p:custDataLst>
          </p:nvPr>
        </p:nvSpPr>
        <p:spPr>
          <a:xfrm>
            <a:off x="723904" y="5185595"/>
            <a:ext cx="10000540" cy="1145420"/>
          </a:xfrm>
          <a:prstGeom prst="rightArrow">
            <a:avLst>
              <a:gd name="adj1" fmla="val 50000"/>
              <a:gd name="adj2" fmla="val 50000"/>
            </a:avLst>
          </a:prstGeom>
          <a:solidFill>
            <a:srgbClr val="F2F2F2"/>
          </a:solidFill>
          <a:ln w="12700">
            <a:solidFill>
              <a:srgbClr val="A6A6A6"/>
            </a:solidFill>
            <a:miter/>
          </a:ln>
        </p:spPr>
        <p:txBody>
          <a:bodyPr lIns="45719" rIns="45719" anchor="ctr"/>
          <a:lstStyle/>
          <a:p>
            <a:pPr algn="ctr">
              <a:defRPr>
                <a:solidFill>
                  <a:srgbClr val="FFFFFF"/>
                </a:solidFill>
              </a:defRPr>
            </a:pPr>
            <a:endParaRPr dirty="0"/>
          </a:p>
        </p:txBody>
      </p:sp>
      <p:sp>
        <p:nvSpPr>
          <p:cNvPr id="465" name="Shape 465"/>
          <p:cNvSpPr>
            <a:spLocks noGrp="1"/>
          </p:cNvSpPr>
          <p:nvPr>
            <p:ph type="body" sz="quarter" idx="1"/>
            <p:custDataLst>
              <p:tags r:id="rId2"/>
            </p:custDataLst>
          </p:nvPr>
        </p:nvSpPr>
        <p:spPr>
          <a:xfrm>
            <a:off x="9521466" y="1459455"/>
            <a:ext cx="2114014" cy="3389072"/>
          </a:xfrm>
          <a:prstGeom prst="rect">
            <a:avLst/>
          </a:prstGeom>
        </p:spPr>
        <p:txBody>
          <a:bodyPr/>
          <a:lstStyle>
            <a:lvl1pPr marL="0" indent="0">
              <a:buSzTx/>
              <a:buNone/>
              <a:defRPr sz="2000">
                <a:solidFill>
                  <a:srgbClr val="056839"/>
                </a:solidFill>
              </a:defRPr>
            </a:lvl1pPr>
          </a:lstStyle>
          <a:p>
            <a:pPr algn="ctr"/>
            <a:r>
              <a:rPr lang="fr-FR" sz="1600" b="1" dirty="0"/>
              <a:t>Les équipes ayant utilisé le modèle de maturité y trouvent un moyen d’évaluer de manière indépendante les besoins de la chaîne d’approvisionnement et d’éclaircir les attentes des parties prenantes par rapport à la réalité du niveau actuel de maturité de la chaîne d’approvisionnement.</a:t>
            </a:r>
          </a:p>
        </p:txBody>
      </p:sp>
      <p:sp>
        <p:nvSpPr>
          <p:cNvPr id="468" name="Shape 468"/>
          <p:cNvSpPr/>
          <p:nvPr>
            <p:custDataLst>
              <p:tags r:id="rId3"/>
            </p:custDataLst>
          </p:nvPr>
        </p:nvSpPr>
        <p:spPr>
          <a:xfrm>
            <a:off x="369291" y="1882982"/>
            <a:ext cx="2628603" cy="830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595959"/>
                </a:solidFill>
              </a:defRPr>
            </a:lvl1pPr>
          </a:lstStyle>
          <a:p>
            <a:r>
              <a:rPr lang="fr-FR" sz="1600" dirty="0">
                <a:solidFill>
                  <a:schemeClr val="tx1"/>
                </a:solidFill>
              </a:rPr>
              <a:t>La présentation et la discussion sur le concept de modèle de maturité durent 30 à 45 minutes.</a:t>
            </a:r>
          </a:p>
        </p:txBody>
      </p:sp>
      <p:sp>
        <p:nvSpPr>
          <p:cNvPr id="471" name="Shape 471"/>
          <p:cNvSpPr/>
          <p:nvPr>
            <p:custDataLst>
              <p:tags r:id="rId4"/>
            </p:custDataLst>
          </p:nvPr>
        </p:nvSpPr>
        <p:spPr>
          <a:xfrm>
            <a:off x="3180071" y="1316201"/>
            <a:ext cx="3373151" cy="18158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595959"/>
                </a:solidFill>
              </a:defRPr>
            </a:lvl1pPr>
          </a:lstStyle>
          <a:p>
            <a:r>
              <a:rPr lang="fr-FR" sz="1400" dirty="0">
                <a:solidFill>
                  <a:schemeClr val="tx1"/>
                </a:solidFill>
              </a:rPr>
              <a:t>L’évaluation du modèle de maturité dure entre 1 heure et 3 heures. Les équipes doivent essayer de répondre à toutes les questions avec un certain degré de maturité, mais il peut s’avérer nécessaire de répondre « Sans objet » ou « Ne sait pas », ce qui fournit également des informations utiles pour le suivi.</a:t>
            </a:r>
          </a:p>
        </p:txBody>
      </p:sp>
      <p:pic>
        <p:nvPicPr>
          <p:cNvPr id="474" name="image9.png"/>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548972" y="3584474"/>
            <a:ext cx="2655111" cy="1502578"/>
          </a:xfrm>
          <a:prstGeom prst="rect">
            <a:avLst/>
          </a:prstGeom>
          <a:ln w="12700">
            <a:miter lim="400000"/>
          </a:ln>
        </p:spPr>
      </p:pic>
      <p:sp>
        <p:nvSpPr>
          <p:cNvPr id="477" name="Shape 477"/>
          <p:cNvSpPr/>
          <p:nvPr>
            <p:custDataLst>
              <p:tags r:id="rId6"/>
            </p:custDataLst>
          </p:nvPr>
        </p:nvSpPr>
        <p:spPr>
          <a:xfrm>
            <a:off x="6735398" y="1382892"/>
            <a:ext cx="2489409" cy="18158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595959"/>
                </a:solidFill>
              </a:defRPr>
            </a:lvl1pPr>
          </a:lstStyle>
          <a:p>
            <a:r>
              <a:rPr lang="fr-FR" sz="1400" dirty="0">
                <a:solidFill>
                  <a:schemeClr val="tx1"/>
                </a:solidFill>
              </a:rPr>
              <a:t>Le résumé du tableau de bord montre les domaines ayant le plus grand potentiel d’impact, les domaines ayant des contraintes et ceux nécessitant l’obtention de plus d’informations sur la chaîne d’approvisionnement. </a:t>
            </a:r>
          </a:p>
        </p:txBody>
      </p:sp>
      <p:sp>
        <p:nvSpPr>
          <p:cNvPr id="479" name="Shape 479"/>
          <p:cNvSpPr/>
          <p:nvPr>
            <p:custDataLst>
              <p:tags r:id="rId7"/>
            </p:custDataLst>
          </p:nvPr>
        </p:nvSpPr>
        <p:spPr>
          <a:xfrm>
            <a:off x="723904" y="5631878"/>
            <a:ext cx="9221607" cy="57404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gn="ctr">
              <a:lnSpc>
                <a:spcPct val="90000"/>
              </a:lnSpc>
              <a:spcBef>
                <a:spcPts val="1000"/>
              </a:spcBef>
              <a:defRPr sz="1700">
                <a:solidFill>
                  <a:srgbClr val="595959"/>
                </a:solidFill>
              </a:defRPr>
            </a:lvl1pPr>
          </a:lstStyle>
          <a:p>
            <a:r>
              <a:rPr lang="fr-FR" b="1" dirty="0">
                <a:solidFill>
                  <a:srgbClr val="FF0000"/>
                </a:solidFill>
              </a:rPr>
              <a:t>Les équipes peuvent utiliser le modèle de maturité comme outil d'auto-évaluation.</a:t>
            </a:r>
          </a:p>
        </p:txBody>
      </p:sp>
      <p:sp>
        <p:nvSpPr>
          <p:cNvPr id="20" name="Title 3">
            <a:extLst>
              <a:ext uri="{FF2B5EF4-FFF2-40B4-BE49-F238E27FC236}">
                <a16:creationId xmlns:a16="http://schemas.microsoft.com/office/drawing/2014/main" id="{FFEE4C83-8861-5348-AB95-E883306F97DA}"/>
              </a:ext>
            </a:extLst>
          </p:cNvPr>
          <p:cNvSpPr txBox="1">
            <a:spLocks/>
          </p:cNvSpPr>
          <p:nvPr>
            <p:custDataLst>
              <p:tags r:id="rId8"/>
            </p:custDataLst>
          </p:nvPr>
        </p:nvSpPr>
        <p:spPr>
          <a:xfrm>
            <a:off x="459835" y="314909"/>
            <a:ext cx="11106151" cy="697577"/>
          </a:xfrm>
          <a:prstGeom prst="rect">
            <a:avLst/>
          </a:prstGeom>
        </p:spPr>
        <p:txBody>
          <a:bodyPr vert="horz" lIns="0" tIns="0" rIns="0" bIns="0" rtlCol="0" anchor="b">
            <a:normAutofit fontScale="97500" lnSpcReduction="1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fr-FR" dirty="0"/>
              <a:t>Processus d’évaluation du modèle de maturité : Considérations tactiques pour l’utilisation du modèle de maturité</a:t>
            </a:r>
          </a:p>
        </p:txBody>
      </p:sp>
      <p:sp>
        <p:nvSpPr>
          <p:cNvPr id="12" name="Rectangle 11">
            <a:extLst>
              <a:ext uri="{FF2B5EF4-FFF2-40B4-BE49-F238E27FC236}">
                <a16:creationId xmlns:a16="http://schemas.microsoft.com/office/drawing/2014/main" id="{5781B511-A24C-A94D-A80F-1FD1F7B88BE9}"/>
              </a:ext>
            </a:extLst>
          </p:cNvPr>
          <p:cNvSpPr/>
          <p:nvPr/>
        </p:nvSpPr>
        <p:spPr>
          <a:xfrm>
            <a:off x="6907859" y="4848540"/>
            <a:ext cx="2144486" cy="397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7D0ED16-DC46-774B-A9F5-348D37FB71CE}"/>
              </a:ext>
            </a:extLst>
          </p:cNvPr>
          <p:cNvPicPr>
            <a:picLocks noChangeAspect="1"/>
          </p:cNvPicPr>
          <p:nvPr/>
        </p:nvPicPr>
        <p:blipFill>
          <a:blip r:embed="rId12"/>
          <a:stretch>
            <a:fillRect/>
          </a:stretch>
        </p:blipFill>
        <p:spPr>
          <a:xfrm>
            <a:off x="4179441" y="3198772"/>
            <a:ext cx="1374409" cy="2077595"/>
          </a:xfrm>
          <a:prstGeom prst="rect">
            <a:avLst/>
          </a:prstGeom>
        </p:spPr>
      </p:pic>
      <p:pic>
        <p:nvPicPr>
          <p:cNvPr id="14" name="Picture 13">
            <a:extLst>
              <a:ext uri="{FF2B5EF4-FFF2-40B4-BE49-F238E27FC236}">
                <a16:creationId xmlns:a16="http://schemas.microsoft.com/office/drawing/2014/main" id="{A79EA756-5AC5-3249-81D9-BF5A0BE4915A}"/>
              </a:ext>
            </a:extLst>
          </p:cNvPr>
          <p:cNvPicPr>
            <a:picLocks noChangeAspect="1"/>
          </p:cNvPicPr>
          <p:nvPr/>
        </p:nvPicPr>
        <p:blipFill>
          <a:blip r:embed="rId13"/>
          <a:stretch>
            <a:fillRect/>
          </a:stretch>
        </p:blipFill>
        <p:spPr>
          <a:xfrm>
            <a:off x="6188621" y="3517603"/>
            <a:ext cx="3184515" cy="1539510"/>
          </a:xfrm>
          <a:prstGeom prst="rect">
            <a:avLst/>
          </a:prstGeom>
        </p:spPr>
      </p:pic>
    </p:spTree>
    <p:extLst>
      <p:ext uri="{BB962C8B-B14F-4D97-AF65-F5344CB8AC3E}">
        <p14:creationId xmlns:p14="http://schemas.microsoft.com/office/powerpoint/2010/main" val="418081190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208158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877887" y="2644979"/>
            <a:ext cx="10436226" cy="907490"/>
          </a:xfrm>
          <a:prstGeom prst="rect">
            <a:avLst/>
          </a:prstGeom>
        </p:spPr>
        <p:txBody>
          <a:bodyPr>
            <a:normAutofit fontScale="90000"/>
          </a:bodyPr>
          <a:lstStyle/>
          <a:p>
            <a:pPr algn="ctr"/>
            <a:r>
              <a:rPr lang="fr-FR" dirty="0"/>
              <a:t>De l’évaluation du modèle de maturité de la chaîne d’approvisionnement dans le domaine de la santé à l’amélioration de la chaîne d’approvisionnement</a:t>
            </a:r>
          </a:p>
        </p:txBody>
      </p:sp>
    </p:spTree>
    <p:extLst>
      <p:ext uri="{BB962C8B-B14F-4D97-AF65-F5344CB8AC3E}">
        <p14:creationId xmlns:p14="http://schemas.microsoft.com/office/powerpoint/2010/main" val="21812258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4E95A6-7C14-45C8-8C72-5522B41D9071}"/>
              </a:ext>
            </a:extLst>
          </p:cNvPr>
          <p:cNvSpPr>
            <a:spLocks noGrp="1"/>
          </p:cNvSpPr>
          <p:nvPr>
            <p:ph type="sldNum" sz="quarter" idx="15"/>
            <p:custDataLst>
              <p:tags r:id="rId1"/>
            </p:custDataLst>
          </p:nvPr>
        </p:nvSpPr>
        <p:spPr>
          <a:xfrm>
            <a:off x="11182922" y="6400413"/>
            <a:ext cx="170879" cy="276999"/>
          </a:xfrm>
        </p:spPr>
        <p:txBody>
          <a:bodyPr/>
          <a:lstStyle/>
          <a:p>
            <a:fld id="{D3F7C509-FEEF-45D3-B896-7C07814C0C13}" type="slidenum">
              <a:rPr lang="en-US" smtClean="0">
                <a:solidFill>
                  <a:srgbClr val="000000"/>
                </a:solidFill>
              </a:rPr>
              <a:pPr/>
              <a:t>25</a:t>
            </a:fld>
            <a:endParaRPr lang="en-US" dirty="0">
              <a:solidFill>
                <a:srgbClr val="000000"/>
              </a:solidFill>
            </a:endParaRPr>
          </a:p>
        </p:txBody>
      </p:sp>
      <p:grpSp>
        <p:nvGrpSpPr>
          <p:cNvPr id="8" name="Group 7">
            <a:extLst>
              <a:ext uri="{FF2B5EF4-FFF2-40B4-BE49-F238E27FC236}">
                <a16:creationId xmlns:a16="http://schemas.microsoft.com/office/drawing/2014/main" id="{A6B81E5F-C394-48B0-B775-315DB9E31B66}"/>
              </a:ext>
            </a:extLst>
          </p:cNvPr>
          <p:cNvGrpSpPr/>
          <p:nvPr>
            <p:custDataLst>
              <p:tags r:id="rId2"/>
            </p:custDataLst>
          </p:nvPr>
        </p:nvGrpSpPr>
        <p:grpSpPr>
          <a:xfrm>
            <a:off x="619880" y="1521985"/>
            <a:ext cx="3848987" cy="1000556"/>
            <a:chOff x="207335" y="1446028"/>
            <a:chExt cx="3848986" cy="1000556"/>
          </a:xfrm>
        </p:grpSpPr>
        <p:cxnSp>
          <p:nvCxnSpPr>
            <p:cNvPr id="10" name="Straight Arrow Connector 9">
              <a:extLst>
                <a:ext uri="{FF2B5EF4-FFF2-40B4-BE49-F238E27FC236}">
                  <a16:creationId xmlns:a16="http://schemas.microsoft.com/office/drawing/2014/main" id="{BCA1F40D-FFE0-43AD-BDB4-007B2A0389E2}"/>
                </a:ext>
              </a:extLst>
            </p:cNvPr>
            <p:cNvCxnSpPr/>
            <p:nvPr/>
          </p:nvCxnSpPr>
          <p:spPr>
            <a:xfrm flipV="1">
              <a:off x="207335" y="1446028"/>
              <a:ext cx="630864" cy="389434"/>
            </a:xfrm>
            <a:prstGeom prst="straightConnector1">
              <a:avLst/>
            </a:prstGeom>
            <a:ln w="22225">
              <a:solidFill>
                <a:srgbClr val="056839"/>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95D104D-2397-4541-AFB6-17FA038CF18D}"/>
                </a:ext>
              </a:extLst>
            </p:cNvPr>
            <p:cNvGrpSpPr/>
            <p:nvPr/>
          </p:nvGrpSpPr>
          <p:grpSpPr>
            <a:xfrm>
              <a:off x="392158" y="1499295"/>
              <a:ext cx="3664163" cy="947289"/>
              <a:chOff x="392158" y="1499295"/>
              <a:chExt cx="3664163" cy="947289"/>
            </a:xfrm>
          </p:grpSpPr>
          <p:grpSp>
            <p:nvGrpSpPr>
              <p:cNvPr id="12" name="Group 11">
                <a:extLst>
                  <a:ext uri="{FF2B5EF4-FFF2-40B4-BE49-F238E27FC236}">
                    <a16:creationId xmlns:a16="http://schemas.microsoft.com/office/drawing/2014/main" id="{8AC6ABCC-1B27-4C81-AEEE-86FC9FD0EE2A}"/>
                  </a:ext>
                </a:extLst>
              </p:cNvPr>
              <p:cNvGrpSpPr/>
              <p:nvPr/>
            </p:nvGrpSpPr>
            <p:grpSpPr>
              <a:xfrm>
                <a:off x="392158" y="1499295"/>
                <a:ext cx="1186778" cy="947289"/>
                <a:chOff x="392158" y="1499295"/>
                <a:chExt cx="1186778" cy="947289"/>
              </a:xfrm>
            </p:grpSpPr>
            <p:sp>
              <p:nvSpPr>
                <p:cNvPr id="14" name="Rectangle: Rounded Corners 13">
                  <a:extLst>
                    <a:ext uri="{FF2B5EF4-FFF2-40B4-BE49-F238E27FC236}">
                      <a16:creationId xmlns:a16="http://schemas.microsoft.com/office/drawing/2014/main" id="{E279BAE0-C698-4A77-A988-2D5967BFC6EA}"/>
                    </a:ext>
                  </a:extLst>
                </p:cNvPr>
                <p:cNvSpPr/>
                <p:nvPr/>
              </p:nvSpPr>
              <p:spPr>
                <a:xfrm>
                  <a:off x="1010942" y="1499295"/>
                  <a:ext cx="567994" cy="839622"/>
                </a:xfrm>
                <a:prstGeom prst="roundRect">
                  <a:avLst/>
                </a:prstGeom>
                <a:gradFill>
                  <a:gsLst>
                    <a:gs pos="0">
                      <a:srgbClr val="FFC000"/>
                    </a:gs>
                    <a:gs pos="100000">
                      <a:schemeClr val="bg1"/>
                    </a:gs>
                  </a:gsLst>
                  <a:lin ang="5400000" scaled="1"/>
                </a:gradFill>
                <a:ln>
                  <a:gradFill>
                    <a:gsLst>
                      <a:gs pos="0">
                        <a:srgbClr val="FFC000"/>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5" name="Rectangle: Rounded Corners 14">
                  <a:extLst>
                    <a:ext uri="{FF2B5EF4-FFF2-40B4-BE49-F238E27FC236}">
                      <a16:creationId xmlns:a16="http://schemas.microsoft.com/office/drawing/2014/main" id="{E7F7948F-EDCA-40EE-8A39-582DF5D1D457}"/>
                    </a:ext>
                  </a:extLst>
                </p:cNvPr>
                <p:cNvSpPr/>
                <p:nvPr/>
              </p:nvSpPr>
              <p:spPr>
                <a:xfrm>
                  <a:off x="701397" y="1672242"/>
                  <a:ext cx="567994" cy="666675"/>
                </a:xfrm>
                <a:prstGeom prst="roundRect">
                  <a:avLst/>
                </a:prstGeom>
                <a:gradFill>
                  <a:gsLst>
                    <a:gs pos="0">
                      <a:srgbClr val="A5A5A5"/>
                    </a:gs>
                    <a:gs pos="100000">
                      <a:schemeClr val="bg1"/>
                    </a:gs>
                  </a:gsLst>
                  <a:lin ang="5400000" scaled="1"/>
                </a:gradFill>
                <a:ln>
                  <a:gradFill>
                    <a:gsLst>
                      <a:gs pos="0">
                        <a:srgbClr val="A5A5A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6" name="TextBox 15">
                  <a:extLst>
                    <a:ext uri="{FF2B5EF4-FFF2-40B4-BE49-F238E27FC236}">
                      <a16:creationId xmlns:a16="http://schemas.microsoft.com/office/drawing/2014/main" id="{265E1853-AC67-4BA3-A9F3-A9631CF8A662}"/>
                    </a:ext>
                  </a:extLst>
                </p:cNvPr>
                <p:cNvSpPr txBox="1"/>
                <p:nvPr/>
              </p:nvSpPr>
              <p:spPr>
                <a:xfrm>
                  <a:off x="722384" y="1707920"/>
                  <a:ext cx="518686" cy="738664"/>
                </a:xfrm>
                <a:prstGeom prst="rect">
                  <a:avLst/>
                </a:prstGeom>
                <a:noFill/>
              </p:spPr>
              <p:txBody>
                <a:bodyPr wrap="square" rtlCol="0">
                  <a:spAutoFit/>
                </a:bodyPr>
                <a:lstStyle/>
                <a:p>
                  <a:pPr algn="ctr"/>
                  <a:r>
                    <a:rPr lang="fr-FR" sz="1400" dirty="0">
                      <a:solidFill>
                        <a:schemeClr val="tx1">
                          <a:lumMod val="65000"/>
                          <a:lumOff val="35000"/>
                        </a:schemeClr>
                      </a:solidFill>
                      <a:latin typeface="+mj-lt"/>
                    </a:rPr>
                    <a:t>ARGENT</a:t>
                  </a:r>
                </a:p>
              </p:txBody>
            </p:sp>
            <p:sp>
              <p:nvSpPr>
                <p:cNvPr id="17" name="TextBox 16">
                  <a:extLst>
                    <a:ext uri="{FF2B5EF4-FFF2-40B4-BE49-F238E27FC236}">
                      <a16:creationId xmlns:a16="http://schemas.microsoft.com/office/drawing/2014/main" id="{D8DA4D16-C5EF-400B-9589-AC1F52B0A706}"/>
                    </a:ext>
                  </a:extLst>
                </p:cNvPr>
                <p:cNvSpPr txBox="1"/>
                <p:nvPr/>
              </p:nvSpPr>
              <p:spPr>
                <a:xfrm>
                  <a:off x="1041431" y="1519920"/>
                  <a:ext cx="518686" cy="307777"/>
                </a:xfrm>
                <a:prstGeom prst="rect">
                  <a:avLst/>
                </a:prstGeom>
                <a:noFill/>
              </p:spPr>
              <p:txBody>
                <a:bodyPr wrap="square" rtlCol="0">
                  <a:spAutoFit/>
                </a:bodyPr>
                <a:lstStyle/>
                <a:p>
                  <a:pPr algn="ctr"/>
                  <a:r>
                    <a:rPr lang="fr-FR" sz="1400" dirty="0">
                      <a:solidFill>
                        <a:schemeClr val="tx1">
                          <a:lumMod val="65000"/>
                          <a:lumOff val="35000"/>
                        </a:schemeClr>
                      </a:solidFill>
                      <a:latin typeface="+mj-lt"/>
                    </a:rPr>
                    <a:t>OR</a:t>
                  </a:r>
                </a:p>
              </p:txBody>
            </p:sp>
            <p:sp>
              <p:nvSpPr>
                <p:cNvPr id="18" name="Rectangle: Rounded Corners 17">
                  <a:extLst>
                    <a:ext uri="{FF2B5EF4-FFF2-40B4-BE49-F238E27FC236}">
                      <a16:creationId xmlns:a16="http://schemas.microsoft.com/office/drawing/2014/main" id="{A9D44B43-2367-4C1E-98F3-A15A5865112A}"/>
                    </a:ext>
                  </a:extLst>
                </p:cNvPr>
                <p:cNvSpPr/>
                <p:nvPr/>
              </p:nvSpPr>
              <p:spPr>
                <a:xfrm>
                  <a:off x="392158" y="1841857"/>
                  <a:ext cx="567994" cy="497059"/>
                </a:xfrm>
                <a:prstGeom prst="roundRect">
                  <a:avLst/>
                </a:prstGeom>
                <a:gradFill>
                  <a:gsLst>
                    <a:gs pos="0">
                      <a:srgbClr val="ED911D"/>
                    </a:gs>
                    <a:gs pos="100000">
                      <a:schemeClr val="bg1"/>
                    </a:gs>
                  </a:gsLst>
                  <a:lin ang="5400000" scaled="1"/>
                </a:gradFill>
                <a:ln>
                  <a:gradFill>
                    <a:gsLst>
                      <a:gs pos="0">
                        <a:srgbClr val="ED911D"/>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sp>
              <p:nvSpPr>
                <p:cNvPr id="19" name="TextBox 18">
                  <a:extLst>
                    <a:ext uri="{FF2B5EF4-FFF2-40B4-BE49-F238E27FC236}">
                      <a16:creationId xmlns:a16="http://schemas.microsoft.com/office/drawing/2014/main" id="{076F96F7-7E1D-470B-ABF6-773F30E673B5}"/>
                    </a:ext>
                  </a:extLst>
                </p:cNvPr>
                <p:cNvSpPr txBox="1"/>
                <p:nvPr/>
              </p:nvSpPr>
              <p:spPr>
                <a:xfrm>
                  <a:off x="399030" y="1872137"/>
                  <a:ext cx="518686" cy="523220"/>
                </a:xfrm>
                <a:prstGeom prst="rect">
                  <a:avLst/>
                </a:prstGeom>
                <a:noFill/>
              </p:spPr>
              <p:txBody>
                <a:bodyPr wrap="square" rtlCol="0">
                  <a:spAutoFit/>
                </a:bodyPr>
                <a:lstStyle/>
                <a:p>
                  <a:pPr algn="ctr"/>
                  <a:r>
                    <a:rPr lang="fr-FR" sz="1400" dirty="0">
                      <a:solidFill>
                        <a:schemeClr val="tx1">
                          <a:lumMod val="65000"/>
                          <a:lumOff val="35000"/>
                        </a:schemeClr>
                      </a:solidFill>
                      <a:latin typeface="+mj-lt"/>
                    </a:rPr>
                    <a:t>BRONZE</a:t>
                  </a:r>
                </a:p>
              </p:txBody>
            </p:sp>
          </p:grpSp>
          <p:sp>
            <p:nvSpPr>
              <p:cNvPr id="13" name="TextBox 12">
                <a:extLst>
                  <a:ext uri="{FF2B5EF4-FFF2-40B4-BE49-F238E27FC236}">
                    <a16:creationId xmlns:a16="http://schemas.microsoft.com/office/drawing/2014/main" id="{98F74B17-9D5E-4452-A229-57BC3FA379EA}"/>
                  </a:ext>
                </a:extLst>
              </p:cNvPr>
              <p:cNvSpPr txBox="1"/>
              <p:nvPr/>
            </p:nvSpPr>
            <p:spPr>
              <a:xfrm>
                <a:off x="1629726" y="1548971"/>
                <a:ext cx="2426595" cy="738664"/>
              </a:xfrm>
              <a:prstGeom prst="rect">
                <a:avLst/>
              </a:prstGeom>
              <a:noFill/>
            </p:spPr>
            <p:txBody>
              <a:bodyPr wrap="square" rtlCol="0">
                <a:spAutoFit/>
              </a:bodyPr>
              <a:lstStyle/>
              <a:p>
                <a:r>
                  <a:rPr lang="fr-FR" sz="1400" dirty="0">
                    <a:latin typeface="+mj-lt"/>
                  </a:rPr>
                  <a:t>Déterminer l’état de maturité actuel dans l’ensemble et dans les 20 catégories.</a:t>
                </a:r>
              </a:p>
            </p:txBody>
          </p:sp>
        </p:grpSp>
      </p:grpSp>
      <p:sp>
        <p:nvSpPr>
          <p:cNvPr id="9" name="Oval 8">
            <a:extLst>
              <a:ext uri="{FF2B5EF4-FFF2-40B4-BE49-F238E27FC236}">
                <a16:creationId xmlns:a16="http://schemas.microsoft.com/office/drawing/2014/main" id="{B21C70A7-09FF-4389-97AB-37AB7FF48B10}"/>
              </a:ext>
            </a:extLst>
          </p:cNvPr>
          <p:cNvSpPr/>
          <p:nvPr>
            <p:custDataLst>
              <p:tags r:id="rId3"/>
            </p:custDataLst>
          </p:nvPr>
        </p:nvSpPr>
        <p:spPr>
          <a:xfrm>
            <a:off x="447138" y="1298016"/>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1</a:t>
            </a:r>
          </a:p>
        </p:txBody>
      </p:sp>
      <p:grpSp>
        <p:nvGrpSpPr>
          <p:cNvPr id="21" name="Group 20">
            <a:extLst>
              <a:ext uri="{FF2B5EF4-FFF2-40B4-BE49-F238E27FC236}">
                <a16:creationId xmlns:a16="http://schemas.microsoft.com/office/drawing/2014/main" id="{A52E4F8C-0D33-4626-9E96-E410B947A4D7}"/>
              </a:ext>
            </a:extLst>
          </p:cNvPr>
          <p:cNvGrpSpPr/>
          <p:nvPr>
            <p:custDataLst>
              <p:tags r:id="rId4"/>
            </p:custDataLst>
          </p:nvPr>
        </p:nvGrpSpPr>
        <p:grpSpPr>
          <a:xfrm>
            <a:off x="5922003" y="1687937"/>
            <a:ext cx="5604979" cy="817197"/>
            <a:chOff x="5835135" y="1943420"/>
            <a:chExt cx="5440694" cy="711956"/>
          </a:xfrm>
        </p:grpSpPr>
        <p:sp>
          <p:nvSpPr>
            <p:cNvPr id="23" name="TextBox 22">
              <a:extLst>
                <a:ext uri="{FF2B5EF4-FFF2-40B4-BE49-F238E27FC236}">
                  <a16:creationId xmlns:a16="http://schemas.microsoft.com/office/drawing/2014/main" id="{E6DE39A2-E64D-4454-B224-EDBCFF5142A4}"/>
                </a:ext>
              </a:extLst>
            </p:cNvPr>
            <p:cNvSpPr txBox="1"/>
            <p:nvPr/>
          </p:nvSpPr>
          <p:spPr>
            <a:xfrm>
              <a:off x="7543801" y="1943420"/>
              <a:ext cx="3732028" cy="643537"/>
            </a:xfrm>
            <a:prstGeom prst="rect">
              <a:avLst/>
            </a:prstGeom>
            <a:noFill/>
          </p:spPr>
          <p:txBody>
            <a:bodyPr wrap="square" rtlCol="0">
              <a:spAutoFit/>
            </a:bodyPr>
            <a:lstStyle/>
            <a:p>
              <a:r>
                <a:rPr lang="fr-FR" sz="1400" dirty="0">
                  <a:latin typeface="+mj-lt"/>
                </a:rPr>
                <a:t>Identifiez le « maillon le plus faible » actuel pour commencer à concentrer les ressources et les efforts afin d’avoir le maximum d’impact. </a:t>
              </a:r>
            </a:p>
          </p:txBody>
        </p:sp>
        <p:grpSp>
          <p:nvGrpSpPr>
            <p:cNvPr id="25" name="Group 24">
              <a:extLst>
                <a:ext uri="{FF2B5EF4-FFF2-40B4-BE49-F238E27FC236}">
                  <a16:creationId xmlns:a16="http://schemas.microsoft.com/office/drawing/2014/main" id="{0BC11ADC-3D45-41AC-B20E-24E9FE954534}"/>
                </a:ext>
              </a:extLst>
            </p:cNvPr>
            <p:cNvGrpSpPr/>
            <p:nvPr/>
          </p:nvGrpSpPr>
          <p:grpSpPr>
            <a:xfrm>
              <a:off x="5835135" y="1963468"/>
              <a:ext cx="1659497" cy="691908"/>
              <a:chOff x="5091199" y="2059131"/>
              <a:chExt cx="1659497" cy="691908"/>
            </a:xfrm>
          </p:grpSpPr>
          <p:pic>
            <p:nvPicPr>
              <p:cNvPr id="26" name="Picture 25">
                <a:extLst>
                  <a:ext uri="{FF2B5EF4-FFF2-40B4-BE49-F238E27FC236}">
                    <a16:creationId xmlns:a16="http://schemas.microsoft.com/office/drawing/2014/main" id="{DE8AE66F-04CC-4053-A26E-888197EAAD4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rot="21395285">
                <a:off x="5101226" y="2059131"/>
                <a:ext cx="1649470" cy="691908"/>
              </a:xfrm>
              <a:prstGeom prst="rect">
                <a:avLst/>
              </a:prstGeom>
            </p:spPr>
          </p:pic>
          <p:sp>
            <p:nvSpPr>
              <p:cNvPr id="27" name="Rectangle 26">
                <a:extLst>
                  <a:ext uri="{FF2B5EF4-FFF2-40B4-BE49-F238E27FC236}">
                    <a16:creationId xmlns:a16="http://schemas.microsoft.com/office/drawing/2014/main" id="{A6EDB41B-D622-42AB-8F1D-69FB440C4BAE}"/>
                  </a:ext>
                </a:extLst>
              </p:cNvPr>
              <p:cNvSpPr/>
              <p:nvPr/>
            </p:nvSpPr>
            <p:spPr>
              <a:xfrm>
                <a:off x="5091199" y="2073082"/>
                <a:ext cx="1650794" cy="65526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j-lt"/>
                </a:endParaRPr>
              </a:p>
            </p:txBody>
          </p:sp>
        </p:grpSp>
      </p:grpSp>
      <p:sp>
        <p:nvSpPr>
          <p:cNvPr id="22" name="Oval 21">
            <a:extLst>
              <a:ext uri="{FF2B5EF4-FFF2-40B4-BE49-F238E27FC236}">
                <a16:creationId xmlns:a16="http://schemas.microsoft.com/office/drawing/2014/main" id="{183963F6-0FBD-4F49-8CA6-AEB3BF909017}"/>
              </a:ext>
            </a:extLst>
          </p:cNvPr>
          <p:cNvSpPr/>
          <p:nvPr>
            <p:custDataLst>
              <p:tags r:id="rId5"/>
            </p:custDataLst>
          </p:nvPr>
        </p:nvSpPr>
        <p:spPr>
          <a:xfrm>
            <a:off x="5421143" y="1161427"/>
            <a:ext cx="447789" cy="467439"/>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2</a:t>
            </a:r>
          </a:p>
        </p:txBody>
      </p:sp>
      <p:sp>
        <p:nvSpPr>
          <p:cNvPr id="31" name="TextBox 30">
            <a:extLst>
              <a:ext uri="{FF2B5EF4-FFF2-40B4-BE49-F238E27FC236}">
                <a16:creationId xmlns:a16="http://schemas.microsoft.com/office/drawing/2014/main" id="{755A65F0-7C93-4338-AA98-CCA2B8B4B542}"/>
              </a:ext>
            </a:extLst>
          </p:cNvPr>
          <p:cNvSpPr txBox="1"/>
          <p:nvPr>
            <p:custDataLst>
              <p:tags r:id="rId6"/>
            </p:custDataLst>
          </p:nvPr>
        </p:nvSpPr>
        <p:spPr>
          <a:xfrm>
            <a:off x="935313" y="2977579"/>
            <a:ext cx="3377256" cy="1815882"/>
          </a:xfrm>
          <a:prstGeom prst="rect">
            <a:avLst/>
          </a:prstGeom>
          <a:noFill/>
        </p:spPr>
        <p:txBody>
          <a:bodyPr wrap="square" rtlCol="0">
            <a:spAutoFit/>
          </a:bodyPr>
          <a:lstStyle/>
          <a:p>
            <a:r>
              <a:rPr lang="fr-FR" sz="1400" dirty="0">
                <a:latin typeface="+mj-lt"/>
              </a:rPr>
              <a:t>Les membres de l’équipe ont des discussions éclairées sur la façon d’améliorer les performances de la chaîne d’approvisionnement et ont soumis 5 à 10 idées chacun. À l’aide d’une matrice 2X2 (Impact X Difficulté), l’équipe établit un ordre de priorité des actions.</a:t>
            </a:r>
          </a:p>
        </p:txBody>
      </p:sp>
      <p:pic>
        <p:nvPicPr>
          <p:cNvPr id="32" name="Picture 31">
            <a:extLst>
              <a:ext uri="{FF2B5EF4-FFF2-40B4-BE49-F238E27FC236}">
                <a16:creationId xmlns:a16="http://schemas.microsoft.com/office/drawing/2014/main" id="{94D4DE27-C041-401A-9C83-37DCE99CEA0A}"/>
              </a:ext>
            </a:extLst>
          </p:cNvPr>
          <p:cNvPicPr>
            <a:picLocks noChangeAspect="1"/>
          </p:cNvPicPr>
          <p:nvPr>
            <p:custDataLst>
              <p:tags r:id="rId7"/>
            </p:custDataLst>
          </p:nvPr>
        </p:nvPicPr>
        <p:blipFill>
          <a:blip r:embed="rId21" cstate="email">
            <a:extLst>
              <a:ext uri="{28A0092B-C50C-407E-A947-70E740481C1C}">
                <a14:useLocalDpi xmlns:a14="http://schemas.microsoft.com/office/drawing/2010/main"/>
              </a:ext>
            </a:extLst>
          </a:blip>
          <a:stretch>
            <a:fillRect/>
          </a:stretch>
        </p:blipFill>
        <p:spPr>
          <a:xfrm>
            <a:off x="4312569" y="3485750"/>
            <a:ext cx="1258310" cy="1038518"/>
          </a:xfrm>
          <a:prstGeom prst="rect">
            <a:avLst/>
          </a:prstGeom>
        </p:spPr>
      </p:pic>
      <p:sp>
        <p:nvSpPr>
          <p:cNvPr id="30" name="Oval 29">
            <a:extLst>
              <a:ext uri="{FF2B5EF4-FFF2-40B4-BE49-F238E27FC236}">
                <a16:creationId xmlns:a16="http://schemas.microsoft.com/office/drawing/2014/main" id="{B2120B7B-F743-46CB-8B0D-E5768F408CB2}"/>
              </a:ext>
            </a:extLst>
          </p:cNvPr>
          <p:cNvSpPr/>
          <p:nvPr>
            <p:custDataLst>
              <p:tags r:id="rId8"/>
            </p:custDataLst>
          </p:nvPr>
        </p:nvSpPr>
        <p:spPr>
          <a:xfrm>
            <a:off x="436546" y="308568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3</a:t>
            </a:r>
          </a:p>
        </p:txBody>
      </p:sp>
      <p:sp>
        <p:nvSpPr>
          <p:cNvPr id="36" name="TextBox 35">
            <a:extLst>
              <a:ext uri="{FF2B5EF4-FFF2-40B4-BE49-F238E27FC236}">
                <a16:creationId xmlns:a16="http://schemas.microsoft.com/office/drawing/2014/main" id="{04653A03-47A8-4312-B4C5-1E775F82B0A4}"/>
              </a:ext>
            </a:extLst>
          </p:cNvPr>
          <p:cNvSpPr txBox="1"/>
          <p:nvPr>
            <p:custDataLst>
              <p:tags r:id="rId9"/>
            </p:custDataLst>
          </p:nvPr>
        </p:nvSpPr>
        <p:spPr>
          <a:xfrm>
            <a:off x="5912544" y="3155109"/>
            <a:ext cx="2440850" cy="1600438"/>
          </a:xfrm>
          <a:prstGeom prst="rect">
            <a:avLst/>
          </a:prstGeom>
          <a:noFill/>
        </p:spPr>
        <p:txBody>
          <a:bodyPr wrap="square" rtlCol="0">
            <a:spAutoFit/>
          </a:bodyPr>
          <a:lstStyle/>
          <a:p>
            <a:r>
              <a:rPr lang="fr-FR" sz="1400" dirty="0">
                <a:latin typeface="+mj-lt"/>
              </a:rPr>
              <a:t>Déterminez ou mettez à jour votre feuille de route d’amélioration de la chaîne d’approvisionnement. Notez les plans sur une feuille de travail du plan d’amélioration.</a:t>
            </a:r>
          </a:p>
        </p:txBody>
      </p:sp>
      <p:sp>
        <p:nvSpPr>
          <p:cNvPr id="35" name="Oval 34">
            <a:extLst>
              <a:ext uri="{FF2B5EF4-FFF2-40B4-BE49-F238E27FC236}">
                <a16:creationId xmlns:a16="http://schemas.microsoft.com/office/drawing/2014/main" id="{5C3E9D33-32BE-4167-BCF8-737E3846103A}"/>
              </a:ext>
            </a:extLst>
          </p:cNvPr>
          <p:cNvSpPr/>
          <p:nvPr>
            <p:custDataLst>
              <p:tags r:id="rId10"/>
            </p:custDataLst>
          </p:nvPr>
        </p:nvSpPr>
        <p:spPr>
          <a:xfrm>
            <a:off x="5426366" y="3126100"/>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4</a:t>
            </a:r>
          </a:p>
        </p:txBody>
      </p:sp>
      <p:sp>
        <p:nvSpPr>
          <p:cNvPr id="39" name="TextBox 38">
            <a:extLst>
              <a:ext uri="{FF2B5EF4-FFF2-40B4-BE49-F238E27FC236}">
                <a16:creationId xmlns:a16="http://schemas.microsoft.com/office/drawing/2014/main" id="{DDFBC521-010A-4055-8C9C-807B43C2A57D}"/>
              </a:ext>
            </a:extLst>
          </p:cNvPr>
          <p:cNvSpPr txBox="1"/>
          <p:nvPr>
            <p:custDataLst>
              <p:tags r:id="rId11"/>
            </p:custDataLst>
          </p:nvPr>
        </p:nvSpPr>
        <p:spPr>
          <a:xfrm>
            <a:off x="7234765" y="5257638"/>
            <a:ext cx="4119036" cy="954107"/>
          </a:xfrm>
          <a:prstGeom prst="rect">
            <a:avLst/>
          </a:prstGeom>
          <a:noFill/>
        </p:spPr>
        <p:txBody>
          <a:bodyPr wrap="square" rtlCol="0">
            <a:spAutoFit/>
          </a:bodyPr>
          <a:lstStyle/>
          <a:p>
            <a:r>
              <a:rPr lang="fr-FR" sz="1400" dirty="0">
                <a:latin typeface="+mj-lt"/>
              </a:rPr>
              <a:t>Utiliser les améliorations du progrès pour augmenter le moral de l’équipe et impliquer davantage d’individus et d’entités aux améliorations de la chaîne d’approvisionnement.</a:t>
            </a:r>
          </a:p>
        </p:txBody>
      </p:sp>
      <p:pic>
        <p:nvPicPr>
          <p:cNvPr id="40" name="Picture 39">
            <a:extLst>
              <a:ext uri="{FF2B5EF4-FFF2-40B4-BE49-F238E27FC236}">
                <a16:creationId xmlns:a16="http://schemas.microsoft.com/office/drawing/2014/main" id="{6122F062-D69D-4E95-BF40-7B6FFCA5E8EF}"/>
              </a:ext>
            </a:extLst>
          </p:cNvPr>
          <p:cNvPicPr>
            <a:picLocks noChangeAspect="1"/>
          </p:cNvPicPr>
          <p:nvPr>
            <p:custDataLst>
              <p:tags r:id="rId12"/>
            </p:custDataLst>
          </p:nvPr>
        </p:nvPicPr>
        <p:blipFill>
          <a:blip r:embed="rId22" cstate="email">
            <a:extLst>
              <a:ext uri="{28A0092B-C50C-407E-A947-70E740481C1C}">
                <a14:useLocalDpi xmlns:a14="http://schemas.microsoft.com/office/drawing/2010/main"/>
              </a:ext>
            </a:extLst>
          </a:blip>
          <a:stretch>
            <a:fillRect/>
          </a:stretch>
        </p:blipFill>
        <p:spPr>
          <a:xfrm>
            <a:off x="5986199" y="5155625"/>
            <a:ext cx="1127860" cy="1045571"/>
          </a:xfrm>
          <a:prstGeom prst="rect">
            <a:avLst/>
          </a:prstGeom>
        </p:spPr>
      </p:pic>
      <p:sp>
        <p:nvSpPr>
          <p:cNvPr id="43" name="TextBox 42">
            <a:extLst>
              <a:ext uri="{FF2B5EF4-FFF2-40B4-BE49-F238E27FC236}">
                <a16:creationId xmlns:a16="http://schemas.microsoft.com/office/drawing/2014/main" id="{E7EDFF8C-7B7D-4B6D-B8E2-A966EEA24697}"/>
              </a:ext>
            </a:extLst>
          </p:cNvPr>
          <p:cNvSpPr txBox="1"/>
          <p:nvPr>
            <p:custDataLst>
              <p:tags r:id="rId13"/>
            </p:custDataLst>
          </p:nvPr>
        </p:nvSpPr>
        <p:spPr>
          <a:xfrm>
            <a:off x="2438399" y="5027218"/>
            <a:ext cx="2833069" cy="1384995"/>
          </a:xfrm>
          <a:prstGeom prst="rect">
            <a:avLst/>
          </a:prstGeom>
          <a:noFill/>
        </p:spPr>
        <p:txBody>
          <a:bodyPr wrap="square" rtlCol="0">
            <a:spAutoFit/>
          </a:bodyPr>
          <a:lstStyle/>
          <a:p>
            <a:r>
              <a:rPr lang="fr-FR" sz="1400" dirty="0">
                <a:latin typeface="+mj-lt"/>
              </a:rPr>
              <a:t>Utilisez les résultats pour appuyer les demandes de ressources pour des projets qui améliorent le rendement en supprimant les contraintes de la chaîne d’approvisionnement</a:t>
            </a:r>
          </a:p>
        </p:txBody>
      </p:sp>
      <p:sp>
        <p:nvSpPr>
          <p:cNvPr id="44" name="Rectangle: Folded Corner 43">
            <a:extLst>
              <a:ext uri="{FF2B5EF4-FFF2-40B4-BE49-F238E27FC236}">
                <a16:creationId xmlns:a16="http://schemas.microsoft.com/office/drawing/2014/main" id="{9B1C9C9C-1326-4C09-A88C-91E373B1A497}"/>
              </a:ext>
            </a:extLst>
          </p:cNvPr>
          <p:cNvSpPr/>
          <p:nvPr>
            <p:custDataLst>
              <p:tags r:id="rId14"/>
            </p:custDataLst>
          </p:nvPr>
        </p:nvSpPr>
        <p:spPr>
          <a:xfrm>
            <a:off x="1015731" y="4988654"/>
            <a:ext cx="1422669" cy="1411759"/>
          </a:xfrm>
          <a:prstGeom prst="foldedCorner">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spcBef>
                <a:spcPts val="1000"/>
              </a:spcBef>
            </a:pPr>
            <a:r>
              <a:rPr lang="fr-FR" sz="1051" b="1" dirty="0">
                <a:solidFill>
                  <a:prstClr val="black">
                    <a:lumMod val="65000"/>
                    <a:lumOff val="35000"/>
                  </a:prstClr>
                </a:solidFill>
              </a:rPr>
              <a:t>Analyse de rentabilité</a:t>
            </a:r>
          </a:p>
          <a:p>
            <a:pPr marL="171446" indent="-171446">
              <a:lnSpc>
                <a:spcPct val="90000"/>
              </a:lnSpc>
              <a:spcBef>
                <a:spcPts val="600"/>
              </a:spcBef>
              <a:buFont typeface="Wingdings" panose="05000000000000000000" pitchFamily="2" charset="2"/>
              <a:buChar char="ü"/>
            </a:pPr>
            <a:r>
              <a:rPr lang="fr-FR" sz="1000" dirty="0">
                <a:solidFill>
                  <a:prstClr val="black">
                    <a:lumMod val="65000"/>
                    <a:lumOff val="35000"/>
                  </a:prstClr>
                </a:solidFill>
              </a:rPr>
              <a:t>Progression de la maturité de Bronze à Argent</a:t>
            </a:r>
          </a:p>
          <a:p>
            <a:pPr marL="171446" indent="-171446">
              <a:lnSpc>
                <a:spcPct val="90000"/>
              </a:lnSpc>
              <a:spcBef>
                <a:spcPts val="600"/>
              </a:spcBef>
              <a:buFont typeface="Wingdings" panose="05000000000000000000" pitchFamily="2" charset="2"/>
              <a:buChar char="q"/>
            </a:pPr>
            <a:r>
              <a:rPr lang="fr-FR" sz="1000" dirty="0">
                <a:solidFill>
                  <a:prstClr val="black">
                    <a:lumMod val="65000"/>
                    <a:lumOff val="35000"/>
                  </a:prstClr>
                </a:solidFill>
              </a:rPr>
              <a:t>Augmenter la visibilité</a:t>
            </a:r>
          </a:p>
          <a:p>
            <a:pPr marL="171446" indent="-171446">
              <a:lnSpc>
                <a:spcPct val="90000"/>
              </a:lnSpc>
              <a:spcBef>
                <a:spcPts val="600"/>
              </a:spcBef>
              <a:buFont typeface="Wingdings" panose="05000000000000000000" pitchFamily="2" charset="2"/>
              <a:buChar char="q"/>
            </a:pPr>
            <a:r>
              <a:rPr lang="fr-FR" sz="1000" dirty="0">
                <a:solidFill>
                  <a:prstClr val="black">
                    <a:lumMod val="65000"/>
                    <a:lumOff val="35000"/>
                  </a:prstClr>
                </a:solidFill>
              </a:rPr>
              <a:t>Accent sur l’amélioration des processus</a:t>
            </a:r>
          </a:p>
        </p:txBody>
      </p:sp>
      <p:sp>
        <p:nvSpPr>
          <p:cNvPr id="45" name="Oval 44">
            <a:extLst>
              <a:ext uri="{FF2B5EF4-FFF2-40B4-BE49-F238E27FC236}">
                <a16:creationId xmlns:a16="http://schemas.microsoft.com/office/drawing/2014/main" id="{885FFC79-5E97-4248-92C7-120672A420F5}"/>
              </a:ext>
            </a:extLst>
          </p:cNvPr>
          <p:cNvSpPr/>
          <p:nvPr>
            <p:custDataLst>
              <p:tags r:id="rId15"/>
            </p:custDataLst>
          </p:nvPr>
        </p:nvSpPr>
        <p:spPr>
          <a:xfrm>
            <a:off x="5392176" y="5069488"/>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6</a:t>
            </a:r>
          </a:p>
        </p:txBody>
      </p:sp>
      <p:sp>
        <p:nvSpPr>
          <p:cNvPr id="41" name="Oval 40">
            <a:extLst>
              <a:ext uri="{FF2B5EF4-FFF2-40B4-BE49-F238E27FC236}">
                <a16:creationId xmlns:a16="http://schemas.microsoft.com/office/drawing/2014/main" id="{408A1378-C458-420B-83AC-C8CEA1AC41D8}"/>
              </a:ext>
            </a:extLst>
          </p:cNvPr>
          <p:cNvSpPr/>
          <p:nvPr>
            <p:custDataLst>
              <p:tags r:id="rId16"/>
            </p:custDataLst>
          </p:nvPr>
        </p:nvSpPr>
        <p:spPr>
          <a:xfrm>
            <a:off x="421708" y="5029069"/>
            <a:ext cx="434665" cy="407241"/>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t>5</a:t>
            </a:r>
          </a:p>
        </p:txBody>
      </p:sp>
      <p:sp>
        <p:nvSpPr>
          <p:cNvPr id="38" name="Title 3">
            <a:extLst>
              <a:ext uri="{FF2B5EF4-FFF2-40B4-BE49-F238E27FC236}">
                <a16:creationId xmlns:a16="http://schemas.microsoft.com/office/drawing/2014/main" id="{E40EE442-C840-BB43-B870-3C20381C6DCA}"/>
              </a:ext>
            </a:extLst>
          </p:cNvPr>
          <p:cNvSpPr txBox="1">
            <a:spLocks noGrp="1"/>
          </p:cNvSpPr>
          <p:nvPr>
            <p:ph type="title"/>
            <p:custDataLst>
              <p:tags r:id="rId17"/>
            </p:custDataLst>
          </p:nvPr>
        </p:nvSpPr>
        <p:spPr>
          <a:xfrm>
            <a:off x="471488" y="263525"/>
            <a:ext cx="11106150" cy="696913"/>
          </a:xfrm>
          <a:prstGeom prst="rect">
            <a:avLst/>
          </a:prstGeom>
        </p:spPr>
        <p:txBody>
          <a:bodyPr vert="horz" lIns="0" tIns="0" rIns="0" bIns="0" rtlCol="0" anchor="b">
            <a:normAutofit fontScale="900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fr-FR" dirty="0"/>
              <a:t>Utiliser les résultats de l’évaluation du modèle de maturité pour l’amélioration de la chaîne d’approvisionnement</a:t>
            </a:r>
          </a:p>
        </p:txBody>
      </p:sp>
      <p:pic>
        <p:nvPicPr>
          <p:cNvPr id="4" name="Picture 3">
            <a:extLst>
              <a:ext uri="{FF2B5EF4-FFF2-40B4-BE49-F238E27FC236}">
                <a16:creationId xmlns:a16="http://schemas.microsoft.com/office/drawing/2014/main" id="{2A809D28-7D00-F640-8633-9BE7A9275E37}"/>
              </a:ext>
            </a:extLst>
          </p:cNvPr>
          <p:cNvPicPr>
            <a:picLocks noChangeAspect="1"/>
          </p:cNvPicPr>
          <p:nvPr>
            <p:custDataLst>
              <p:tags r:id="rId18"/>
            </p:custDataLst>
          </p:nvPr>
        </p:nvPicPr>
        <p:blipFill>
          <a:blip r:embed="rId23"/>
          <a:stretch>
            <a:fillRect/>
          </a:stretch>
        </p:blipFill>
        <p:spPr>
          <a:xfrm>
            <a:off x="8451965" y="2977579"/>
            <a:ext cx="3303489" cy="1612455"/>
          </a:xfrm>
          <a:prstGeom prst="rect">
            <a:avLst/>
          </a:prstGeom>
        </p:spPr>
      </p:pic>
    </p:spTree>
    <p:extLst>
      <p:ext uri="{BB962C8B-B14F-4D97-AF65-F5344CB8AC3E}">
        <p14:creationId xmlns:p14="http://schemas.microsoft.com/office/powerpoint/2010/main" val="35361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35632BE-29EF-4FCE-B8CD-ADC1383B1418}"/>
              </a:ext>
            </a:extLst>
          </p:cNvPr>
          <p:cNvPicPr>
            <a:picLocks noChangeAspect="1"/>
          </p:cNvPicPr>
          <p:nvPr>
            <p:custDataLst>
              <p:tags r:id="rId1"/>
            </p:custDataLst>
          </p:nvPr>
        </p:nvPicPr>
        <p:blipFill rotWithShape="1">
          <a:blip r:embed="rId16"/>
          <a:srcRect l="15892" t="5881" r="48092" b="64106"/>
          <a:stretch/>
        </p:blipFill>
        <p:spPr>
          <a:xfrm>
            <a:off x="9459440" y="3699970"/>
            <a:ext cx="1426592" cy="1261852"/>
          </a:xfrm>
          <a:prstGeom prst="rect">
            <a:avLst/>
          </a:prstGeom>
        </p:spPr>
      </p:pic>
      <p:pic>
        <p:nvPicPr>
          <p:cNvPr id="28" name="Picture 27">
            <a:extLst>
              <a:ext uri="{FF2B5EF4-FFF2-40B4-BE49-F238E27FC236}">
                <a16:creationId xmlns:a16="http://schemas.microsoft.com/office/drawing/2014/main" id="{6B6C468E-C411-47A1-BF97-9732C74DEB27}"/>
              </a:ext>
            </a:extLst>
          </p:cNvPr>
          <p:cNvPicPr>
            <a:picLocks noChangeAspect="1"/>
          </p:cNvPicPr>
          <p:nvPr>
            <p:custDataLst>
              <p:tags r:id="rId2"/>
            </p:custDataLst>
          </p:nvPr>
        </p:nvPicPr>
        <p:blipFill>
          <a:blip r:embed="rId17"/>
          <a:stretch>
            <a:fillRect/>
          </a:stretch>
        </p:blipFill>
        <p:spPr>
          <a:xfrm>
            <a:off x="7070903" y="879996"/>
            <a:ext cx="2979346" cy="2186728"/>
          </a:xfrm>
          <a:prstGeom prst="rect">
            <a:avLst/>
          </a:prstGeom>
        </p:spPr>
      </p:pic>
      <p:pic>
        <p:nvPicPr>
          <p:cNvPr id="29" name="Picture 28">
            <a:extLst>
              <a:ext uri="{FF2B5EF4-FFF2-40B4-BE49-F238E27FC236}">
                <a16:creationId xmlns:a16="http://schemas.microsoft.com/office/drawing/2014/main" id="{355D102A-929C-4052-AFFC-EAB99FCB728A}"/>
              </a:ext>
            </a:extLst>
          </p:cNvPr>
          <p:cNvPicPr>
            <a:picLocks noChangeAspect="1"/>
          </p:cNvPicPr>
          <p:nvPr>
            <p:custDataLst>
              <p:tags r:id="rId3"/>
            </p:custDataLst>
          </p:nvPr>
        </p:nvPicPr>
        <p:blipFill>
          <a:blip r:embed="rId18"/>
          <a:stretch>
            <a:fillRect/>
          </a:stretch>
        </p:blipFill>
        <p:spPr>
          <a:xfrm>
            <a:off x="7854004" y="4622143"/>
            <a:ext cx="3210872" cy="1142269"/>
          </a:xfrm>
          <a:prstGeom prst="rect">
            <a:avLst/>
          </a:prstGeom>
        </p:spPr>
      </p:pic>
      <p:sp>
        <p:nvSpPr>
          <p:cNvPr id="32" name="Arrow: Curved Right 31">
            <a:extLst>
              <a:ext uri="{FF2B5EF4-FFF2-40B4-BE49-F238E27FC236}">
                <a16:creationId xmlns:a16="http://schemas.microsoft.com/office/drawing/2014/main" id="{97677D48-FAFC-41E5-BB6D-3FAAD13E8345}"/>
              </a:ext>
            </a:extLst>
          </p:cNvPr>
          <p:cNvSpPr/>
          <p:nvPr>
            <p:custDataLst>
              <p:tags r:id="rId4"/>
            </p:custDataLst>
          </p:nvPr>
        </p:nvSpPr>
        <p:spPr>
          <a:xfrm>
            <a:off x="380070" y="3737347"/>
            <a:ext cx="628225" cy="660354"/>
          </a:xfrm>
          <a:prstGeom prst="curvedRightArrow">
            <a:avLst>
              <a:gd name="adj1" fmla="val 25000"/>
              <a:gd name="adj2" fmla="val 50000"/>
              <a:gd name="adj3" fmla="val 25000"/>
            </a:avLst>
          </a:prstGeom>
          <a:solidFill>
            <a:srgbClr val="00B0F0"/>
          </a:solidFill>
          <a:ln w="1270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endParaRPr lang="en-US" sz="1867" dirty="0">
              <a:solidFill>
                <a:srgbClr val="0070C0"/>
              </a:solidFill>
            </a:endParaRPr>
          </a:p>
        </p:txBody>
      </p:sp>
      <p:sp>
        <p:nvSpPr>
          <p:cNvPr id="33" name="Arrow: Right 32">
            <a:extLst>
              <a:ext uri="{FF2B5EF4-FFF2-40B4-BE49-F238E27FC236}">
                <a16:creationId xmlns:a16="http://schemas.microsoft.com/office/drawing/2014/main" id="{31FCD300-988E-4F42-B282-547F69F0A2AA}"/>
              </a:ext>
            </a:extLst>
          </p:cNvPr>
          <p:cNvSpPr/>
          <p:nvPr>
            <p:custDataLst>
              <p:tags r:id="rId5"/>
            </p:custDataLst>
          </p:nvPr>
        </p:nvSpPr>
        <p:spPr>
          <a:xfrm>
            <a:off x="5170899" y="4914315"/>
            <a:ext cx="2275599" cy="460387"/>
          </a:xfrm>
          <a:prstGeom prst="rightArrow">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Arrow: Curved Right 33">
            <a:extLst>
              <a:ext uri="{FF2B5EF4-FFF2-40B4-BE49-F238E27FC236}">
                <a16:creationId xmlns:a16="http://schemas.microsoft.com/office/drawing/2014/main" id="{0298BA43-365E-4322-A2CF-C445CB9F34DD}"/>
              </a:ext>
            </a:extLst>
          </p:cNvPr>
          <p:cNvSpPr/>
          <p:nvPr>
            <p:custDataLst>
              <p:tags r:id="rId6"/>
            </p:custDataLst>
          </p:nvPr>
        </p:nvSpPr>
        <p:spPr>
          <a:xfrm rot="10800000">
            <a:off x="10987313" y="2889485"/>
            <a:ext cx="668372" cy="1121703"/>
          </a:xfrm>
          <a:prstGeom prst="curvedRightArrow">
            <a:avLst>
              <a:gd name="adj1" fmla="val 28186"/>
              <a:gd name="adj2" fmla="val 42710"/>
              <a:gd name="adj3" fmla="val 19633"/>
            </a:avLst>
          </a:prstGeom>
          <a:solidFill>
            <a:srgbClr val="00B0F0"/>
          </a:solidFill>
          <a:ln w="12700" cap="flat">
            <a:solidFill>
              <a:srgbClr val="0070C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1219170"/>
            <a:endParaRPr lang="en-US" sz="1867" dirty="0">
              <a:solidFill>
                <a:srgbClr val="0070C0"/>
              </a:solidFill>
            </a:endParaRPr>
          </a:p>
        </p:txBody>
      </p:sp>
      <p:sp>
        <p:nvSpPr>
          <p:cNvPr id="36" name="TextBox 35">
            <a:extLst>
              <a:ext uri="{FF2B5EF4-FFF2-40B4-BE49-F238E27FC236}">
                <a16:creationId xmlns:a16="http://schemas.microsoft.com/office/drawing/2014/main" id="{607B2420-7292-423F-9331-B17EA7A2DBF9}"/>
              </a:ext>
            </a:extLst>
          </p:cNvPr>
          <p:cNvSpPr txBox="1"/>
          <p:nvPr>
            <p:custDataLst>
              <p:tags r:id="rId7"/>
            </p:custDataLst>
          </p:nvPr>
        </p:nvSpPr>
        <p:spPr>
          <a:xfrm>
            <a:off x="1078523" y="3657600"/>
            <a:ext cx="5175521" cy="353589"/>
          </a:xfrm>
          <a:prstGeom prst="rect">
            <a:avLst/>
          </a:prstGeom>
          <a:noFill/>
        </p:spPr>
        <p:txBody>
          <a:bodyPr wrap="square" lIns="0" tIns="0" rIns="0" bIns="0" rtlCol="0">
            <a:noAutofit/>
          </a:bodyPr>
          <a:lstStyle/>
          <a:p>
            <a:r>
              <a:rPr lang="fr-FR" sz="1400" b="1" dirty="0">
                <a:cs typeface="Arial" pitchFamily="34" charset="0"/>
              </a:rPr>
              <a:t>L’équipe de la chaîne d’approvisionnement termine l’évaluation du modèle de maturité</a:t>
            </a:r>
          </a:p>
        </p:txBody>
      </p:sp>
      <p:sp>
        <p:nvSpPr>
          <p:cNvPr id="37" name="TextBox 36">
            <a:extLst>
              <a:ext uri="{FF2B5EF4-FFF2-40B4-BE49-F238E27FC236}">
                <a16:creationId xmlns:a16="http://schemas.microsoft.com/office/drawing/2014/main" id="{B193D237-7788-4120-ABDC-132FB0545F09}"/>
              </a:ext>
            </a:extLst>
          </p:cNvPr>
          <p:cNvSpPr txBox="1"/>
          <p:nvPr>
            <p:custDataLst>
              <p:tags r:id="rId8"/>
            </p:custDataLst>
          </p:nvPr>
        </p:nvSpPr>
        <p:spPr>
          <a:xfrm>
            <a:off x="623099" y="6001045"/>
            <a:ext cx="5472901" cy="353589"/>
          </a:xfrm>
          <a:prstGeom prst="rect">
            <a:avLst/>
          </a:prstGeom>
          <a:noFill/>
        </p:spPr>
        <p:txBody>
          <a:bodyPr wrap="square" lIns="0" tIns="0" rIns="0" bIns="0" rtlCol="0">
            <a:noAutofit/>
          </a:bodyPr>
          <a:lstStyle/>
          <a:p>
            <a:pPr algn="ctr"/>
            <a:r>
              <a:rPr lang="fr-FR" sz="1400" b="1" dirty="0">
                <a:cs typeface="Arial" pitchFamily="34" charset="0"/>
              </a:rPr>
              <a:t>Le résumé du tableau de bord identifie les opportunités de projets d’amélioration</a:t>
            </a:r>
          </a:p>
        </p:txBody>
      </p:sp>
      <p:sp>
        <p:nvSpPr>
          <p:cNvPr id="38" name="TextBox 37">
            <a:extLst>
              <a:ext uri="{FF2B5EF4-FFF2-40B4-BE49-F238E27FC236}">
                <a16:creationId xmlns:a16="http://schemas.microsoft.com/office/drawing/2014/main" id="{F95EDB23-6DBC-4C04-9725-67571D8176EF}"/>
              </a:ext>
            </a:extLst>
          </p:cNvPr>
          <p:cNvSpPr txBox="1"/>
          <p:nvPr>
            <p:custDataLst>
              <p:tags r:id="rId9"/>
            </p:custDataLst>
          </p:nvPr>
        </p:nvSpPr>
        <p:spPr>
          <a:xfrm>
            <a:off x="7006283" y="5998766"/>
            <a:ext cx="4297140" cy="353589"/>
          </a:xfrm>
          <a:prstGeom prst="rect">
            <a:avLst/>
          </a:prstGeom>
          <a:noFill/>
        </p:spPr>
        <p:txBody>
          <a:bodyPr wrap="square" lIns="0" tIns="0" rIns="0" bIns="0" rtlCol="0">
            <a:noAutofit/>
          </a:bodyPr>
          <a:lstStyle/>
          <a:p>
            <a:pPr algn="ctr"/>
            <a:r>
              <a:rPr lang="fr-FR" sz="1400" b="1" dirty="0">
                <a:cs typeface="Arial" pitchFamily="34" charset="0"/>
              </a:rPr>
              <a:t>L’équipe planifie et réalise des projets d’amélioration</a:t>
            </a:r>
          </a:p>
        </p:txBody>
      </p:sp>
      <p:sp>
        <p:nvSpPr>
          <p:cNvPr id="39" name="TextBox 38">
            <a:extLst>
              <a:ext uri="{FF2B5EF4-FFF2-40B4-BE49-F238E27FC236}">
                <a16:creationId xmlns:a16="http://schemas.microsoft.com/office/drawing/2014/main" id="{37A7F0ED-CB47-4C51-942A-68EA1640EB6A}"/>
              </a:ext>
            </a:extLst>
          </p:cNvPr>
          <p:cNvSpPr txBox="1"/>
          <p:nvPr>
            <p:custDataLst>
              <p:tags r:id="rId10"/>
            </p:custDataLst>
          </p:nvPr>
        </p:nvSpPr>
        <p:spPr>
          <a:xfrm>
            <a:off x="6412006" y="3142666"/>
            <a:ext cx="4297140" cy="353589"/>
          </a:xfrm>
          <a:prstGeom prst="rect">
            <a:avLst/>
          </a:prstGeom>
          <a:noFill/>
        </p:spPr>
        <p:txBody>
          <a:bodyPr wrap="square" lIns="0" tIns="0" rIns="0" bIns="0" rtlCol="0">
            <a:noAutofit/>
          </a:bodyPr>
          <a:lstStyle/>
          <a:p>
            <a:pPr algn="ctr"/>
            <a:r>
              <a:rPr lang="fr-FR" sz="1400" b="1" dirty="0">
                <a:solidFill>
                  <a:schemeClr val="accent6"/>
                </a:solidFill>
                <a:cs typeface="Arial" pitchFamily="34" charset="0"/>
              </a:rPr>
              <a:t>Les performances de la chaîne d’approvisionnement s’améliorent</a:t>
            </a:r>
          </a:p>
        </p:txBody>
      </p:sp>
      <p:sp>
        <p:nvSpPr>
          <p:cNvPr id="40" name="Arrow: Right 39">
            <a:extLst>
              <a:ext uri="{FF2B5EF4-FFF2-40B4-BE49-F238E27FC236}">
                <a16:creationId xmlns:a16="http://schemas.microsoft.com/office/drawing/2014/main" id="{7DD85A14-E3D2-4187-B00D-5ABA84A13570}"/>
              </a:ext>
            </a:extLst>
          </p:cNvPr>
          <p:cNvSpPr/>
          <p:nvPr>
            <p:custDataLst>
              <p:tags r:id="rId11"/>
            </p:custDataLst>
          </p:nvPr>
        </p:nvSpPr>
        <p:spPr>
          <a:xfrm rot="10800000">
            <a:off x="3818539" y="2587335"/>
            <a:ext cx="2930787" cy="460387"/>
          </a:xfrm>
          <a:prstGeom prst="rightArrow">
            <a:avLst/>
          </a:prstGeom>
          <a:solidFill>
            <a:srgbClr val="00B0F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Title 3">
            <a:extLst>
              <a:ext uri="{FF2B5EF4-FFF2-40B4-BE49-F238E27FC236}">
                <a16:creationId xmlns:a16="http://schemas.microsoft.com/office/drawing/2014/main" id="{5C743AB8-872B-B244-8D22-DD8CD74E6C51}"/>
              </a:ext>
            </a:extLst>
          </p:cNvPr>
          <p:cNvSpPr txBox="1">
            <a:spLocks noGrp="1"/>
          </p:cNvSpPr>
          <p:nvPr>
            <p:ph type="title"/>
            <p:custDataLst>
              <p:tags r:id="rId12"/>
            </p:custDataLst>
          </p:nvPr>
        </p:nvSpPr>
        <p:spPr>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fr-FR" dirty="0"/>
              <a:t>Le modèle de maturité fournit un cycle de mesure et d’amélioration de la chaîne d’approvisionnement</a:t>
            </a:r>
          </a:p>
        </p:txBody>
      </p:sp>
      <p:pic>
        <p:nvPicPr>
          <p:cNvPr id="2" name="Picture 1">
            <a:extLst>
              <a:ext uri="{FF2B5EF4-FFF2-40B4-BE49-F238E27FC236}">
                <a16:creationId xmlns:a16="http://schemas.microsoft.com/office/drawing/2014/main" id="{6A5B85A1-1B42-5848-B356-20E847179EEC}"/>
              </a:ext>
            </a:extLst>
          </p:cNvPr>
          <p:cNvPicPr>
            <a:picLocks noChangeAspect="1"/>
          </p:cNvPicPr>
          <p:nvPr>
            <p:custDataLst>
              <p:tags r:id="rId13"/>
            </p:custDataLst>
          </p:nvPr>
        </p:nvPicPr>
        <p:blipFill>
          <a:blip r:embed="rId19"/>
          <a:stretch>
            <a:fillRect/>
          </a:stretch>
        </p:blipFill>
        <p:spPr>
          <a:xfrm>
            <a:off x="7148408" y="3567421"/>
            <a:ext cx="2109775" cy="1029795"/>
          </a:xfrm>
          <a:prstGeom prst="rect">
            <a:avLst/>
          </a:prstGeom>
        </p:spPr>
      </p:pic>
      <p:sp>
        <p:nvSpPr>
          <p:cNvPr id="17" name="Rectangle 16">
            <a:extLst>
              <a:ext uri="{FF2B5EF4-FFF2-40B4-BE49-F238E27FC236}">
                <a16:creationId xmlns:a16="http://schemas.microsoft.com/office/drawing/2014/main" id="{B1FD858D-2815-9344-A0A4-1DB0CE14DBA2}"/>
              </a:ext>
            </a:extLst>
          </p:cNvPr>
          <p:cNvSpPr/>
          <p:nvPr/>
        </p:nvSpPr>
        <p:spPr>
          <a:xfrm>
            <a:off x="2287306" y="5470114"/>
            <a:ext cx="2144486" cy="503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045C087-7CFF-9749-9E19-0F71B061C12B}"/>
              </a:ext>
            </a:extLst>
          </p:cNvPr>
          <p:cNvPicPr>
            <a:picLocks noChangeAspect="1"/>
          </p:cNvPicPr>
          <p:nvPr/>
        </p:nvPicPr>
        <p:blipFill>
          <a:blip r:embed="rId20"/>
          <a:stretch>
            <a:fillRect/>
          </a:stretch>
        </p:blipFill>
        <p:spPr>
          <a:xfrm>
            <a:off x="1738415" y="1299213"/>
            <a:ext cx="1352989" cy="2045216"/>
          </a:xfrm>
          <a:prstGeom prst="rect">
            <a:avLst/>
          </a:prstGeom>
        </p:spPr>
      </p:pic>
      <p:pic>
        <p:nvPicPr>
          <p:cNvPr id="19" name="Picture 18">
            <a:extLst>
              <a:ext uri="{FF2B5EF4-FFF2-40B4-BE49-F238E27FC236}">
                <a16:creationId xmlns:a16="http://schemas.microsoft.com/office/drawing/2014/main" id="{5BCE1896-737D-0042-BCED-8AFEC4D28A4F}"/>
              </a:ext>
            </a:extLst>
          </p:cNvPr>
          <p:cNvPicPr>
            <a:picLocks noChangeAspect="1"/>
          </p:cNvPicPr>
          <p:nvPr/>
        </p:nvPicPr>
        <p:blipFill>
          <a:blip r:embed="rId21"/>
          <a:stretch>
            <a:fillRect/>
          </a:stretch>
        </p:blipFill>
        <p:spPr>
          <a:xfrm>
            <a:off x="1264610" y="4201450"/>
            <a:ext cx="3459107" cy="1672258"/>
          </a:xfrm>
          <a:prstGeom prst="rect">
            <a:avLst/>
          </a:prstGeom>
        </p:spPr>
      </p:pic>
    </p:spTree>
    <p:extLst>
      <p:ext uri="{BB962C8B-B14F-4D97-AF65-F5344CB8AC3E}">
        <p14:creationId xmlns:p14="http://schemas.microsoft.com/office/powerpoint/2010/main" val="37548743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67150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dirty="0"/>
              <a:t>Catégories et questions du modèle de maturité</a:t>
            </a:r>
            <a:endParaRPr dirty="0"/>
          </a:p>
        </p:txBody>
      </p:sp>
    </p:spTree>
    <p:extLst>
      <p:ext uri="{BB962C8B-B14F-4D97-AF65-F5344CB8AC3E}">
        <p14:creationId xmlns:p14="http://schemas.microsoft.com/office/powerpoint/2010/main" val="2020920006"/>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838199" y="208961"/>
            <a:ext cx="10436226" cy="907490"/>
          </a:xfrm>
          <a:prstGeom prst="rect">
            <a:avLst/>
          </a:prstGeom>
        </p:spPr>
        <p:txBody>
          <a:bodyPr/>
          <a:lstStyle/>
          <a:p>
            <a:r>
              <a:rPr lang="fr-FR" dirty="0"/>
              <a:t>Catégories du modèle de maturité</a:t>
            </a:r>
            <a:endParaRPr dirty="0"/>
          </a:p>
        </p:txBody>
      </p:sp>
      <p:sp>
        <p:nvSpPr>
          <p:cNvPr id="282" name="Shape 282"/>
          <p:cNvSpPr>
            <a:spLocks noGrp="1"/>
          </p:cNvSpPr>
          <p:nvPr>
            <p:ph type="body" idx="1"/>
          </p:nvPr>
        </p:nvSpPr>
        <p:spPr>
          <a:xfrm>
            <a:off x="284461" y="1438864"/>
            <a:ext cx="6061896" cy="5049022"/>
          </a:xfrm>
          <a:prstGeom prst="rect">
            <a:avLst/>
          </a:prstGeom>
        </p:spPr>
        <p:txBody>
          <a:bodyPr>
            <a:noAutofit/>
          </a:bodyPr>
          <a:lstStyle/>
          <a:p>
            <a:pPr indent="0">
              <a:buNone/>
              <a:defRPr sz="3600"/>
            </a:pPr>
            <a:endParaRPr lang="en-US" dirty="0"/>
          </a:p>
          <a:p>
            <a:pPr indent="0">
              <a:buNone/>
              <a:defRPr sz="3600"/>
            </a:pPr>
            <a:endParaRPr lang="en-US" dirty="0"/>
          </a:p>
          <a:p>
            <a:pPr indent="0">
              <a:buNone/>
              <a:defRPr sz="3600"/>
            </a:pPr>
            <a:endParaRPr lang="en-US" dirty="0"/>
          </a:p>
          <a:p>
            <a:pPr indent="0">
              <a:buNone/>
              <a:defRPr sz="3600"/>
            </a:pPr>
            <a:endParaRPr lang="en-US" b="0" dirty="0"/>
          </a:p>
        </p:txBody>
      </p:sp>
      <p:sp>
        <p:nvSpPr>
          <p:cNvPr id="5" name="Shape 282">
            <a:extLst>
              <a:ext uri="{FF2B5EF4-FFF2-40B4-BE49-F238E27FC236}">
                <a16:creationId xmlns:a16="http://schemas.microsoft.com/office/drawing/2014/main" id="{E4400748-CD1E-44E1-BE90-70958EBD7EA6}"/>
              </a:ext>
            </a:extLst>
          </p:cNvPr>
          <p:cNvSpPr txBox="1">
            <a:spLocks/>
          </p:cNvSpPr>
          <p:nvPr/>
        </p:nvSpPr>
        <p:spPr>
          <a:xfrm>
            <a:off x="1197856" y="1529175"/>
            <a:ext cx="9716912" cy="4510380"/>
          </a:xfrm>
          <a:prstGeom prst="rect">
            <a:avLst/>
          </a:prstGeom>
          <a:ln w="12700">
            <a:miter lim="400000"/>
          </a:ln>
          <a:extLst>
            <a:ext uri="{C572A759-6A51-4108-AA02-DFA0A04FC94B}">
              <ma14:wrappingTextBoxFlag xmlns="" xmlns:ma14="http://schemas.microsoft.com/office/mac/drawingml/2011/main" val="1"/>
            </a:ext>
          </a:extLst>
        </p:spPr>
        <p:txBody>
          <a:bodyPr lIns="45719" rIns="45719" numCol="2" spcCol="457200">
            <a:normAutofit fontScale="70000" lnSpcReduction="2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595959"/>
                </a:solidFill>
                <a:uFillTx/>
                <a:latin typeface="+mn-lt"/>
                <a:ea typeface="+mn-ea"/>
                <a:cs typeface="+mn-cs"/>
                <a:sym typeface="Calibri"/>
              </a:defRPr>
            </a:lvl9pPr>
          </a:lstStyle>
          <a:p>
            <a:pPr marL="514350" lvl="0" indent="-514350">
              <a:buFont typeface="+mj-lt"/>
              <a:buAutoNum type="arabicPeriod"/>
            </a:pPr>
            <a:r>
              <a:rPr lang="fr-FR" dirty="0"/>
              <a:t>Visibilité du point de prestation de services/de l'établissement de santé  </a:t>
            </a:r>
            <a:endParaRPr lang="en-US" dirty="0"/>
          </a:p>
          <a:p>
            <a:pPr marL="514350" lvl="0" indent="-514350">
              <a:buFont typeface="+mj-lt"/>
              <a:buAutoNum type="arabicPeriod"/>
            </a:pPr>
            <a:r>
              <a:rPr lang="fr-FR" dirty="0"/>
              <a:t>Gestion des stocks dans les points de prestation de services/établissements de santé  </a:t>
            </a:r>
            <a:endParaRPr lang="en-US" dirty="0"/>
          </a:p>
          <a:p>
            <a:pPr marL="514350" lvl="0" indent="-514350">
              <a:buFont typeface="+mj-lt"/>
              <a:buAutoNum type="arabicPeriod"/>
            </a:pPr>
            <a:r>
              <a:rPr lang="fr-FR" dirty="0"/>
              <a:t>Gestion des commandes dans les points de prestation de services/établissements de santé  </a:t>
            </a:r>
            <a:endParaRPr lang="en-US" dirty="0"/>
          </a:p>
          <a:p>
            <a:pPr marL="514350" lvl="0" indent="-514350">
              <a:buFont typeface="+mj-lt"/>
              <a:buAutoNum type="arabicPeriod"/>
            </a:pPr>
            <a:r>
              <a:rPr lang="fr-FR" dirty="0"/>
              <a:t>Visibilité de l'entrepôt/du magasin   </a:t>
            </a:r>
            <a:endParaRPr lang="en-US" dirty="0"/>
          </a:p>
          <a:p>
            <a:pPr marL="514350" lvl="0" indent="-514350">
              <a:buFont typeface="+mj-lt"/>
              <a:buAutoNum type="arabicPeriod"/>
            </a:pPr>
            <a:r>
              <a:rPr lang="fr-FR" dirty="0"/>
              <a:t>Gestion des stocks dans les entrepôts/magasins  </a:t>
            </a:r>
            <a:endParaRPr lang="en-US" dirty="0"/>
          </a:p>
          <a:p>
            <a:pPr marL="514350" lvl="0" indent="-514350">
              <a:buFont typeface="+mj-lt"/>
              <a:buAutoNum type="arabicPeriod"/>
            </a:pPr>
            <a:r>
              <a:rPr lang="fr-FR" dirty="0"/>
              <a:t>Gestion des commandes dans les entrepôts/magasins  </a:t>
            </a:r>
            <a:endParaRPr lang="en-US" dirty="0"/>
          </a:p>
          <a:p>
            <a:pPr marL="514350" lvl="0" indent="-514350">
              <a:buFont typeface="+mj-lt"/>
              <a:buAutoNum type="arabicPeriod"/>
            </a:pPr>
            <a:r>
              <a:rPr lang="fr-FR" dirty="0"/>
              <a:t>Opérations des entrepôts/magasins  </a:t>
            </a:r>
            <a:endParaRPr lang="en-US" dirty="0"/>
          </a:p>
          <a:p>
            <a:pPr marL="514350" lvl="0" indent="-514350">
              <a:buFont typeface="+mj-lt"/>
              <a:buAutoNum type="arabicPeriod"/>
            </a:pPr>
            <a:r>
              <a:rPr lang="fr-FR" dirty="0"/>
              <a:t>Transport</a:t>
            </a:r>
            <a:endParaRPr lang="en-US" dirty="0"/>
          </a:p>
          <a:p>
            <a:pPr marL="514350" lvl="0" indent="-514350">
              <a:buFont typeface="+mj-lt"/>
              <a:buAutoNum type="arabicPeriod"/>
            </a:pPr>
            <a:r>
              <a:rPr lang="fr-FR" dirty="0"/>
              <a:t>Gestion des dates de péremption  </a:t>
            </a:r>
            <a:endParaRPr lang="en-US" dirty="0"/>
          </a:p>
          <a:p>
            <a:pPr marL="514350" lvl="0" indent="-514350">
              <a:buFont typeface="+mj-lt"/>
              <a:buAutoNum type="arabicPeriod"/>
            </a:pPr>
            <a:r>
              <a:rPr lang="fr-FR" dirty="0"/>
              <a:t>Approvisionnement</a:t>
            </a:r>
            <a:endParaRPr lang="en-US" dirty="0"/>
          </a:p>
          <a:p>
            <a:pPr marL="514350" lvl="0" indent="-514350">
              <a:buFont typeface="+mj-lt"/>
              <a:buAutoNum type="arabicPeriod"/>
            </a:pPr>
            <a:r>
              <a:rPr lang="fr-FR" dirty="0"/>
              <a:t>Infrastructure et équipement</a:t>
            </a:r>
            <a:endParaRPr lang="en-US" dirty="0"/>
          </a:p>
          <a:p>
            <a:pPr marL="514350" lvl="0" indent="-514350">
              <a:buFont typeface="+mj-lt"/>
              <a:buAutoNum type="arabicPeriod"/>
            </a:pPr>
            <a:r>
              <a:rPr lang="fr-FR" dirty="0"/>
              <a:t>Gestion de la performance</a:t>
            </a:r>
            <a:endParaRPr lang="en-US" dirty="0"/>
          </a:p>
          <a:p>
            <a:pPr marL="514350" lvl="0" indent="-514350">
              <a:buFont typeface="+mj-lt"/>
              <a:buAutoNum type="arabicPeriod"/>
            </a:pPr>
            <a:r>
              <a:rPr lang="fr-FR" dirty="0"/>
              <a:t>Analyse et évaluation</a:t>
            </a:r>
            <a:endParaRPr lang="en-US" dirty="0"/>
          </a:p>
          <a:p>
            <a:pPr marL="514350" lvl="0" indent="-514350">
              <a:buFont typeface="+mj-lt"/>
              <a:buAutoNum type="arabicPeriod"/>
            </a:pPr>
            <a:r>
              <a:rPr lang="fr-FR" dirty="0"/>
              <a:t>Planification/gestion de la demande</a:t>
            </a:r>
            <a:endParaRPr lang="en-US" dirty="0"/>
          </a:p>
          <a:p>
            <a:pPr marL="514350" lvl="0" indent="-514350">
              <a:buFont typeface="+mj-lt"/>
              <a:buAutoNum type="arabicPeriod"/>
            </a:pPr>
            <a:r>
              <a:rPr lang="fr-FR" dirty="0"/>
              <a:t>Planification/gestion de l'offre</a:t>
            </a:r>
            <a:endParaRPr lang="en-US" dirty="0"/>
          </a:p>
          <a:p>
            <a:pPr marL="514350" lvl="0" indent="-514350">
              <a:buFont typeface="+mj-lt"/>
              <a:buAutoNum type="arabicPeriod"/>
            </a:pPr>
            <a:r>
              <a:rPr lang="fr-FR" dirty="0"/>
              <a:t>Gestion des financements</a:t>
            </a:r>
            <a:endParaRPr lang="en-US" dirty="0"/>
          </a:p>
          <a:p>
            <a:pPr marL="514350" lvl="0" indent="-514350">
              <a:buFont typeface="+mj-lt"/>
              <a:buAutoNum type="arabicPeriod"/>
            </a:pPr>
            <a:r>
              <a:rPr lang="fr-FR" dirty="0"/>
              <a:t>Gestion financière et calcul des coûts</a:t>
            </a:r>
            <a:endParaRPr lang="en-US" dirty="0"/>
          </a:p>
          <a:p>
            <a:pPr marL="514350" lvl="0" indent="-514350">
              <a:buFont typeface="+mj-lt"/>
              <a:buAutoNum type="arabicPeriod"/>
            </a:pPr>
            <a:r>
              <a:rPr lang="fr-FR" dirty="0"/>
              <a:t>Gouvernance</a:t>
            </a:r>
            <a:endParaRPr lang="en-US" dirty="0"/>
          </a:p>
          <a:p>
            <a:pPr marL="514350" lvl="0" indent="-514350">
              <a:buFont typeface="+mj-lt"/>
              <a:buAutoNum type="arabicPeriod"/>
            </a:pPr>
            <a:r>
              <a:rPr lang="fr-FR" dirty="0"/>
              <a:t>Formation/perfectionnement du personnel</a:t>
            </a:r>
            <a:endParaRPr lang="en-US" dirty="0"/>
          </a:p>
          <a:p>
            <a:pPr marL="514350" lvl="0" indent="-514350">
              <a:buFont typeface="+mj-lt"/>
              <a:buAutoNum type="arabicPeriod"/>
            </a:pPr>
            <a:r>
              <a:rPr lang="fr-FR" dirty="0"/>
              <a:t>Performance centrée sur les patients  </a:t>
            </a:r>
            <a:endParaRPr lang="en-US" dirty="0"/>
          </a:p>
        </p:txBody>
      </p:sp>
    </p:spTree>
    <p:extLst>
      <p:ext uri="{BB962C8B-B14F-4D97-AF65-F5344CB8AC3E}">
        <p14:creationId xmlns:p14="http://schemas.microsoft.com/office/powerpoint/2010/main" val="231069920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custDataLst>
              <p:tags r:id="rId1"/>
            </p:custDataLst>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fr-FR" sz="2800" dirty="0">
                <a:solidFill>
                  <a:schemeClr val="accent1">
                    <a:lumMod val="50000"/>
                  </a:schemeClr>
                </a:solidFill>
                <a:latin typeface="+mj-lt"/>
                <a:ea typeface="+mj-ea"/>
                <a:cs typeface="+mj-cs"/>
              </a:rPr>
              <a:t>Présentation des participants</a:t>
            </a:r>
          </a:p>
        </p:txBody>
      </p:sp>
      <p:pic>
        <p:nvPicPr>
          <p:cNvPr id="2" name="Picture 1">
            <a:extLst>
              <a:ext uri="{FF2B5EF4-FFF2-40B4-BE49-F238E27FC236}">
                <a16:creationId xmlns:a16="http://schemas.microsoft.com/office/drawing/2014/main" id="{BB1D1733-9666-4766-B3D5-61112AA7611B}"/>
              </a:ext>
            </a:extLst>
          </p:cNvPr>
          <p:cNvPicPr>
            <a:picLocks noChangeAspect="1"/>
          </p:cNvPicPr>
          <p:nvPr>
            <p:custDataLst>
              <p:tags r:id="rId2"/>
            </p:custDataLst>
          </p:nvPr>
        </p:nvPicPr>
        <p:blipFill>
          <a:blip r:embed="rId6"/>
          <a:stretch>
            <a:fillRect/>
          </a:stretch>
        </p:blipFill>
        <p:spPr>
          <a:xfrm>
            <a:off x="611125" y="1719072"/>
            <a:ext cx="6339837" cy="4517136"/>
          </a:xfrm>
          <a:prstGeom prst="rect">
            <a:avLst/>
          </a:prstGeom>
        </p:spPr>
      </p:pic>
      <p:sp>
        <p:nvSpPr>
          <p:cNvPr id="27" name="Rectangle 26">
            <a:extLst>
              <a:ext uri="{FF2B5EF4-FFF2-40B4-BE49-F238E27FC236}">
                <a16:creationId xmlns:a16="http://schemas.microsoft.com/office/drawing/2014/main" id="{592FCED9-CC8B-4861-9A50-5A977D129A81}"/>
              </a:ext>
            </a:extLst>
          </p:cNvPr>
          <p:cNvSpPr/>
          <p:nvPr>
            <p:custDataLst>
              <p:tags r:id="rId3"/>
            </p:custDataLst>
          </p:nvPr>
        </p:nvSpPr>
        <p:spPr>
          <a:xfrm>
            <a:off x="7296681" y="2765891"/>
            <a:ext cx="4798032" cy="3959352"/>
          </a:xfrm>
          <a:prstGeom prst="rect">
            <a:avLst/>
          </a:prstGeom>
        </p:spPr>
        <p:txBody>
          <a:bodyPr vert="horz" lIns="91440" tIns="45720" rIns="91440" bIns="45720" rtlCol="0" anchor="ct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Nom</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Organisation</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Fonction</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Rôles </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Une attente</a:t>
            </a:r>
          </a:p>
          <a:p>
            <a:pPr marL="342900" indent="-228600">
              <a:lnSpc>
                <a:spcPct val="90000"/>
              </a:lnSpc>
              <a:spcBef>
                <a:spcPts val="1067"/>
              </a:spcBef>
              <a:spcAft>
                <a:spcPts val="800"/>
              </a:spcAft>
              <a:buClr>
                <a:srgbClr val="2F85AA"/>
              </a:buClr>
              <a:buFont typeface="Arial" panose="020B0604020202020204" pitchFamily="34" charset="0"/>
              <a:buChar char="•"/>
            </a:pPr>
            <a:r>
              <a:rPr lang="fr-FR" sz="2800" b="1" dirty="0"/>
              <a:t>Une activité non professionnelle que vous aimez</a:t>
            </a:r>
          </a:p>
          <a:p>
            <a:pPr marL="342900" indent="-228600">
              <a:lnSpc>
                <a:spcPct val="90000"/>
              </a:lnSpc>
              <a:spcBef>
                <a:spcPts val="1067"/>
              </a:spcBef>
              <a:spcAft>
                <a:spcPts val="800"/>
              </a:spcAft>
              <a:buClr>
                <a:srgbClr val="2F85AA"/>
              </a:buClr>
              <a:buFont typeface="Arial" panose="020B0604020202020204" pitchFamily="34" charset="0"/>
              <a:buChar char="•"/>
            </a:pPr>
            <a:endParaRPr lang="en-US" b="1" dirty="0"/>
          </a:p>
          <a:p>
            <a:pPr indent="-228600">
              <a:lnSpc>
                <a:spcPct val="90000"/>
              </a:lnSpc>
              <a:spcBef>
                <a:spcPts val="1067"/>
              </a:spcBef>
              <a:spcAft>
                <a:spcPts val="800"/>
              </a:spcAft>
              <a:buClr>
                <a:srgbClr val="2F85AA"/>
              </a:buClr>
              <a:buFont typeface="Arial" panose="020B0604020202020204" pitchFamily="34" charset="0"/>
              <a:buChar char="•"/>
            </a:pPr>
            <a:endParaRPr lang="en-US" b="1" dirty="0"/>
          </a:p>
          <a:p>
            <a:pPr indent="-228600">
              <a:lnSpc>
                <a:spcPct val="90000"/>
              </a:lnSpc>
              <a:spcBef>
                <a:spcPts val="1067"/>
              </a:spcBef>
              <a:spcAft>
                <a:spcPts val="800"/>
              </a:spcAft>
              <a:buClr>
                <a:srgbClr val="2F85AA"/>
              </a:buClr>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86E75CF6-121D-884F-A844-34BE763DE32E}"/>
              </a:ext>
            </a:extLst>
          </p:cNvPr>
          <p:cNvSpPr txBox="1"/>
          <p:nvPr/>
        </p:nvSpPr>
        <p:spPr>
          <a:xfrm>
            <a:off x="1585784" y="1909024"/>
            <a:ext cx="4510216" cy="1218795"/>
          </a:xfrm>
          <a:prstGeom prst="rect">
            <a:avLst/>
          </a:prstGeom>
          <a:noFill/>
        </p:spPr>
        <p:txBody>
          <a:bodyPr wrap="square" lIns="0" tIns="0" rIns="0" bIns="0" rtlCol="0">
            <a:spAutoFit/>
          </a:bodyPr>
          <a:lstStyle/>
          <a:p>
            <a:pPr algn="ctr">
              <a:lnSpc>
                <a:spcPct val="90000"/>
              </a:lnSpc>
            </a:pPr>
            <a:r>
              <a:rPr lang="fr-FR" sz="4400" b="1" dirty="0">
                <a:solidFill>
                  <a:schemeClr val="bg1"/>
                </a:solidFill>
                <a:highlight>
                  <a:srgbClr val="008000"/>
                </a:highlight>
              </a:rPr>
              <a:t>Bonjour, je m'appelle</a:t>
            </a:r>
            <a:endParaRPr lang="en-US" sz="4400" b="1" dirty="0">
              <a:solidFill>
                <a:schemeClr val="bg1"/>
              </a:solidFill>
              <a:highlight>
                <a:srgbClr val="008000"/>
              </a:highlight>
            </a:endParaRPr>
          </a:p>
        </p:txBody>
      </p:sp>
    </p:spTree>
    <p:extLst>
      <p:ext uri="{BB962C8B-B14F-4D97-AF65-F5344CB8AC3E}">
        <p14:creationId xmlns:p14="http://schemas.microsoft.com/office/powerpoint/2010/main" val="511785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Profil d'évaluation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062681"/>
            <a:ext cx="10976292" cy="5360421"/>
          </a:xfrm>
        </p:spPr>
        <p:txBody>
          <a:bodyPr numCol="2" spcCol="182880"/>
          <a:lstStyle/>
          <a:p>
            <a:pPr marL="0" indent="0">
              <a:buNone/>
            </a:pPr>
            <a:r>
              <a:rPr lang="fr-FR" dirty="0"/>
              <a:t>1. Veuillez indiquer les renseignements suivants :</a:t>
            </a:r>
            <a:endParaRPr lang="en-US" dirty="0"/>
          </a:p>
          <a:p>
            <a:pPr marL="238125" lvl="1" indent="0">
              <a:buNone/>
            </a:pPr>
            <a:r>
              <a:rPr lang="fr-FR" dirty="0"/>
              <a:t>Pays et Région/État/Comté : (obligatoire)</a:t>
            </a:r>
            <a:endParaRPr lang="en-US" dirty="0"/>
          </a:p>
          <a:p>
            <a:pPr marL="238125" lvl="1" indent="0">
              <a:buNone/>
            </a:pPr>
            <a:r>
              <a:rPr lang="fr-FR" dirty="0"/>
              <a:t>District/Organisation/Autre : (optionnelle)</a:t>
            </a:r>
            <a:endParaRPr lang="en-US" dirty="0"/>
          </a:p>
          <a:p>
            <a:pPr marL="238125" lvl="1" indent="0">
              <a:buNone/>
            </a:pPr>
            <a:r>
              <a:rPr lang="fr-FR" dirty="0"/>
              <a:t>Date de réalisation de l'évaluation :</a:t>
            </a:r>
            <a:endParaRPr lang="en-US" dirty="0"/>
          </a:p>
          <a:p>
            <a:pPr marL="238125" lvl="1" indent="0">
              <a:buNone/>
            </a:pPr>
            <a:r>
              <a:rPr lang="fr-FR" dirty="0"/>
              <a:t>Noms des personnes ou de l’équipe réalisant l’évaluation  :</a:t>
            </a:r>
            <a:endParaRPr lang="en-US" dirty="0"/>
          </a:p>
          <a:p>
            <a:pPr marL="238125" lvl="1" indent="0">
              <a:buNone/>
            </a:pPr>
            <a:r>
              <a:rPr lang="fr-FR" dirty="0"/>
              <a:t>Type d'organisme (privé, public, ou ONG)</a:t>
            </a:r>
            <a:endParaRPr lang="en-US" dirty="0"/>
          </a:p>
          <a:p>
            <a:pPr marL="238125" lvl="1" indent="0">
              <a:buNone/>
            </a:pPr>
            <a:r>
              <a:rPr lang="fr-FR" dirty="0"/>
              <a:t>Cette évaluation est-elle appuyée par un donateur ?</a:t>
            </a:r>
            <a:endParaRPr lang="en-US" dirty="0"/>
          </a:p>
          <a:p>
            <a:pPr marL="523875" lvl="1" indent="-285750"/>
            <a:r>
              <a:rPr lang="fr-FR" dirty="0"/>
              <a:t>Non : ________________________</a:t>
            </a:r>
            <a:endParaRPr lang="en-US" dirty="0"/>
          </a:p>
          <a:p>
            <a:pPr marL="523875" lvl="1" indent="-285750"/>
            <a:r>
              <a:rPr lang="fr-FR" dirty="0"/>
              <a:t>Oui (veuillez nommer le donateur)</a:t>
            </a:r>
            <a:endParaRPr lang="en-US" dirty="0"/>
          </a:p>
          <a:p>
            <a:pPr marL="523875" lvl="1" indent="-285750"/>
            <a:r>
              <a:rPr lang="en-US" dirty="0"/>
              <a:t>Inscription (</a:t>
            </a:r>
            <a:r>
              <a:rPr lang="en-US" dirty="0" err="1"/>
              <a:t>choisissez-en</a:t>
            </a:r>
            <a:r>
              <a:rPr lang="en-US" dirty="0"/>
              <a:t> </a:t>
            </a:r>
            <a:r>
              <a:rPr lang="en-US" dirty="0" err="1"/>
              <a:t>une</a:t>
            </a:r>
            <a:r>
              <a:rPr lang="en-US" dirty="0"/>
              <a:t>) - </a:t>
            </a:r>
            <a:r>
              <a:rPr lang="en-US" dirty="0">
                <a:solidFill>
                  <a:srgbClr val="FF0000"/>
                </a:solidFill>
              </a:rPr>
              <a:t>Si </a:t>
            </a:r>
            <a:r>
              <a:rPr lang="en-US" dirty="0" err="1">
                <a:solidFill>
                  <a:srgbClr val="FF0000"/>
                </a:solidFill>
              </a:rPr>
              <a:t>vous</a:t>
            </a:r>
            <a:r>
              <a:rPr lang="en-US" dirty="0">
                <a:solidFill>
                  <a:srgbClr val="FF0000"/>
                </a:solidFill>
              </a:rPr>
              <a:t> </a:t>
            </a:r>
            <a:r>
              <a:rPr lang="en-US" dirty="0" err="1">
                <a:solidFill>
                  <a:srgbClr val="FF0000"/>
                </a:solidFill>
              </a:rPr>
              <a:t>souhaitez</a:t>
            </a:r>
            <a:r>
              <a:rPr lang="en-US" dirty="0">
                <a:solidFill>
                  <a:srgbClr val="FF0000"/>
                </a:solidFill>
              </a:rPr>
              <a:t> </a:t>
            </a:r>
            <a:r>
              <a:rPr lang="en-US" dirty="0" err="1">
                <a:solidFill>
                  <a:srgbClr val="FF0000"/>
                </a:solidFill>
              </a:rPr>
              <a:t>saisir</a:t>
            </a:r>
            <a:r>
              <a:rPr lang="en-US" dirty="0">
                <a:solidFill>
                  <a:srgbClr val="FF0000"/>
                </a:solidFill>
              </a:rPr>
              <a:t> </a:t>
            </a:r>
            <a:r>
              <a:rPr lang="en-US" dirty="0" err="1">
                <a:solidFill>
                  <a:srgbClr val="FF0000"/>
                </a:solidFill>
              </a:rPr>
              <a:t>à</a:t>
            </a:r>
            <a:r>
              <a:rPr lang="en-US" dirty="0">
                <a:solidFill>
                  <a:srgbClr val="FF0000"/>
                </a:solidFill>
              </a:rPr>
              <a:t> la </a:t>
            </a:r>
            <a:r>
              <a:rPr lang="en-US" dirty="0" err="1">
                <a:solidFill>
                  <a:srgbClr val="FF0000"/>
                </a:solidFill>
              </a:rPr>
              <a:t>fois</a:t>
            </a:r>
            <a:r>
              <a:rPr lang="en-US" dirty="0">
                <a:solidFill>
                  <a:srgbClr val="FF0000"/>
                </a:solidFill>
              </a:rPr>
              <a:t> </a:t>
            </a:r>
            <a:r>
              <a:rPr lang="en-US" dirty="0" err="1">
                <a:solidFill>
                  <a:srgbClr val="FF0000"/>
                </a:solidFill>
              </a:rPr>
              <a:t>une</a:t>
            </a:r>
            <a:r>
              <a:rPr lang="en-US" dirty="0">
                <a:solidFill>
                  <a:srgbClr val="FF0000"/>
                </a:solidFill>
              </a:rPr>
              <a:t> </a:t>
            </a:r>
            <a:r>
              <a:rPr lang="en-US" dirty="0" err="1">
                <a:solidFill>
                  <a:srgbClr val="FF0000"/>
                </a:solidFill>
              </a:rPr>
              <a:t>adresse</a:t>
            </a:r>
            <a:r>
              <a:rPr lang="en-US" dirty="0">
                <a:solidFill>
                  <a:srgbClr val="FF0000"/>
                </a:solidFill>
              </a:rPr>
              <a:t> e-mail et un code </a:t>
            </a:r>
            <a:r>
              <a:rPr lang="en-US" dirty="0" err="1">
                <a:solidFill>
                  <a:srgbClr val="FF0000"/>
                </a:solidFill>
              </a:rPr>
              <a:t>d'enregistrement</a:t>
            </a:r>
            <a:r>
              <a:rPr lang="en-US" dirty="0">
                <a:solidFill>
                  <a:srgbClr val="FF0000"/>
                </a:solidFill>
              </a:rPr>
              <a:t>, </a:t>
            </a:r>
            <a:r>
              <a:rPr lang="en-US" dirty="0" err="1">
                <a:solidFill>
                  <a:srgbClr val="FF0000"/>
                </a:solidFill>
              </a:rPr>
              <a:t>veuillez</a:t>
            </a:r>
            <a:r>
              <a:rPr lang="en-US" dirty="0">
                <a:solidFill>
                  <a:srgbClr val="FF0000"/>
                </a:solidFill>
              </a:rPr>
              <a:t> </a:t>
            </a:r>
            <a:r>
              <a:rPr lang="en-US" dirty="0" err="1">
                <a:solidFill>
                  <a:srgbClr val="FF0000"/>
                </a:solidFill>
              </a:rPr>
              <a:t>enregistrer</a:t>
            </a:r>
            <a:r>
              <a:rPr lang="en-US" dirty="0">
                <a:solidFill>
                  <a:srgbClr val="FF0000"/>
                </a:solidFill>
              </a:rPr>
              <a:t> le code </a:t>
            </a:r>
            <a:r>
              <a:rPr lang="en-US" dirty="0" err="1">
                <a:solidFill>
                  <a:srgbClr val="FF0000"/>
                </a:solidFill>
              </a:rPr>
              <a:t>d'enregistrement</a:t>
            </a:r>
            <a:r>
              <a:rPr lang="en-US" dirty="0">
                <a:solidFill>
                  <a:srgbClr val="FF0000"/>
                </a:solidFill>
              </a:rPr>
              <a:t> dans le champ District / </a:t>
            </a:r>
            <a:r>
              <a:rPr lang="en-US" dirty="0" err="1">
                <a:solidFill>
                  <a:srgbClr val="FF0000"/>
                </a:solidFill>
              </a:rPr>
              <a:t>Organisation</a:t>
            </a:r>
            <a:r>
              <a:rPr lang="en-US" dirty="0">
                <a:solidFill>
                  <a:srgbClr val="FF0000"/>
                </a:solidFill>
              </a:rPr>
              <a:t> / </a:t>
            </a:r>
            <a:r>
              <a:rPr lang="en-US" dirty="0" err="1">
                <a:solidFill>
                  <a:srgbClr val="FF0000"/>
                </a:solidFill>
              </a:rPr>
              <a:t>Autre</a:t>
            </a:r>
            <a:r>
              <a:rPr lang="en-US" dirty="0">
                <a:solidFill>
                  <a:srgbClr val="FF0000"/>
                </a:solidFill>
              </a:rPr>
              <a:t> ci-dessus. </a:t>
            </a:r>
          </a:p>
          <a:p>
            <a:pPr marL="523875" lvl="1" indent="-285750"/>
            <a:r>
              <a:rPr lang="fr-FR" dirty="0"/>
              <a:t>Inscription code : ________________________</a:t>
            </a:r>
            <a:endParaRPr lang="en-US" dirty="0"/>
          </a:p>
          <a:p>
            <a:pPr marL="523875" lvl="1" indent="-285750"/>
            <a:r>
              <a:rPr lang="fr-FR" dirty="0" err="1"/>
              <a:t>Auto-evaluation</a:t>
            </a:r>
            <a:r>
              <a:rPr lang="fr-FR" dirty="0"/>
              <a:t> : ________________________</a:t>
            </a:r>
          </a:p>
          <a:p>
            <a:pPr marL="463550" lvl="2" indent="0">
              <a:buNone/>
            </a:pPr>
            <a:r>
              <a:rPr lang="fr-FR" dirty="0"/>
              <a:t>(Pour l'auto-évaluation, vous devez fournir une adresse e-mail ci-dessous.)</a:t>
            </a:r>
            <a:r>
              <a:rPr lang="en-US" dirty="0"/>
              <a:t> </a:t>
            </a:r>
          </a:p>
          <a:p>
            <a:pPr marL="211137" lvl="1" indent="0">
              <a:spcBef>
                <a:spcPts val="300"/>
              </a:spcBef>
              <a:buNone/>
            </a:pPr>
            <a:endParaRPr lang="en-US" dirty="0"/>
          </a:p>
          <a:p>
            <a:pPr marL="211137" lvl="1" indent="0">
              <a:spcBef>
                <a:spcPts val="300"/>
              </a:spcBef>
              <a:buNone/>
            </a:pPr>
            <a:endParaRPr lang="en-US" dirty="0"/>
          </a:p>
          <a:p>
            <a:pPr marL="211137" lvl="1" indent="0">
              <a:spcBef>
                <a:spcPts val="300"/>
              </a:spcBef>
              <a:buNone/>
            </a:pPr>
            <a:endParaRPr lang="en-US" dirty="0"/>
          </a:p>
          <a:p>
            <a:pPr marL="0" indent="0">
              <a:spcBef>
                <a:spcPts val="300"/>
              </a:spcBef>
              <a:buNone/>
            </a:pPr>
            <a:r>
              <a:rPr lang="en-US" dirty="0"/>
              <a:t>2. </a:t>
            </a:r>
            <a:r>
              <a:rPr lang="en-US" dirty="0" err="1"/>
              <a:t>Veuillez</a:t>
            </a:r>
            <a:r>
              <a:rPr lang="en-US" dirty="0"/>
              <a:t> </a:t>
            </a:r>
            <a:r>
              <a:rPr lang="en-US" dirty="0" err="1"/>
              <a:t>indiquer</a:t>
            </a:r>
            <a:r>
              <a:rPr lang="en-US" dirty="0"/>
              <a:t> le type de </a:t>
            </a:r>
            <a:r>
              <a:rPr lang="en-US" dirty="0" err="1"/>
              <a:t>produit</a:t>
            </a:r>
            <a:r>
              <a:rPr lang="en-US" dirty="0"/>
              <a:t> pour </a:t>
            </a:r>
            <a:r>
              <a:rPr lang="en-US" dirty="0" err="1"/>
              <a:t>lequel</a:t>
            </a:r>
            <a:r>
              <a:rPr lang="en-US" dirty="0"/>
              <a:t> </a:t>
            </a:r>
            <a:r>
              <a:rPr lang="en-US" dirty="0" err="1"/>
              <a:t>l'évaluation</a:t>
            </a:r>
            <a:r>
              <a:rPr lang="en-US" dirty="0"/>
              <a:t> </a:t>
            </a:r>
            <a:r>
              <a:rPr lang="en-US" dirty="0" err="1"/>
              <a:t>est</a:t>
            </a:r>
            <a:r>
              <a:rPr lang="en-US" dirty="0"/>
              <a:t> </a:t>
            </a:r>
            <a:r>
              <a:rPr lang="en-US" dirty="0" err="1"/>
              <a:t>en</a:t>
            </a:r>
            <a:r>
              <a:rPr lang="en-US" dirty="0"/>
              <a:t> </a:t>
            </a:r>
            <a:r>
              <a:rPr lang="en-US" dirty="0" err="1"/>
              <a:t>cours</a:t>
            </a:r>
            <a:r>
              <a:rPr lang="en-US" dirty="0"/>
              <a:t> de </a:t>
            </a:r>
            <a:r>
              <a:rPr lang="en-US" dirty="0" err="1"/>
              <a:t>réalisation</a:t>
            </a:r>
            <a:r>
              <a:rPr lang="en-US" dirty="0"/>
              <a:t>. (</a:t>
            </a:r>
            <a:r>
              <a:rPr lang="en-US" dirty="0" err="1"/>
              <a:t>choisissez-en</a:t>
            </a:r>
            <a:r>
              <a:rPr lang="en-US" dirty="0"/>
              <a:t> un) </a:t>
            </a:r>
            <a:r>
              <a:rPr lang="en-US" dirty="0">
                <a:solidFill>
                  <a:srgbClr val="FF0000"/>
                </a:solidFill>
              </a:rPr>
              <a:t>- Si </a:t>
            </a:r>
            <a:r>
              <a:rPr lang="en-US" dirty="0" err="1">
                <a:solidFill>
                  <a:srgbClr val="FF0000"/>
                </a:solidFill>
              </a:rPr>
              <a:t>vous</a:t>
            </a:r>
            <a:r>
              <a:rPr lang="en-US" dirty="0">
                <a:solidFill>
                  <a:srgbClr val="FF0000"/>
                </a:solidFill>
              </a:rPr>
              <a:t> </a:t>
            </a:r>
            <a:r>
              <a:rPr lang="en-US" dirty="0" err="1">
                <a:solidFill>
                  <a:srgbClr val="FF0000"/>
                </a:solidFill>
              </a:rPr>
              <a:t>effectuez</a:t>
            </a:r>
            <a:r>
              <a:rPr lang="en-US" dirty="0">
                <a:solidFill>
                  <a:srgbClr val="FF0000"/>
                </a:solidFill>
              </a:rPr>
              <a:t> </a:t>
            </a:r>
            <a:r>
              <a:rPr lang="en-US" dirty="0" err="1">
                <a:solidFill>
                  <a:srgbClr val="FF0000"/>
                </a:solidFill>
              </a:rPr>
              <a:t>une</a:t>
            </a:r>
            <a:r>
              <a:rPr lang="en-US" dirty="0">
                <a:solidFill>
                  <a:srgbClr val="FF0000"/>
                </a:solidFill>
              </a:rPr>
              <a:t> </a:t>
            </a:r>
            <a:r>
              <a:rPr lang="en-US" dirty="0" err="1">
                <a:solidFill>
                  <a:srgbClr val="FF0000"/>
                </a:solidFill>
              </a:rPr>
              <a:t>évaluation</a:t>
            </a:r>
            <a:r>
              <a:rPr lang="en-US" dirty="0">
                <a:solidFill>
                  <a:srgbClr val="FF0000"/>
                </a:solidFill>
              </a:rPr>
              <a:t> pour COVID-19, </a:t>
            </a:r>
            <a:r>
              <a:rPr lang="en-US" dirty="0" err="1">
                <a:solidFill>
                  <a:srgbClr val="FF0000"/>
                </a:solidFill>
              </a:rPr>
              <a:t>veuillez</a:t>
            </a:r>
            <a:r>
              <a:rPr lang="en-US" dirty="0">
                <a:solidFill>
                  <a:srgbClr val="FF0000"/>
                </a:solidFill>
              </a:rPr>
              <a:t> </a:t>
            </a:r>
            <a:r>
              <a:rPr lang="en-US" dirty="0" err="1">
                <a:solidFill>
                  <a:srgbClr val="FF0000"/>
                </a:solidFill>
              </a:rPr>
              <a:t>sélectionner</a:t>
            </a:r>
            <a:r>
              <a:rPr lang="en-US" dirty="0">
                <a:solidFill>
                  <a:srgbClr val="FF0000"/>
                </a:solidFill>
              </a:rPr>
              <a:t> </a:t>
            </a:r>
            <a:r>
              <a:rPr lang="en-US" dirty="0" err="1">
                <a:solidFill>
                  <a:srgbClr val="FF0000"/>
                </a:solidFill>
              </a:rPr>
              <a:t>Autre</a:t>
            </a:r>
            <a:r>
              <a:rPr lang="en-US" dirty="0">
                <a:solidFill>
                  <a:srgbClr val="FF0000"/>
                </a:solidFill>
              </a:rPr>
              <a:t> et </a:t>
            </a:r>
            <a:r>
              <a:rPr lang="en-US" dirty="0" err="1">
                <a:solidFill>
                  <a:srgbClr val="FF0000"/>
                </a:solidFill>
              </a:rPr>
              <a:t>écrivez</a:t>
            </a:r>
            <a:r>
              <a:rPr lang="en-US" dirty="0">
                <a:solidFill>
                  <a:srgbClr val="FF0000"/>
                </a:solidFill>
              </a:rPr>
              <a:t> COVID-19. </a:t>
            </a:r>
          </a:p>
          <a:p>
            <a:pPr>
              <a:spcBef>
                <a:spcPts val="300"/>
              </a:spcBef>
              <a:buFont typeface="Courier New" panose="02070309020205020404" pitchFamily="49" charset="0"/>
              <a:buChar char="o"/>
            </a:pPr>
            <a:r>
              <a:rPr lang="fr-FR" dirty="0"/>
              <a:t>Planification familiale </a:t>
            </a:r>
            <a:endParaRPr lang="en-US" dirty="0"/>
          </a:p>
          <a:p>
            <a:pPr>
              <a:buFont typeface="Courier New" panose="02070309020205020404" pitchFamily="49" charset="0"/>
              <a:buChar char="o"/>
            </a:pPr>
            <a:r>
              <a:rPr lang="fr-FR" dirty="0"/>
              <a:t>Santé reproductive </a:t>
            </a:r>
            <a:endParaRPr lang="en-US" dirty="0"/>
          </a:p>
          <a:p>
            <a:pPr>
              <a:buFont typeface="Courier New" panose="02070309020205020404" pitchFamily="49" charset="0"/>
              <a:buChar char="o"/>
            </a:pPr>
            <a:r>
              <a:rPr lang="fr-FR" dirty="0"/>
              <a:t>Médicaments essentiels </a:t>
            </a:r>
            <a:endParaRPr lang="en-US" dirty="0"/>
          </a:p>
          <a:p>
            <a:pPr>
              <a:buFont typeface="Courier New" panose="02070309020205020404" pitchFamily="49" charset="0"/>
              <a:buChar char="o"/>
            </a:pPr>
            <a:r>
              <a:rPr lang="fr-FR" dirty="0"/>
              <a:t>Vaccins </a:t>
            </a:r>
            <a:endParaRPr lang="en-US" dirty="0"/>
          </a:p>
          <a:p>
            <a:pPr>
              <a:buFont typeface="Courier New" panose="02070309020205020404" pitchFamily="49" charset="0"/>
              <a:buChar char="o"/>
            </a:pPr>
            <a:r>
              <a:rPr lang="fr-FR" dirty="0"/>
              <a:t>VIH </a:t>
            </a:r>
            <a:endParaRPr lang="en-US" dirty="0"/>
          </a:p>
          <a:p>
            <a:pPr>
              <a:buFont typeface="Courier New" panose="02070309020205020404" pitchFamily="49" charset="0"/>
              <a:buChar char="o"/>
            </a:pPr>
            <a:r>
              <a:rPr lang="fr-FR" dirty="0"/>
              <a:t>Paludisme </a:t>
            </a:r>
            <a:endParaRPr lang="en-US" dirty="0"/>
          </a:p>
          <a:p>
            <a:pPr>
              <a:buFont typeface="Courier New" panose="02070309020205020404" pitchFamily="49" charset="0"/>
              <a:buChar char="o"/>
            </a:pPr>
            <a:r>
              <a:rPr lang="fr-FR" dirty="0"/>
              <a:t>Tuberculose </a:t>
            </a:r>
            <a:endParaRPr lang="en-US" dirty="0"/>
          </a:p>
          <a:p>
            <a:pPr>
              <a:buFont typeface="Courier New" panose="02070309020205020404" pitchFamily="49" charset="0"/>
              <a:buChar char="o"/>
            </a:pPr>
            <a:r>
              <a:rPr lang="fr-FR" dirty="0"/>
              <a:t>Produits intégrés (veuillez les décrire) : </a:t>
            </a:r>
            <a:endParaRPr lang="en-US" dirty="0"/>
          </a:p>
          <a:p>
            <a:pPr>
              <a:buFont typeface="Courier New" panose="02070309020205020404" pitchFamily="49" charset="0"/>
              <a:buChar char="o"/>
            </a:pPr>
            <a:r>
              <a:rPr lang="fr-FR" dirty="0"/>
              <a:t>Autre (veuillez préciser) :</a:t>
            </a:r>
            <a:r>
              <a:rPr lang="en-US" dirty="0"/>
              <a:t> </a:t>
            </a:r>
          </a:p>
          <a:p>
            <a:pPr lvl="1">
              <a:spcBef>
                <a:spcPts val="300"/>
              </a:spcBef>
            </a:pPr>
            <a:endParaRPr lang="en-US" dirty="0"/>
          </a:p>
          <a:p>
            <a:pPr>
              <a:spcBef>
                <a:spcPts val="300"/>
              </a:spcBef>
            </a:pPr>
            <a:endParaRPr lang="en-US" dirty="0"/>
          </a:p>
          <a:p>
            <a:pPr>
              <a:spcBef>
                <a:spcPts val="300"/>
              </a:spcBef>
            </a:pPr>
            <a:endParaRPr lang="en-US" dirty="0"/>
          </a:p>
          <a:p>
            <a:pPr marL="0" indent="0" algn="ctr">
              <a:spcBef>
                <a:spcPts val="300"/>
              </a:spcBef>
              <a:buNone/>
            </a:pPr>
            <a:endParaRPr lang="en-US" dirty="0"/>
          </a:p>
        </p:txBody>
      </p:sp>
      <p:sp>
        <p:nvSpPr>
          <p:cNvPr id="4" name="Rectangular Callout 3">
            <a:extLst>
              <a:ext uri="{FF2B5EF4-FFF2-40B4-BE49-F238E27FC236}">
                <a16:creationId xmlns:a16="http://schemas.microsoft.com/office/drawing/2014/main" id="{024D3BFD-1D04-5544-891E-D2BBD672AD35}"/>
              </a:ext>
            </a:extLst>
          </p:cNvPr>
          <p:cNvSpPr/>
          <p:nvPr/>
        </p:nvSpPr>
        <p:spPr>
          <a:xfrm>
            <a:off x="1025610" y="5596878"/>
            <a:ext cx="6153665" cy="826224"/>
          </a:xfrm>
          <a:prstGeom prst="wedgeRectCallout">
            <a:avLst>
              <a:gd name="adj1" fmla="val -19143"/>
              <a:gd name="adj2" fmla="val -7775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Un </a:t>
            </a:r>
            <a:r>
              <a:rPr lang="en-US" sz="1400" dirty="0" err="1">
                <a:solidFill>
                  <a:srgbClr val="FF0000"/>
                </a:solidFill>
              </a:rPr>
              <a:t>identifiant</a:t>
            </a:r>
            <a:r>
              <a:rPr lang="en-US" sz="1400" dirty="0">
                <a:solidFill>
                  <a:srgbClr val="FF0000"/>
                </a:solidFill>
              </a:rPr>
              <a:t> </a:t>
            </a:r>
            <a:r>
              <a:rPr lang="en-US" sz="1400" dirty="0" err="1">
                <a:solidFill>
                  <a:srgbClr val="FF0000"/>
                </a:solidFill>
              </a:rPr>
              <a:t>d'enregistrement</a:t>
            </a:r>
            <a:r>
              <a:rPr lang="en-US" sz="1400" dirty="0">
                <a:solidFill>
                  <a:srgbClr val="FF0000"/>
                </a:solidFill>
              </a:rPr>
              <a:t> </a:t>
            </a:r>
            <a:r>
              <a:rPr lang="en-US" sz="1400" dirty="0" err="1">
                <a:solidFill>
                  <a:srgbClr val="FF0000"/>
                </a:solidFill>
              </a:rPr>
              <a:t>est</a:t>
            </a:r>
            <a:r>
              <a:rPr lang="en-US" sz="1400" dirty="0">
                <a:solidFill>
                  <a:srgbClr val="FF0000"/>
                </a:solidFill>
              </a:rPr>
              <a:t> </a:t>
            </a:r>
            <a:r>
              <a:rPr lang="en-US" sz="1400" dirty="0" err="1">
                <a:solidFill>
                  <a:srgbClr val="FF0000"/>
                </a:solidFill>
              </a:rPr>
              <a:t>fourni</a:t>
            </a:r>
            <a:r>
              <a:rPr lang="en-US" sz="1400" dirty="0">
                <a:solidFill>
                  <a:srgbClr val="FF0000"/>
                </a:solidFill>
              </a:rPr>
              <a:t> par un </a:t>
            </a:r>
            <a:r>
              <a:rPr lang="en-US" sz="1400" dirty="0" err="1">
                <a:solidFill>
                  <a:srgbClr val="FF0000"/>
                </a:solidFill>
              </a:rPr>
              <a:t>directeur</a:t>
            </a:r>
            <a:r>
              <a:rPr lang="en-US" sz="1400" dirty="0">
                <a:solidFill>
                  <a:srgbClr val="FF0000"/>
                </a:solidFill>
              </a:rPr>
              <a:t> de pays ASCM </a:t>
            </a:r>
            <a:r>
              <a:rPr lang="en-US" sz="1400" dirty="0" err="1">
                <a:solidFill>
                  <a:srgbClr val="FF0000"/>
                </a:solidFill>
              </a:rPr>
              <a:t>ou</a:t>
            </a:r>
            <a:r>
              <a:rPr lang="en-US" sz="1400" dirty="0">
                <a:solidFill>
                  <a:srgbClr val="FF0000"/>
                </a:solidFill>
              </a:rPr>
              <a:t> un </a:t>
            </a:r>
            <a:r>
              <a:rPr lang="en-US" sz="1400" dirty="0" err="1">
                <a:solidFill>
                  <a:srgbClr val="FF0000"/>
                </a:solidFill>
              </a:rPr>
              <a:t>directeur</a:t>
            </a:r>
            <a:r>
              <a:rPr lang="en-US" sz="1400" dirty="0">
                <a:solidFill>
                  <a:srgbClr val="FF0000"/>
                </a:solidFill>
              </a:rPr>
              <a:t> </a:t>
            </a:r>
            <a:r>
              <a:rPr lang="en-US" sz="1400" dirty="0" err="1">
                <a:solidFill>
                  <a:srgbClr val="FF0000"/>
                </a:solidFill>
              </a:rPr>
              <a:t>associé</a:t>
            </a:r>
            <a:r>
              <a:rPr lang="en-US" sz="1400" dirty="0">
                <a:solidFill>
                  <a:srgbClr val="FF0000"/>
                </a:solidFill>
              </a:rPr>
              <a:t> et </a:t>
            </a:r>
            <a:r>
              <a:rPr lang="en-US" sz="1400" dirty="0" err="1">
                <a:solidFill>
                  <a:srgbClr val="FF0000"/>
                </a:solidFill>
              </a:rPr>
              <a:t>permet</a:t>
            </a:r>
            <a:r>
              <a:rPr lang="en-US" sz="1400" dirty="0">
                <a:solidFill>
                  <a:srgbClr val="FF0000"/>
                </a:solidFill>
              </a:rPr>
              <a:t> aux </a:t>
            </a:r>
            <a:r>
              <a:rPr lang="en-US" sz="1400" dirty="0" err="1">
                <a:solidFill>
                  <a:srgbClr val="FF0000"/>
                </a:solidFill>
              </a:rPr>
              <a:t>équipes</a:t>
            </a:r>
            <a:r>
              <a:rPr lang="en-US" sz="1400" dirty="0">
                <a:solidFill>
                  <a:srgbClr val="FF0000"/>
                </a:solidFill>
              </a:rPr>
              <a:t> </a:t>
            </a:r>
            <a:r>
              <a:rPr lang="en-US" sz="1400" dirty="0" err="1">
                <a:solidFill>
                  <a:srgbClr val="FF0000"/>
                </a:solidFill>
              </a:rPr>
              <a:t>d'examiner</a:t>
            </a:r>
            <a:r>
              <a:rPr lang="en-US" sz="1400" dirty="0">
                <a:solidFill>
                  <a:srgbClr val="FF0000"/>
                </a:solidFill>
              </a:rPr>
              <a:t> les </a:t>
            </a:r>
            <a:r>
              <a:rPr lang="en-US" sz="1400" dirty="0" err="1">
                <a:solidFill>
                  <a:srgbClr val="FF0000"/>
                </a:solidFill>
              </a:rPr>
              <a:t>données</a:t>
            </a:r>
            <a:r>
              <a:rPr lang="en-US" sz="1400" dirty="0">
                <a:solidFill>
                  <a:srgbClr val="FF0000"/>
                </a:solidFill>
              </a:rPr>
              <a:t> sur les </a:t>
            </a:r>
            <a:r>
              <a:rPr lang="en-US" sz="1400" dirty="0" err="1">
                <a:solidFill>
                  <a:srgbClr val="FF0000"/>
                </a:solidFill>
              </a:rPr>
              <a:t>évaluations</a:t>
            </a:r>
            <a:r>
              <a:rPr lang="en-US" sz="1400" dirty="0">
                <a:solidFill>
                  <a:srgbClr val="FF0000"/>
                </a:solidFill>
              </a:rPr>
              <a:t> de la </a:t>
            </a:r>
            <a:r>
              <a:rPr lang="en-US" sz="1400" dirty="0" err="1">
                <a:solidFill>
                  <a:srgbClr val="FF0000"/>
                </a:solidFill>
              </a:rPr>
              <a:t>chaîne</a:t>
            </a:r>
            <a:r>
              <a:rPr lang="en-US" sz="1400" dirty="0">
                <a:solidFill>
                  <a:srgbClr val="FF0000"/>
                </a:solidFill>
              </a:rPr>
              <a:t> </a:t>
            </a:r>
            <a:r>
              <a:rPr lang="en-US" sz="1400" dirty="0" err="1">
                <a:solidFill>
                  <a:srgbClr val="FF0000"/>
                </a:solidFill>
              </a:rPr>
              <a:t>d'approvisionnement</a:t>
            </a:r>
            <a:r>
              <a:rPr lang="en-US" sz="1400" dirty="0">
                <a:solidFill>
                  <a:srgbClr val="FF0000"/>
                </a:solidFill>
              </a:rPr>
              <a:t> </a:t>
            </a:r>
            <a:r>
              <a:rPr lang="en-US" sz="1400" dirty="0" err="1">
                <a:solidFill>
                  <a:srgbClr val="FF0000"/>
                </a:solidFill>
              </a:rPr>
              <a:t>associées</a:t>
            </a:r>
            <a:r>
              <a:rPr lang="en-US" sz="1400" dirty="0">
                <a:solidFill>
                  <a:srgbClr val="FF0000"/>
                </a:solidFill>
              </a:rPr>
              <a:t> </a:t>
            </a:r>
            <a:r>
              <a:rPr lang="en-US" sz="1400" dirty="0" err="1">
                <a:solidFill>
                  <a:srgbClr val="FF0000"/>
                </a:solidFill>
              </a:rPr>
              <a:t>à</a:t>
            </a:r>
            <a:r>
              <a:rPr lang="en-US" sz="1400" dirty="0">
                <a:solidFill>
                  <a:srgbClr val="FF0000"/>
                </a:solidFill>
              </a:rPr>
              <a:t> </a:t>
            </a:r>
            <a:r>
              <a:rPr lang="en-US" sz="1400" dirty="0" err="1">
                <a:solidFill>
                  <a:srgbClr val="FF0000"/>
                </a:solidFill>
              </a:rPr>
              <a:t>cet</a:t>
            </a:r>
            <a:r>
              <a:rPr lang="en-US" sz="1400" dirty="0">
                <a:solidFill>
                  <a:srgbClr val="FF0000"/>
                </a:solidFill>
              </a:rPr>
              <a:t> </a:t>
            </a:r>
            <a:r>
              <a:rPr lang="en-US" sz="1400" dirty="0" err="1">
                <a:solidFill>
                  <a:srgbClr val="FF0000"/>
                </a:solidFill>
              </a:rPr>
              <a:t>identifiant</a:t>
            </a:r>
            <a:r>
              <a:rPr lang="en-US" sz="1400" dirty="0">
                <a:solidFill>
                  <a:srgbClr val="FF0000"/>
                </a:solidFill>
              </a:rPr>
              <a:t>.</a:t>
            </a:r>
          </a:p>
        </p:txBody>
      </p:sp>
      <p:sp>
        <p:nvSpPr>
          <p:cNvPr id="5" name="Rectangular Callout 4">
            <a:extLst>
              <a:ext uri="{FF2B5EF4-FFF2-40B4-BE49-F238E27FC236}">
                <a16:creationId xmlns:a16="http://schemas.microsoft.com/office/drawing/2014/main" id="{7FE23A92-18E3-1F44-96F2-29A4E20061CF}"/>
              </a:ext>
            </a:extLst>
          </p:cNvPr>
          <p:cNvSpPr/>
          <p:nvPr/>
        </p:nvSpPr>
        <p:spPr>
          <a:xfrm>
            <a:off x="8179140" y="5143567"/>
            <a:ext cx="1369768" cy="1303504"/>
          </a:xfrm>
          <a:prstGeom prst="wedgeRectCallout">
            <a:avLst>
              <a:gd name="adj1" fmla="val -37508"/>
              <a:gd name="adj2" fmla="val -731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600" dirty="0">
                <a:solidFill>
                  <a:srgbClr val="FF0000"/>
                </a:solidFill>
              </a:rPr>
            </a:br>
            <a:r>
              <a:rPr lang="en-US" sz="1600" dirty="0" err="1">
                <a:solidFill>
                  <a:srgbClr val="FF0000"/>
                </a:solidFill>
              </a:rPr>
              <a:t>Écrivez</a:t>
            </a:r>
            <a:r>
              <a:rPr lang="en-US" sz="1600" dirty="0">
                <a:solidFill>
                  <a:srgbClr val="FF0000"/>
                </a:solidFill>
              </a:rPr>
              <a:t> </a:t>
            </a:r>
            <a:r>
              <a:rPr lang="en-US" sz="1600" dirty="0" err="1">
                <a:solidFill>
                  <a:srgbClr val="FF0000"/>
                </a:solidFill>
              </a:rPr>
              <a:t>en</a:t>
            </a:r>
            <a:r>
              <a:rPr lang="en-US" sz="1600" dirty="0">
                <a:solidFill>
                  <a:srgbClr val="FF0000"/>
                </a:solidFill>
              </a:rPr>
              <a:t> COVID-19 </a:t>
            </a:r>
            <a:r>
              <a:rPr lang="en-US" sz="1600" dirty="0" err="1">
                <a:solidFill>
                  <a:srgbClr val="FF0000"/>
                </a:solidFill>
              </a:rPr>
              <a:t>ici</a:t>
            </a:r>
            <a:endParaRPr lang="en-US" sz="1600" dirty="0">
              <a:solidFill>
                <a:srgbClr val="FF0000"/>
              </a:solidFill>
            </a:endParaRPr>
          </a:p>
        </p:txBody>
      </p:sp>
    </p:spTree>
    <p:extLst>
      <p:ext uri="{BB962C8B-B14F-4D97-AF65-F5344CB8AC3E}">
        <p14:creationId xmlns:p14="http://schemas.microsoft.com/office/powerpoint/2010/main" val="41531248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Profil d'évaluation (suite)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5161980"/>
          </a:xfrm>
        </p:spPr>
        <p:txBody>
          <a:bodyPr numCol="2" spcCol="182880"/>
          <a:lstStyle/>
          <a:p>
            <a:pPr marL="0" indent="0">
              <a:spcBef>
                <a:spcPts val="0"/>
              </a:spcBef>
              <a:buNone/>
            </a:pPr>
            <a:r>
              <a:rPr lang="fr-FR" sz="1600" dirty="0"/>
              <a:t>3. Quels acteurs de la chaîne d’approvisionnement sont représentés dans l'évaluation ? (Sélectionnez toutes les réponses pertinentes.)</a:t>
            </a:r>
            <a:endParaRPr lang="en-US" sz="1600" dirty="0"/>
          </a:p>
          <a:p>
            <a:pPr lvl="0">
              <a:spcBef>
                <a:spcPts val="0"/>
              </a:spcBef>
              <a:buFont typeface="Courier New" panose="02070309020205020404" pitchFamily="49" charset="0"/>
              <a:buChar char="o"/>
            </a:pPr>
            <a:r>
              <a:rPr lang="fr-FR" sz="1600" dirty="0"/>
              <a:t>Niveau national (identifier la personne par son nom) :</a:t>
            </a:r>
            <a:endParaRPr lang="en-US" sz="1600" dirty="0"/>
          </a:p>
          <a:p>
            <a:pPr lvl="0">
              <a:spcBef>
                <a:spcPts val="0"/>
              </a:spcBef>
              <a:buFont typeface="Courier New" panose="02070309020205020404" pitchFamily="49" charset="0"/>
              <a:buChar char="o"/>
            </a:pPr>
            <a:r>
              <a:rPr lang="fr-FR" sz="1600" dirty="0"/>
              <a:t>Niveau régional (identifier la personne par son nom) :</a:t>
            </a:r>
            <a:endParaRPr lang="en-US" sz="1600" dirty="0"/>
          </a:p>
          <a:p>
            <a:pPr lvl="0">
              <a:spcBef>
                <a:spcPts val="0"/>
              </a:spcBef>
              <a:buFont typeface="Courier New" panose="02070309020205020404" pitchFamily="49" charset="0"/>
              <a:buChar char="o"/>
            </a:pPr>
            <a:r>
              <a:rPr lang="fr-FR" sz="1600" dirty="0"/>
              <a:t>Niveau départemental (identifier la personne par son nom) :</a:t>
            </a:r>
            <a:endParaRPr lang="en-US" sz="1600" dirty="0"/>
          </a:p>
          <a:p>
            <a:pPr lvl="0">
              <a:spcBef>
                <a:spcPts val="0"/>
              </a:spcBef>
              <a:buFont typeface="Courier New" panose="02070309020205020404" pitchFamily="49" charset="0"/>
              <a:buChar char="o"/>
            </a:pPr>
            <a:r>
              <a:rPr lang="fr-FR" sz="1600" dirty="0"/>
              <a:t>Niveau local/communautaire (identifier la personne par son nom) :</a:t>
            </a:r>
            <a:endParaRPr lang="en-US" sz="1600" dirty="0"/>
          </a:p>
          <a:p>
            <a:pPr lvl="0">
              <a:spcBef>
                <a:spcPts val="0"/>
              </a:spcBef>
              <a:buFont typeface="Courier New" panose="02070309020205020404" pitchFamily="49" charset="0"/>
              <a:buChar char="o"/>
            </a:pPr>
            <a:r>
              <a:rPr lang="fr-FR" sz="1600" dirty="0"/>
              <a:t>Niveau du site (identifier la personne par son nom) :</a:t>
            </a:r>
            <a:endParaRPr lang="en-US" sz="1600" dirty="0"/>
          </a:p>
          <a:p>
            <a:pPr lvl="0">
              <a:spcBef>
                <a:spcPts val="0"/>
              </a:spcBef>
              <a:buFont typeface="Courier New" panose="02070309020205020404" pitchFamily="49" charset="0"/>
              <a:buChar char="o"/>
            </a:pPr>
            <a:r>
              <a:rPr lang="fr-FR" sz="1600" dirty="0"/>
              <a:t>Autre (veuillez préciser) :</a:t>
            </a: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endParaRPr lang="en-US" sz="1600" dirty="0"/>
          </a:p>
          <a:p>
            <a:pPr marL="0" indent="0">
              <a:spcBef>
                <a:spcPts val="0"/>
              </a:spcBef>
              <a:buNone/>
            </a:pPr>
            <a:r>
              <a:rPr lang="fr-FR" sz="1600" dirty="0"/>
              <a:t>4. Combien d'évaluations ont déjà été réalisées à la même échelle, concernant la même chaîne d’approvisionnement ? (Sélectionnez une réponse.)</a:t>
            </a:r>
            <a:endParaRPr lang="en-US" sz="1600" dirty="0"/>
          </a:p>
          <a:p>
            <a:pPr lvl="0">
              <a:spcBef>
                <a:spcPts val="0"/>
              </a:spcBef>
              <a:buFont typeface="Courier New" panose="02070309020205020404" pitchFamily="49" charset="0"/>
              <a:buChar char="o"/>
            </a:pPr>
            <a:r>
              <a:rPr lang="fr-FR" sz="1600" dirty="0"/>
              <a:t>0</a:t>
            </a:r>
            <a:endParaRPr lang="en-US" sz="1600" dirty="0"/>
          </a:p>
          <a:p>
            <a:pPr lvl="0">
              <a:spcBef>
                <a:spcPts val="0"/>
              </a:spcBef>
              <a:buFont typeface="Courier New" panose="02070309020205020404" pitchFamily="49" charset="0"/>
              <a:buChar char="o"/>
            </a:pPr>
            <a:r>
              <a:rPr lang="fr-FR" sz="1600" dirty="0"/>
              <a:t>1 </a:t>
            </a:r>
            <a:endParaRPr lang="en-US" sz="1600" dirty="0"/>
          </a:p>
          <a:p>
            <a:pPr lvl="0">
              <a:spcBef>
                <a:spcPts val="0"/>
              </a:spcBef>
              <a:buFont typeface="Courier New" panose="02070309020205020404" pitchFamily="49" charset="0"/>
              <a:buChar char="o"/>
            </a:pPr>
            <a:r>
              <a:rPr lang="fr-FR" sz="1600" dirty="0"/>
              <a:t>2 </a:t>
            </a:r>
            <a:endParaRPr lang="en-US" sz="1600" dirty="0"/>
          </a:p>
          <a:p>
            <a:pPr lvl="0">
              <a:spcBef>
                <a:spcPts val="0"/>
              </a:spcBef>
              <a:buFont typeface="Courier New" panose="02070309020205020404" pitchFamily="49" charset="0"/>
              <a:buChar char="o"/>
            </a:pPr>
            <a:r>
              <a:rPr lang="fr-FR" sz="1600" dirty="0"/>
              <a:t>3 </a:t>
            </a:r>
            <a:endParaRPr lang="en-US" sz="1600" dirty="0"/>
          </a:p>
          <a:p>
            <a:pPr lvl="0">
              <a:spcBef>
                <a:spcPts val="0"/>
              </a:spcBef>
              <a:buFont typeface="Courier New" panose="02070309020205020404" pitchFamily="49" charset="0"/>
              <a:buChar char="o"/>
            </a:pPr>
            <a:r>
              <a:rPr lang="fr-FR" sz="1600" dirty="0"/>
              <a:t>4 </a:t>
            </a:r>
            <a:endParaRPr lang="en-US" sz="1600" dirty="0"/>
          </a:p>
          <a:p>
            <a:pPr lvl="0">
              <a:spcBef>
                <a:spcPts val="0"/>
              </a:spcBef>
              <a:buFont typeface="Courier New" panose="02070309020205020404" pitchFamily="49" charset="0"/>
              <a:buChar char="o"/>
            </a:pPr>
            <a:r>
              <a:rPr lang="fr-FR" sz="1600" dirty="0"/>
              <a:t>5 </a:t>
            </a:r>
            <a:endParaRPr lang="en-US" sz="1600" dirty="0"/>
          </a:p>
          <a:p>
            <a:pPr lvl="0">
              <a:spcBef>
                <a:spcPts val="0"/>
              </a:spcBef>
              <a:buFont typeface="Courier New" panose="02070309020205020404" pitchFamily="49" charset="0"/>
              <a:buChar char="o"/>
            </a:pPr>
            <a:r>
              <a:rPr lang="fr-FR" sz="1600" dirty="0"/>
              <a:t>Plus de 5 </a:t>
            </a:r>
            <a:endParaRPr lang="en-US" sz="1600" dirty="0"/>
          </a:p>
          <a:p>
            <a:pPr lvl="0">
              <a:spcBef>
                <a:spcPts val="0"/>
              </a:spcBef>
              <a:buFont typeface="Courier New" panose="02070309020205020404" pitchFamily="49" charset="0"/>
              <a:buChar char="o"/>
            </a:pPr>
            <a:r>
              <a:rPr lang="fr-FR" sz="1600" dirty="0"/>
              <a:t>Je ne sais pas </a:t>
            </a:r>
            <a:endParaRPr lang="en-US" sz="1600" dirty="0"/>
          </a:p>
          <a:p>
            <a:pPr marL="0" indent="0">
              <a:spcBef>
                <a:spcPts val="0"/>
              </a:spcBef>
              <a:buNone/>
            </a:pPr>
            <a:endParaRPr lang="en-US" sz="1600" dirty="0"/>
          </a:p>
          <a:p>
            <a:pPr marL="0" indent="0">
              <a:spcBef>
                <a:spcPts val="0"/>
              </a:spcBef>
              <a:buNone/>
            </a:pPr>
            <a:r>
              <a:rPr lang="fr-FR" sz="1600" dirty="0"/>
              <a:t>5. Quelle est votre source principale d'informations pour répondre à cette évaluation ? (Sélectionnez une réponse.)</a:t>
            </a:r>
            <a:endParaRPr lang="en-US" sz="1600" dirty="0"/>
          </a:p>
          <a:p>
            <a:pPr lvl="0">
              <a:spcBef>
                <a:spcPts val="0"/>
              </a:spcBef>
              <a:buFont typeface="Courier New" panose="02070309020205020404" pitchFamily="49" charset="0"/>
              <a:buChar char="o"/>
            </a:pPr>
            <a:r>
              <a:rPr lang="fr-FR" sz="1600" dirty="0"/>
              <a:t>Expérience sur le terrain </a:t>
            </a:r>
            <a:endParaRPr lang="en-US" sz="1600" dirty="0"/>
          </a:p>
          <a:p>
            <a:pPr lvl="0">
              <a:spcBef>
                <a:spcPts val="0"/>
              </a:spcBef>
              <a:buFont typeface="Courier New" panose="02070309020205020404" pitchFamily="49" charset="0"/>
              <a:buChar char="o"/>
            </a:pPr>
            <a:r>
              <a:rPr lang="fr-FR" sz="1600" dirty="0"/>
              <a:t>Expérience sur le terrain et renseignements de seconde main (obtenus via un tiers ou un système d'information) </a:t>
            </a:r>
            <a:endParaRPr lang="en-US" sz="1600" dirty="0"/>
          </a:p>
          <a:p>
            <a:pPr lvl="0">
              <a:spcBef>
                <a:spcPts val="0"/>
              </a:spcBef>
              <a:buFont typeface="Courier New" panose="02070309020205020404" pitchFamily="49" charset="0"/>
              <a:buChar char="o"/>
            </a:pPr>
            <a:r>
              <a:rPr lang="fr-FR" sz="1600" dirty="0"/>
              <a:t>Renseignements de seconde main (obtenus via un tiers ou un système d'information) </a:t>
            </a:r>
            <a:endParaRPr lang="en-US" sz="1600" dirty="0"/>
          </a:p>
          <a:p>
            <a:pPr marL="0" indent="0">
              <a:spcBef>
                <a:spcPts val="0"/>
              </a:spcBef>
              <a:buNone/>
            </a:pPr>
            <a:endParaRPr lang="en-US" sz="1600" dirty="0"/>
          </a:p>
          <a:p>
            <a:pPr>
              <a:spcBef>
                <a:spcPts val="0"/>
              </a:spcBef>
            </a:pPr>
            <a:endParaRPr lang="en-US" sz="1600" dirty="0"/>
          </a:p>
          <a:p>
            <a:pPr>
              <a:spcBef>
                <a:spcPts val="0"/>
              </a:spcBef>
            </a:pPr>
            <a:endParaRPr lang="en-US" sz="1600" dirty="0"/>
          </a:p>
          <a:p>
            <a:pPr marL="0" indent="0" algn="ctr">
              <a:spcBef>
                <a:spcPts val="0"/>
              </a:spcBef>
              <a:buNone/>
            </a:pPr>
            <a:endParaRPr lang="en-US" sz="1600" dirty="0"/>
          </a:p>
        </p:txBody>
      </p:sp>
    </p:spTree>
    <p:extLst>
      <p:ext uri="{BB962C8B-B14F-4D97-AF65-F5344CB8AC3E}">
        <p14:creationId xmlns:p14="http://schemas.microsoft.com/office/powerpoint/2010/main" val="385792521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sz="2400" dirty="0"/>
              <a:t>I. Visibilité du point de prestation de services/de l'établissement de santé    </a:t>
            </a:r>
            <a:endParaRPr lang="en-US" sz="2400"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fr-FR" sz="1600" dirty="0">
                <a:latin typeface="+mj-lt"/>
              </a:rPr>
              <a:t>Chaque point de prestation de services / établissement de santé génère des données concernant le niveau de stock et la consommation des produits sur le SDP/HF. Avec l'augmentation de sa maturité, la chaîne logistique reçoit de plus en plus de données en temps réel de la part des points de prestation de services/établissements de santé, regroupées sur une plateforme logistique numérique plus large.         </a:t>
            </a:r>
            <a:br>
              <a:rPr lang="fr-FR" sz="1600" dirty="0">
                <a:latin typeface="+mj-lt"/>
              </a:rPr>
            </a:br>
            <a:r>
              <a:rPr lang="fr-FR" sz="1600" dirty="0">
                <a:latin typeface="+mj-lt"/>
              </a:rPr>
              <a:t>   </a:t>
            </a:r>
            <a:br>
              <a:rPr lang="fr-FR" sz="1600" dirty="0">
                <a:latin typeface="+mj-lt"/>
              </a:rPr>
            </a:br>
            <a:r>
              <a:rPr lang="fr-FR" sz="1600" i="1" dirty="0">
                <a:latin typeface="+mj-lt"/>
              </a:rPr>
              <a:t>Objectif : Améliorer la visibilité et le suivi du stock dans les points de prestation de services/établissements de santé.</a:t>
            </a:r>
            <a:endParaRPr lang="en-US" sz="1600" dirty="0">
              <a:latin typeface="+mj-lt"/>
            </a:endParaRPr>
          </a:p>
          <a:p>
            <a:pPr marL="0" indent="0" algn="ctr">
              <a:buNone/>
            </a:pPr>
            <a:endParaRPr lang="en-US" sz="1600" i="1" dirty="0"/>
          </a:p>
          <a:p>
            <a:pPr marL="0" indent="0">
              <a:buNone/>
            </a:pPr>
            <a:r>
              <a:rPr lang="fr-FR" sz="1600" dirty="0"/>
              <a:t>6. Veuillez décrire la visibilité sur le stock et la consommation des établissements : (Sélectionnez une réponse.) </a:t>
            </a:r>
            <a:endParaRPr lang="en-US" sz="1600" dirty="0"/>
          </a:p>
          <a:p>
            <a:pPr marL="0" indent="0">
              <a:buNone/>
            </a:pPr>
            <a:r>
              <a:rPr lang="fr-FR" sz="1600" dirty="0"/>
              <a:t>7. Veuillez décrire la visibilité des établissements sur les informations de stock issues de la chaîne d’approvisionnement en amont : (Sélectionnez une réponse.)</a:t>
            </a:r>
            <a:endParaRPr lang="en-US" sz="1600" dirty="0"/>
          </a:p>
          <a:p>
            <a:pPr marL="0" indent="0">
              <a:buNone/>
            </a:pPr>
            <a:r>
              <a:rPr lang="fr-FR" sz="1600" dirty="0"/>
              <a:t>8. Comment les informations de stock dans les établissements sont-elles communiquées aux partenaires de la chaîne logistique ? (Sélectionnez une réponse.)</a:t>
            </a:r>
            <a:endParaRPr lang="en-US" sz="1600" dirty="0"/>
          </a:p>
          <a:p>
            <a:pPr marL="0" indent="0">
              <a:buNone/>
            </a:pPr>
            <a:r>
              <a:rPr lang="fr-FR" sz="1600" dirty="0"/>
              <a:t>9. Quels sont les obstacles à l'amélioration de la visibilité du stock dans les établissements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63774363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sz="2000" dirty="0"/>
              <a:t>II. Gestion des stocks dans les points de prestation de services/établissements de santé</a:t>
            </a:r>
            <a:endParaRPr lang="en-US" sz="2000"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fr-FR" sz="1600" dirty="0">
                <a:latin typeface="+mj-lt"/>
              </a:rPr>
              <a:t>Dans les établissements, le stock est réparti entre des catégories simples de produits pour améliorer la qualité des données (par ex., quantités, dates de péremption, ruptures de stock) et donner une idée claire des produits requis. Avec l'augmentation de la maturité de la chaîne logistique, des audits réguliers sont menés pour garantir que les niveaux de stock sont exacts et que les établissements respectent les politiques visant au maintien d'un niveau de stock approprié.</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Standardiser les pratiques de manutention des stocks dans les points de prestation de services/établissements de santé pour garantir la disponibilité permanente d'un niveau de stock optimal.</a:t>
            </a:r>
            <a:endParaRPr lang="en-US" sz="1600" dirty="0">
              <a:latin typeface="+mj-lt"/>
            </a:endParaRPr>
          </a:p>
          <a:p>
            <a:pPr marL="0" indent="0" algn="ctr">
              <a:buNone/>
            </a:pPr>
            <a:endParaRPr lang="en-US" sz="1600" i="1" dirty="0"/>
          </a:p>
          <a:p>
            <a:pPr marL="0" indent="0">
              <a:buNone/>
            </a:pPr>
            <a:r>
              <a:rPr lang="fr-FR" sz="1600" dirty="0"/>
              <a:t>10. Comment les niveaux de stock sont-ils établis dans les établissements ? (Sélectionnez une réponse.) </a:t>
            </a:r>
            <a:endParaRPr lang="en-US" sz="1600" dirty="0"/>
          </a:p>
          <a:p>
            <a:pPr marL="0" indent="0">
              <a:buNone/>
            </a:pPr>
            <a:r>
              <a:rPr lang="fr-FR" sz="1600" dirty="0"/>
              <a:t>11. À quelle fréquence des inventaires physiques sont-ils réalisés dans les établissements ? (Sélectionnez une réponse.) </a:t>
            </a:r>
            <a:endParaRPr lang="en-US" sz="1600" dirty="0"/>
          </a:p>
          <a:p>
            <a:pPr marL="0" indent="0">
              <a:buNone/>
            </a:pPr>
            <a:r>
              <a:rPr lang="fr-FR" sz="1600" dirty="0"/>
              <a:t>12. Quels sont les obstacles à l'amélioration de la gestion du stock dans les établissements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286697108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sz="2000" dirty="0"/>
              <a:t>III. Gestion des commandes dans les points de prestation de services/établissements de santé</a:t>
            </a:r>
            <a:endParaRPr lang="en-US" sz="2000"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4" y="1261122"/>
            <a:ext cx="10976292" cy="4977733"/>
          </a:xfrm>
        </p:spPr>
        <p:txBody>
          <a:bodyPr/>
          <a:lstStyle/>
          <a:p>
            <a:pPr marL="0" indent="0" algn="ctr">
              <a:buNone/>
            </a:pPr>
            <a:r>
              <a:rPr lang="fr-FR" sz="1600" dirty="0">
                <a:latin typeface="+mj-lt"/>
              </a:rPr>
              <a:t>L'établissement peut déterminer le besoin de commander plus de stock, identifier qu'une commande relève des politiques de maintien du stock, et passer des commandes en temps voulu. Avec l'augmentation de la maturité de la chaîne l d’approvisionnement, les commandes sont créées sur demande dans le cadre d'une plateforme logistique numérique plus large.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Gérer les commandes dans les points de prestation de services/établissements de santé en fonction des commandes entrantes, du stock sortant, de la demande en temps réel, et du budget de l'établissement.</a:t>
            </a:r>
            <a:endParaRPr lang="en-US" sz="1600" dirty="0">
              <a:latin typeface="+mj-lt"/>
            </a:endParaRPr>
          </a:p>
          <a:p>
            <a:pPr marL="0" indent="0" algn="ctr">
              <a:buNone/>
            </a:pPr>
            <a:endParaRPr lang="en-US" sz="1600" i="1" dirty="0"/>
          </a:p>
          <a:p>
            <a:pPr marL="0" indent="0">
              <a:buNone/>
            </a:pPr>
            <a:r>
              <a:rPr lang="fr-FR" sz="1600" dirty="0"/>
              <a:t>13. Comment les établissements déterminent-ils le besoin de commander du stock ? (Sélectionnez une réponse.) </a:t>
            </a:r>
            <a:endParaRPr lang="en-US" sz="1600" dirty="0"/>
          </a:p>
          <a:p>
            <a:pPr marL="0" indent="0">
              <a:buNone/>
            </a:pPr>
            <a:r>
              <a:rPr lang="fr-FR" sz="1600" dirty="0"/>
              <a:t>14. Comment est déterminée la quantité des commandes pour les établissements ? (Sélectionnez une réponse.)</a:t>
            </a:r>
            <a:endParaRPr lang="en-US" sz="1600" dirty="0"/>
          </a:p>
          <a:p>
            <a:pPr marL="0" indent="0">
              <a:buNone/>
            </a:pPr>
            <a:r>
              <a:rPr lang="fr-FR" sz="1600" dirty="0"/>
              <a:t>15. Comment les commandes sont-elles contrôlées par rapport au budget des établissements pour de commandes ? (Sélectionnez une réponse.)</a:t>
            </a:r>
            <a:endParaRPr lang="en-US" sz="1600" dirty="0"/>
          </a:p>
          <a:p>
            <a:pPr marL="0" indent="0">
              <a:buNone/>
            </a:pPr>
            <a:r>
              <a:rPr lang="fr-FR" sz="1600" dirty="0"/>
              <a:t>16. Quels sont les obstacles à l'amélioration de la gestion des commandes dans les établissements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68664308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IV. Visibilité de l'entrepôt/du magasin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Dans les entrepôts/magasins, tous les produits, niveaux de stock, et commandes peuvent être identifiés, qu'ils soient en stock, entrants, ou sortants. Avec l'augmentation de la maturité de la chaîne d’approvisionnement celle-ci bénéficie d'un système de gestion d'entrepôt connecté à une plateforme logistique plus large qui permet à l'entrepôt/au magasin de définir des règles spécifiques concernant le niveau de stock.</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visibilité et le suivi du stock dans les entrepôts/magasins.</a:t>
            </a:r>
            <a:endParaRPr lang="en-US" sz="1600" dirty="0">
              <a:latin typeface="+mj-lt"/>
            </a:endParaRPr>
          </a:p>
          <a:p>
            <a:pPr marL="0" indent="0" algn="ctr">
              <a:buNone/>
            </a:pPr>
            <a:endParaRPr lang="en-US" sz="1600" i="1" dirty="0"/>
          </a:p>
          <a:p>
            <a:pPr marL="0" indent="0">
              <a:buNone/>
            </a:pPr>
            <a:r>
              <a:rPr lang="fr-FR" sz="1600" dirty="0"/>
              <a:t>17. Comment les produits sont-ils localisés dans les entrepôts/magasins ? (Sélectionnez une réponse.) </a:t>
            </a:r>
            <a:endParaRPr lang="en-US" sz="1600" dirty="0"/>
          </a:p>
          <a:p>
            <a:pPr marL="0" indent="0">
              <a:buNone/>
            </a:pPr>
            <a:r>
              <a:rPr lang="fr-FR" sz="1600" dirty="0"/>
              <a:t>18. Quelle est la capacité à identifier le statut des commandes au sein des entrepôts/magasins ? (Sélectionnez une réponse.)</a:t>
            </a:r>
            <a:endParaRPr lang="en-US" sz="1600" dirty="0"/>
          </a:p>
          <a:p>
            <a:pPr marL="0" indent="0">
              <a:buNone/>
            </a:pPr>
            <a:r>
              <a:rPr lang="fr-FR" sz="1600" dirty="0"/>
              <a:t>19. Comment les informations de stock dans les entrepôts/magasins sont-elles communiquées aux autres acteurs de la chaîne logistique ? (Sélectionnez une réponse.)</a:t>
            </a:r>
            <a:endParaRPr lang="en-US" sz="1600" dirty="0"/>
          </a:p>
          <a:p>
            <a:pPr marL="0" indent="0">
              <a:buNone/>
            </a:pPr>
            <a:r>
              <a:rPr lang="fr-FR" sz="1600" dirty="0"/>
              <a:t>20. Quels sont les obstacles actuels à l'amélioration de la visibilité du stock dans les entrepôts/magasins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46064059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 Gestion des stocks dans les entrepôts/magasins   </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À l'échelle des entrepôts/magasins, une quantité déterminée de stock de chaque produit doit être maintenue, en fonction de la demande. Ces niveaux ne sont pas fixes mais doivent être mis à jour régulièrement. Avec l'augmentation de la maturité de la chaîne logistique, des audits réguliers sont menés pour garantir que les niveaux de stock sont exacts et que les entrepôts/magasins respectent les politiques visant au maintien d'un niveau de stock approprié.</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Standardiser les pratiques de manutention des stocks dans les entrepôts/magasins pour garantir la disponibilité d'un niveau de stock optimal.</a:t>
            </a:r>
            <a:endParaRPr lang="en-US" sz="1600" dirty="0">
              <a:latin typeface="+mj-lt"/>
            </a:endParaRPr>
          </a:p>
          <a:p>
            <a:pPr marL="0" indent="0" algn="ctr">
              <a:buNone/>
            </a:pPr>
            <a:endParaRPr lang="en-US" sz="1600" i="1" dirty="0"/>
          </a:p>
          <a:p>
            <a:pPr marL="0" indent="0">
              <a:buNone/>
            </a:pPr>
            <a:r>
              <a:rPr lang="fr-FR" sz="1600" dirty="0"/>
              <a:t>21. Comment les entrepôts/magasins déterminent-ils le niveau de stock optimal à maintenir ? (Sélectionnez une réponse.)</a:t>
            </a:r>
            <a:endParaRPr lang="en-US" sz="1600" dirty="0"/>
          </a:p>
          <a:p>
            <a:pPr marL="0" indent="0">
              <a:buNone/>
            </a:pPr>
            <a:r>
              <a:rPr lang="fr-FR" sz="1600" dirty="0"/>
              <a:t>22. Comment est actuellement déterminée la fréquence des inventaires physiques dans les entrepôts/magasins ? (Sélectionnez une réponse.) </a:t>
            </a:r>
            <a:endParaRPr lang="en-US" sz="1600" dirty="0"/>
          </a:p>
          <a:p>
            <a:pPr marL="0" indent="0">
              <a:buNone/>
            </a:pPr>
            <a:r>
              <a:rPr lang="fr-FR" sz="1600" dirty="0"/>
              <a:t>23. Quels sont les obstacles actuels à l'amélioration de la gestion du stock dans les entrepôts/magasins ? (Sélectionnez toutes les réponses pertinentes.)</a:t>
            </a:r>
            <a:endParaRPr lang="en-US" sz="1600" dirty="0"/>
          </a:p>
          <a:p>
            <a:pPr marL="0" indent="0">
              <a:buNone/>
            </a:pPr>
            <a:endParaRPr lang="en-US" sz="18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160320848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VI. Gestion des commandes dans les entrepôts/magasins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entrepôts/magasins peuvent déterminer le besoin de commander plus de stock pour un site, identifier qu'une commande relève des politiques de maintien du stock, et passer les commandes. Avec l'augmentation de la maturité de la chaîne logistique, les commandes sont créées en fonction des besoins dans le cadre d'une plateforme logistique numérique plus large.</a:t>
            </a:r>
            <a:br>
              <a:rPr lang="fr-FR" sz="1600" dirty="0">
                <a:latin typeface="+mj-lt"/>
              </a:rPr>
            </a:br>
            <a:endParaRPr lang="en-US" sz="1600" dirty="0">
              <a:latin typeface="+mj-lt"/>
            </a:endParaRPr>
          </a:p>
          <a:p>
            <a:pPr marL="0" indent="0" algn="ctr">
              <a:buNone/>
            </a:pPr>
            <a:r>
              <a:rPr lang="fr-FR" sz="1600" i="1" dirty="0">
                <a:latin typeface="+mj-lt"/>
              </a:rPr>
              <a:t>Objectif : Coordonner la gestion des commandes dans les entrepôts/magasins en fonction de la demande en temps réel des points de prestation de services/établissements de santé et d'autres entrepôts/magasins.</a:t>
            </a:r>
            <a:endParaRPr lang="en-US" sz="1600" dirty="0">
              <a:latin typeface="+mj-lt"/>
            </a:endParaRPr>
          </a:p>
          <a:p>
            <a:pPr marL="0" indent="0" algn="ctr">
              <a:buNone/>
            </a:pPr>
            <a:endParaRPr lang="en-US" sz="1600" i="1" dirty="0"/>
          </a:p>
          <a:p>
            <a:pPr marL="0" indent="0">
              <a:buNone/>
            </a:pPr>
            <a:r>
              <a:rPr lang="fr-FR" sz="1600" dirty="0"/>
              <a:t>24. Comment les commandes des établissements sont-elles traitées au sein des entrepôts/magasins ? (Sélectionnez une réponse.) </a:t>
            </a:r>
            <a:endParaRPr lang="en-US" sz="1600" dirty="0"/>
          </a:p>
          <a:p>
            <a:pPr marL="0" indent="0">
              <a:buNone/>
            </a:pPr>
            <a:r>
              <a:rPr lang="fr-FR" sz="1600" dirty="0"/>
              <a:t>25. Quel est le délai de livraison habituellement demandé par les points de prestation de services/établissements de santé aux entrepôts/magasins ? (Sélectionnez une réponse.) </a:t>
            </a:r>
            <a:endParaRPr lang="en-US" sz="1600" dirty="0"/>
          </a:p>
          <a:p>
            <a:pPr marL="0" indent="0">
              <a:buNone/>
            </a:pPr>
            <a:r>
              <a:rPr lang="fr-FR" sz="1600" dirty="0"/>
              <a:t>26. Comment les commandes en cours sont-elles identifiées et traitées dans les entrepôts/magasins ? (Sélectionnez une réponse.)</a:t>
            </a:r>
            <a:endParaRPr lang="en-US" sz="1600" dirty="0"/>
          </a:p>
          <a:p>
            <a:pPr marL="0" indent="0">
              <a:buNone/>
            </a:pPr>
            <a:r>
              <a:rPr lang="fr-FR" sz="1600" dirty="0"/>
              <a:t>27. Pour quel pourcentage des livraisons la commande est-elle complète et arrive-t-elle en temps voulu aux points de prestation de services/établissements de santé ? (Sélectionnez une réponse.)</a:t>
            </a:r>
            <a:endParaRPr lang="en-US" sz="1600" dirty="0"/>
          </a:p>
          <a:p>
            <a:pPr marL="0" indent="0">
              <a:buNone/>
            </a:pPr>
            <a:r>
              <a:rPr lang="fr-FR" sz="1600" dirty="0"/>
              <a:t>28. Quels sont les obstacles actuels à l'amélioration de la gestion des commandes dans les entrepôts/magasins ? (Sélectionnez toutes les réponses pertinentes.)</a:t>
            </a:r>
            <a:endParaRPr lang="en-US" sz="1600" dirty="0"/>
          </a:p>
          <a:p>
            <a:endParaRPr lang="en-US" sz="18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317382065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VII. Opérations des entrepôts/magasins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entrepôts/magasins peuvent recevoir, préparer et expédier rapidement le stock en fonction des besoins. Avec l'augmentation de la maturité de la chaîne logistique, les commandes sont prises en compte avec précision et transmises efficacement aux transporteurs.</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Standardiser les processus de stockage, de prélèvement, de manutention et de préparation dans les entrepôts/magasins et éliminer les étapes inutiles pour assurer la qualité des produits et accélérer les processus.</a:t>
            </a:r>
            <a:endParaRPr lang="en-US" sz="1600" dirty="0">
              <a:latin typeface="+mj-lt"/>
            </a:endParaRPr>
          </a:p>
          <a:p>
            <a:pPr marL="0" indent="0" algn="ctr">
              <a:buNone/>
            </a:pPr>
            <a:endParaRPr lang="en-US" sz="1600" i="1" dirty="0"/>
          </a:p>
          <a:p>
            <a:pPr marL="0" indent="0">
              <a:buNone/>
            </a:pPr>
            <a:r>
              <a:rPr lang="fr-FR" sz="1600" dirty="0"/>
              <a:t>29. Comment sont préparées les commandes en vue de leur expédition ? (Sélectionnez une réponse.) </a:t>
            </a:r>
            <a:endParaRPr lang="en-US" sz="1600" dirty="0"/>
          </a:p>
          <a:p>
            <a:pPr marL="0" indent="0">
              <a:buNone/>
            </a:pPr>
            <a:r>
              <a:rPr lang="fr-FR" sz="1600" dirty="0"/>
              <a:t>30. Dans quelle mesure le stock des entrepôts/magasins est-il inventorié avec précision ? (Sélectionnez une réponse.)</a:t>
            </a:r>
            <a:endParaRPr lang="en-US" sz="1600" dirty="0"/>
          </a:p>
          <a:p>
            <a:pPr marL="0" indent="0">
              <a:buNone/>
            </a:pPr>
            <a:r>
              <a:rPr lang="fr-FR" sz="1600" dirty="0"/>
              <a:t>31. Quelle méthode de contrôle qualité est utilisée dans les entrepôts/magasins pour assurer l'intégrité des produits ? (Sélectionnez une réponse.)</a:t>
            </a:r>
            <a:endParaRPr lang="en-US" sz="1600" dirty="0"/>
          </a:p>
          <a:p>
            <a:pPr marL="0" indent="0">
              <a:buNone/>
            </a:pPr>
            <a:r>
              <a:rPr lang="fr-FR" sz="1600" dirty="0"/>
              <a:t>32. Quels sont les obstacles actuels à l'amélioration des opérations dans les entrepôts/magasins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8750952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VIII. Transport</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La chaîne logistique permet la livraison de produits à des points de prestation de services. Chaque site est enregistré, a un calendrier de livraison, connaît ce calendrier de livraison, et dispose d'un système d'accusé de réception. Avec l'augmentation de la maturité de la chaîne logistique, la planification de l'itinéraire se met en place, des rendez-vous sont fixés, et la livraison en temps voulu des produits est mesurée et suivie.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la ponctualité et l'efficacité du transport de stock.</a:t>
            </a:r>
            <a:endParaRPr lang="en-US" sz="1600" dirty="0">
              <a:latin typeface="+mj-lt"/>
            </a:endParaRPr>
          </a:p>
          <a:p>
            <a:pPr marL="0" indent="0" algn="ctr">
              <a:buNone/>
            </a:pPr>
            <a:endParaRPr lang="en-US" sz="1600" i="1" dirty="0"/>
          </a:p>
          <a:p>
            <a:pPr marL="0" indent="0">
              <a:buNone/>
            </a:pPr>
            <a:r>
              <a:rPr lang="fr-FR" sz="1600" dirty="0"/>
              <a:t>33. Comment est organisé le mouvement des biens vers la prochaine étape de la chaîne logistique ? (Sélectionnez une réponse.)</a:t>
            </a:r>
            <a:endParaRPr lang="en-US" sz="1600" dirty="0"/>
          </a:p>
          <a:p>
            <a:pPr marL="0" indent="0">
              <a:buNone/>
            </a:pPr>
            <a:r>
              <a:rPr lang="fr-FR" sz="1600" dirty="0"/>
              <a:t>34. Comment la livraison des produits est-elle communiquée aux établissements ? (Sélectionnez une réponse.)</a:t>
            </a:r>
            <a:endParaRPr lang="en-US" sz="1600" dirty="0"/>
          </a:p>
          <a:p>
            <a:pPr marL="0" indent="0">
              <a:buNone/>
            </a:pPr>
            <a:r>
              <a:rPr lang="fr-FR" sz="1600" dirty="0"/>
              <a:t>35. Comment la réception des produits par les établissements est-elle vérifiée ? (Sélectionnez une réponse.) </a:t>
            </a:r>
            <a:endParaRPr lang="en-US" sz="1600" dirty="0"/>
          </a:p>
          <a:p>
            <a:pPr marL="0" indent="0">
              <a:buNone/>
            </a:pPr>
            <a:r>
              <a:rPr lang="fr-FR" sz="1600" dirty="0"/>
              <a:t>36. Quels sont les obstacles actuels à l'amélioration du transport des produits tout au long de la chaîne logistique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07787477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315">
            <a:extLst>
              <a:ext uri="{FF2B5EF4-FFF2-40B4-BE49-F238E27FC236}">
                <a16:creationId xmlns:a16="http://schemas.microsoft.com/office/drawing/2014/main" id="{CD4FB14D-C287-4D79-9426-96DE703A7897}"/>
              </a:ext>
            </a:extLst>
          </p:cNvPr>
          <p:cNvSpPr>
            <a:spLocks noGrp="1"/>
          </p:cNvSpPr>
          <p:nvPr>
            <p:ph type="title"/>
            <p:custDataLst>
              <p:tags r:id="rId1"/>
            </p:custDataLst>
          </p:nvPr>
        </p:nvSpPr>
        <p:spPr>
          <a:xfrm>
            <a:off x="429768" y="411480"/>
            <a:ext cx="11201400" cy="1106424"/>
          </a:xfrm>
          <a:prstGeom prst="rect">
            <a:avLst/>
          </a:prstGeom>
        </p:spPr>
        <p:txBody>
          <a:bodyPr vert="horz" lIns="91440" tIns="45720" rIns="91440" bIns="45720" rtlCol="0" anchor="ctr">
            <a:normAutofit/>
          </a:bodyPr>
          <a:lstStyle>
            <a:lvl1pPr defTabSz="859536">
              <a:defRPr sz="3759"/>
            </a:lvl1pPr>
          </a:lstStyle>
          <a:p>
            <a:pPr defTabSz="914400"/>
            <a:r>
              <a:rPr lang="fr-FR" sz="2800" dirty="0">
                <a:solidFill>
                  <a:schemeClr val="accent1">
                    <a:lumMod val="50000"/>
                  </a:schemeClr>
                </a:solidFill>
                <a:latin typeface="+mj-lt"/>
                <a:ea typeface="+mj-ea"/>
                <a:cs typeface="+mj-cs"/>
              </a:rPr>
              <a:t>Organiser la formation et l’évaluation </a:t>
            </a:r>
            <a:r>
              <a:rPr lang="fr-FR" sz="2800" dirty="0">
                <a:latin typeface="+mj-lt"/>
                <a:ea typeface="+mj-ea"/>
                <a:cs typeface="+mj-cs"/>
              </a:rPr>
              <a:t>de la maturité de la chaîne d’approvisionnement</a:t>
            </a:r>
          </a:p>
        </p:txBody>
      </p:sp>
      <p:grpSp>
        <p:nvGrpSpPr>
          <p:cNvPr id="5" name="Group 4">
            <a:extLst>
              <a:ext uri="{FF2B5EF4-FFF2-40B4-BE49-F238E27FC236}">
                <a16:creationId xmlns:a16="http://schemas.microsoft.com/office/drawing/2014/main" id="{447044C4-D0EE-3747-94E2-3B727F3F111F}"/>
              </a:ext>
            </a:extLst>
          </p:cNvPr>
          <p:cNvGrpSpPr/>
          <p:nvPr>
            <p:custDataLst>
              <p:tags r:id="rId2"/>
            </p:custDataLst>
          </p:nvPr>
        </p:nvGrpSpPr>
        <p:grpSpPr>
          <a:xfrm>
            <a:off x="1343381" y="1964267"/>
            <a:ext cx="2731910" cy="3468942"/>
            <a:chOff x="677333" y="1964267"/>
            <a:chExt cx="2517423" cy="3104444"/>
          </a:xfrm>
        </p:grpSpPr>
        <p:sp>
          <p:nvSpPr>
            <p:cNvPr id="3" name="Folded Corner 2">
              <a:extLst>
                <a:ext uri="{FF2B5EF4-FFF2-40B4-BE49-F238E27FC236}">
                  <a16:creationId xmlns:a16="http://schemas.microsoft.com/office/drawing/2014/main" id="{CB70A380-9AE0-E640-AFFC-25661178D7A1}"/>
                </a:ext>
              </a:extLst>
            </p:cNvPr>
            <p:cNvSpPr/>
            <p:nvPr/>
          </p:nvSpPr>
          <p:spPr>
            <a:xfrm>
              <a:off x="677333" y="1964267"/>
              <a:ext cx="2517423" cy="3104444"/>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A4945E-690A-7E40-9C98-2CFFE6B261BC}"/>
                </a:ext>
              </a:extLst>
            </p:cNvPr>
            <p:cNvSpPr txBox="1"/>
            <p:nvPr/>
          </p:nvSpPr>
          <p:spPr>
            <a:xfrm>
              <a:off x="970843" y="2124502"/>
              <a:ext cx="1930400" cy="1041152"/>
            </a:xfrm>
            <a:prstGeom prst="rect">
              <a:avLst/>
            </a:prstGeom>
            <a:noFill/>
          </p:spPr>
          <p:txBody>
            <a:bodyPr wrap="square" lIns="0" tIns="0" rIns="0" bIns="0" rtlCol="0">
              <a:spAutoFit/>
            </a:bodyPr>
            <a:lstStyle/>
            <a:p>
              <a:pPr algn="ctr">
                <a:lnSpc>
                  <a:spcPct val="90000"/>
                </a:lnSpc>
              </a:pPr>
              <a:r>
                <a:rPr lang="fr-FR" b="1" dirty="0"/>
                <a:t>Rôles d’équipe</a:t>
              </a:r>
            </a:p>
            <a:p>
              <a:pPr algn="ctr">
                <a:lnSpc>
                  <a:spcPct val="90000"/>
                </a:lnSpc>
              </a:pPr>
              <a:endParaRPr lang="en-US" b="1" dirty="0"/>
            </a:p>
            <a:p>
              <a:pPr marL="285750" indent="-285750">
                <a:lnSpc>
                  <a:spcPct val="90000"/>
                </a:lnSpc>
                <a:buFont typeface="Arial" panose="020B0604020202020204" pitchFamily="34" charset="0"/>
                <a:buChar char="•"/>
              </a:pPr>
              <a:r>
                <a:rPr lang="fr-FR" sz="1200" dirty="0"/>
                <a:t>Responsable</a:t>
              </a:r>
            </a:p>
            <a:p>
              <a:pPr marL="285750" indent="-285750">
                <a:lnSpc>
                  <a:spcPct val="90000"/>
                </a:lnSpc>
                <a:buFont typeface="Arial" panose="020B0604020202020204" pitchFamily="34" charset="0"/>
                <a:buChar char="•"/>
              </a:pPr>
              <a:r>
                <a:rPr lang="fr-FR" sz="1200" dirty="0"/>
                <a:t>Chronométreur</a:t>
              </a:r>
            </a:p>
            <a:p>
              <a:pPr marL="285750" indent="-285750">
                <a:lnSpc>
                  <a:spcPct val="90000"/>
                </a:lnSpc>
                <a:buFont typeface="Arial" panose="020B0604020202020204" pitchFamily="34" charset="0"/>
                <a:buChar char="•"/>
              </a:pPr>
              <a:r>
                <a:rPr lang="fr-FR" sz="1200" dirty="0"/>
                <a:t>Dynamiseur</a:t>
              </a:r>
            </a:p>
            <a:p>
              <a:pPr marL="285750" indent="-285750">
                <a:lnSpc>
                  <a:spcPct val="90000"/>
                </a:lnSpc>
                <a:buFont typeface="Arial" panose="020B0604020202020204" pitchFamily="34" charset="0"/>
                <a:buChar char="•"/>
              </a:pPr>
              <a:r>
                <a:rPr lang="fr-FR" sz="1200" dirty="0"/>
                <a:t>Autre</a:t>
              </a:r>
            </a:p>
          </p:txBody>
        </p:sp>
      </p:grpSp>
      <p:grpSp>
        <p:nvGrpSpPr>
          <p:cNvPr id="8" name="Group 7">
            <a:extLst>
              <a:ext uri="{FF2B5EF4-FFF2-40B4-BE49-F238E27FC236}">
                <a16:creationId xmlns:a16="http://schemas.microsoft.com/office/drawing/2014/main" id="{B80224A9-9009-9A47-8865-162B55692FED}"/>
              </a:ext>
            </a:extLst>
          </p:cNvPr>
          <p:cNvGrpSpPr/>
          <p:nvPr>
            <p:custDataLst>
              <p:tags r:id="rId3"/>
            </p:custDataLst>
          </p:nvPr>
        </p:nvGrpSpPr>
        <p:grpSpPr>
          <a:xfrm>
            <a:off x="4797782" y="1964267"/>
            <a:ext cx="2731910" cy="3684320"/>
            <a:chOff x="677333" y="1964267"/>
            <a:chExt cx="2517423" cy="3297190"/>
          </a:xfrm>
        </p:grpSpPr>
        <p:sp>
          <p:nvSpPr>
            <p:cNvPr id="9" name="Folded Corner 8">
              <a:extLst>
                <a:ext uri="{FF2B5EF4-FFF2-40B4-BE49-F238E27FC236}">
                  <a16:creationId xmlns:a16="http://schemas.microsoft.com/office/drawing/2014/main" id="{164AFC06-8897-514C-BF6A-15E1F2FEDE02}"/>
                </a:ext>
              </a:extLst>
            </p:cNvPr>
            <p:cNvSpPr/>
            <p:nvPr/>
          </p:nvSpPr>
          <p:spPr>
            <a:xfrm>
              <a:off x="677333" y="1964267"/>
              <a:ext cx="2517423" cy="3104444"/>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F66161E-23FE-854C-9C9B-18EC1248A329}"/>
                </a:ext>
              </a:extLst>
            </p:cNvPr>
            <p:cNvSpPr txBox="1"/>
            <p:nvPr/>
          </p:nvSpPr>
          <p:spPr>
            <a:xfrm>
              <a:off x="970844" y="2113213"/>
              <a:ext cx="1930400" cy="3148244"/>
            </a:xfrm>
            <a:prstGeom prst="rect">
              <a:avLst/>
            </a:prstGeom>
            <a:noFill/>
          </p:spPr>
          <p:txBody>
            <a:bodyPr wrap="square" lIns="0" tIns="0" rIns="0" bIns="0" rtlCol="0">
              <a:spAutoFit/>
            </a:bodyPr>
            <a:lstStyle/>
            <a:p>
              <a:pPr algn="ctr">
                <a:lnSpc>
                  <a:spcPct val="90000"/>
                </a:lnSpc>
              </a:pPr>
              <a:r>
                <a:rPr lang="fr-FR" b="1" dirty="0"/>
                <a:t>Normes de groupe</a:t>
              </a:r>
            </a:p>
            <a:p>
              <a:pPr algn="ctr">
                <a:lnSpc>
                  <a:spcPct val="90000"/>
                </a:lnSpc>
              </a:pPr>
              <a:endParaRPr lang="en-US" b="1" dirty="0"/>
            </a:p>
            <a:p>
              <a:pPr marL="171450" lvl="0" indent="-171450">
                <a:buFont typeface="Arial" panose="020B0604020202020204" pitchFamily="34" charset="0"/>
                <a:buChar char="•"/>
              </a:pPr>
              <a:r>
                <a:rPr lang="fr-FR" sz="1200" dirty="0"/>
                <a:t>Être à l’heure</a:t>
              </a:r>
            </a:p>
            <a:p>
              <a:pPr marL="171450" lvl="0" indent="-171450">
                <a:buFont typeface="Arial" panose="020B0604020202020204" pitchFamily="34" charset="0"/>
                <a:buChar char="•"/>
              </a:pPr>
              <a:r>
                <a:rPr lang="fr-FR" sz="1200" dirty="0"/>
                <a:t>Faire entendre vos opinions</a:t>
              </a:r>
            </a:p>
            <a:p>
              <a:pPr marL="171450" lvl="0" indent="-171450">
                <a:buFont typeface="Arial" panose="020B0604020202020204" pitchFamily="34" charset="0"/>
                <a:buChar char="•"/>
              </a:pPr>
              <a:r>
                <a:rPr lang="fr-FR" sz="1200" dirty="0"/>
                <a:t>Écouter les autres</a:t>
              </a:r>
            </a:p>
            <a:p>
              <a:pPr marL="171450" lvl="0" indent="-171450">
                <a:buFont typeface="Arial" panose="020B0604020202020204" pitchFamily="34" charset="0"/>
                <a:buChar char="•"/>
              </a:pPr>
              <a:r>
                <a:rPr lang="fr-FR" sz="1200" dirty="0"/>
                <a:t>Respecter les opinions des autres</a:t>
              </a:r>
            </a:p>
            <a:p>
              <a:pPr marL="171450" lvl="0" indent="-171450">
                <a:buFont typeface="Arial" panose="020B0604020202020204" pitchFamily="34" charset="0"/>
                <a:buChar char="•"/>
              </a:pPr>
              <a:r>
                <a:rPr lang="fr-FR" sz="1200" dirty="0"/>
                <a:t>Poser des questions</a:t>
              </a:r>
            </a:p>
            <a:p>
              <a:pPr marL="171450" lvl="0" indent="-171450">
                <a:buFont typeface="Arial" panose="020B0604020202020204" pitchFamily="34" charset="0"/>
                <a:buChar char="•"/>
              </a:pPr>
              <a:r>
                <a:rPr lang="fr-FR" sz="1200" dirty="0"/>
                <a:t>Offrir des rétroactions constructives</a:t>
              </a:r>
            </a:p>
            <a:p>
              <a:pPr marL="171450" lvl="0" indent="-171450">
                <a:buFont typeface="Arial" panose="020B0604020202020204" pitchFamily="34" charset="0"/>
                <a:buChar char="•"/>
              </a:pPr>
              <a:r>
                <a:rPr lang="fr-FR" sz="1200" dirty="0"/>
                <a:t>Rester concentré sur les objectifs à atteindre</a:t>
              </a:r>
            </a:p>
            <a:p>
              <a:pPr marL="171450" lvl="0" indent="-171450">
                <a:buFont typeface="Arial" panose="020B0604020202020204" pitchFamily="34" charset="0"/>
                <a:buChar char="•"/>
              </a:pPr>
              <a:r>
                <a:rPr lang="fr-FR" sz="1200" dirty="0"/>
                <a:t>Éteindre les téléphones, les appareils mobiles et les ordinateurs</a:t>
              </a:r>
            </a:p>
            <a:p>
              <a:pPr marL="171450" lvl="0" indent="-171450">
                <a:buFont typeface="Arial" panose="020B0604020202020204" pitchFamily="34" charset="0"/>
                <a:buChar char="•"/>
              </a:pPr>
              <a:r>
                <a:rPr lang="fr-FR" sz="1200" dirty="0"/>
                <a:t>Demander la parole avant de parler</a:t>
              </a:r>
            </a:p>
            <a:p>
              <a:pPr algn="ctr">
                <a:lnSpc>
                  <a:spcPct val="90000"/>
                </a:lnSpc>
              </a:pPr>
              <a:endParaRPr lang="en-US" b="1" dirty="0"/>
            </a:p>
          </p:txBody>
        </p:sp>
      </p:grpSp>
      <p:grpSp>
        <p:nvGrpSpPr>
          <p:cNvPr id="11" name="Group 10">
            <a:extLst>
              <a:ext uri="{FF2B5EF4-FFF2-40B4-BE49-F238E27FC236}">
                <a16:creationId xmlns:a16="http://schemas.microsoft.com/office/drawing/2014/main" id="{7D7AFB42-1448-BA49-A328-2A73E5981D8D}"/>
              </a:ext>
            </a:extLst>
          </p:cNvPr>
          <p:cNvGrpSpPr/>
          <p:nvPr>
            <p:custDataLst>
              <p:tags r:id="rId4"/>
            </p:custDataLst>
          </p:nvPr>
        </p:nvGrpSpPr>
        <p:grpSpPr>
          <a:xfrm>
            <a:off x="8252183" y="1964267"/>
            <a:ext cx="2731910" cy="3468943"/>
            <a:chOff x="677333" y="1964267"/>
            <a:chExt cx="2517423" cy="3104444"/>
          </a:xfrm>
        </p:grpSpPr>
        <p:sp>
          <p:nvSpPr>
            <p:cNvPr id="12" name="Folded Corner 11">
              <a:extLst>
                <a:ext uri="{FF2B5EF4-FFF2-40B4-BE49-F238E27FC236}">
                  <a16:creationId xmlns:a16="http://schemas.microsoft.com/office/drawing/2014/main" id="{4DDBF6FA-C5BD-6641-B99C-E75E1E902BD9}"/>
                </a:ext>
              </a:extLst>
            </p:cNvPr>
            <p:cNvSpPr/>
            <p:nvPr/>
          </p:nvSpPr>
          <p:spPr>
            <a:xfrm>
              <a:off x="677333" y="1964267"/>
              <a:ext cx="2517423" cy="3104444"/>
            </a:xfrm>
            <a:prstGeom prst="foldedCorner">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4029552-98E1-E34E-B4B6-D8C1A439CB5E}"/>
                </a:ext>
              </a:extLst>
            </p:cNvPr>
            <p:cNvSpPr txBox="1"/>
            <p:nvPr/>
          </p:nvSpPr>
          <p:spPr>
            <a:xfrm>
              <a:off x="857955" y="2124502"/>
              <a:ext cx="1930400" cy="249299"/>
            </a:xfrm>
            <a:prstGeom prst="rect">
              <a:avLst/>
            </a:prstGeom>
            <a:noFill/>
          </p:spPr>
          <p:txBody>
            <a:bodyPr wrap="square" lIns="0" tIns="0" rIns="0" bIns="0" rtlCol="0">
              <a:spAutoFit/>
            </a:bodyPr>
            <a:lstStyle/>
            <a:p>
              <a:pPr algn="ctr">
                <a:lnSpc>
                  <a:spcPct val="90000"/>
                </a:lnSpc>
              </a:pPr>
              <a:r>
                <a:rPr lang="fr-FR" b="1" dirty="0"/>
                <a:t>Parking</a:t>
              </a:r>
            </a:p>
          </p:txBody>
        </p:sp>
      </p:grpSp>
      <p:sp>
        <p:nvSpPr>
          <p:cNvPr id="6" name="TextBox 5">
            <a:extLst>
              <a:ext uri="{FF2B5EF4-FFF2-40B4-BE49-F238E27FC236}">
                <a16:creationId xmlns:a16="http://schemas.microsoft.com/office/drawing/2014/main" id="{C8987F0A-80CD-FC47-9EC9-7845C971D190}"/>
              </a:ext>
            </a:extLst>
          </p:cNvPr>
          <p:cNvSpPr txBox="1"/>
          <p:nvPr>
            <p:custDataLst>
              <p:tags r:id="rId5"/>
            </p:custDataLst>
          </p:nvPr>
        </p:nvSpPr>
        <p:spPr>
          <a:xfrm>
            <a:off x="2703688" y="5768772"/>
            <a:ext cx="6784623" cy="221599"/>
          </a:xfrm>
          <a:prstGeom prst="rect">
            <a:avLst/>
          </a:prstGeom>
          <a:noFill/>
        </p:spPr>
        <p:txBody>
          <a:bodyPr wrap="square" lIns="0" tIns="0" rIns="0" bIns="0" rtlCol="0">
            <a:spAutoFit/>
          </a:bodyPr>
          <a:lstStyle/>
          <a:p>
            <a:pPr algn="ctr">
              <a:lnSpc>
                <a:spcPct val="90000"/>
              </a:lnSpc>
            </a:pPr>
            <a:r>
              <a:rPr lang="fr-FR" sz="1600" b="1" dirty="0"/>
              <a:t>Trois tableaux de conférence aideront à organiser les activités d’évaluation du modèle de maturité</a:t>
            </a:r>
          </a:p>
        </p:txBody>
      </p:sp>
    </p:spTree>
    <p:extLst>
      <p:ext uri="{BB962C8B-B14F-4D97-AF65-F5344CB8AC3E}">
        <p14:creationId xmlns:p14="http://schemas.microsoft.com/office/powerpoint/2010/main" val="31913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IX. Gestion des dates de péremption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entrepôts/magasins comme les points de prestation de services disposent de politiques destinées à la prise en charge des produits dont la date d'expiration est dépassée. Avec l'augmentation de la maturité de la chaîne logistique, les zones de quarantaine sont maintenues et une politique systématique de « first </a:t>
            </a:r>
            <a:r>
              <a:rPr lang="fr-FR" sz="1600" dirty="0" err="1">
                <a:latin typeface="+mj-lt"/>
              </a:rPr>
              <a:t>expired</a:t>
            </a:r>
            <a:r>
              <a:rPr lang="fr-FR" sz="1600" dirty="0">
                <a:latin typeface="+mj-lt"/>
              </a:rPr>
              <a:t>, first out » (FEFO) s'applique : autrement dit, les produits à la date de péremption la plus proche doivent être livrés en priorité.</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Identifier les produits en stock dans les points de prestation de services/établissements de santé et les entrepôts/magasins dont la date de péremption approche, limiter la péremption des produits, et empêcher toute livraison de produits après leur date de péremption car ils sont alors potentiellement dangereux.</a:t>
            </a:r>
            <a:endParaRPr lang="en-US" sz="1600" dirty="0">
              <a:latin typeface="+mj-lt"/>
            </a:endParaRPr>
          </a:p>
          <a:p>
            <a:pPr marL="0" indent="0" algn="ctr">
              <a:buNone/>
            </a:pPr>
            <a:r>
              <a:rPr lang="en-US" sz="1600" b="1" dirty="0"/>
              <a:t> </a:t>
            </a:r>
            <a:endParaRPr lang="en-US" sz="1600" i="1" dirty="0"/>
          </a:p>
          <a:p>
            <a:pPr marL="0" indent="0">
              <a:buNone/>
            </a:pPr>
            <a:r>
              <a:rPr lang="fr-FR" sz="1600" dirty="0"/>
              <a:t>37. Quelles politiques, lignes de conduite et/ou conventions de service existent au sein des points de prestation de services/établissements de santé et des entrepôts/magasins pour identifier et gérer les produits périmés ? (Sélectionnez une réponse.)</a:t>
            </a:r>
            <a:endParaRPr lang="en-US" sz="1600" dirty="0"/>
          </a:p>
          <a:p>
            <a:pPr marL="0" indent="0">
              <a:buNone/>
            </a:pPr>
            <a:r>
              <a:rPr lang="fr-FR" sz="1600" dirty="0"/>
              <a:t>38. Quelles pratiques sont en place au sein des points de prestation de services/établissements de santé et des entrepôts/magasins pour éliminer les produits périmés ? (Sélectionnez une réponse.)</a:t>
            </a:r>
            <a:endParaRPr lang="en-US" sz="1600" dirty="0"/>
          </a:p>
          <a:p>
            <a:pPr marL="0" indent="0">
              <a:buNone/>
            </a:pPr>
            <a:r>
              <a:rPr lang="fr-FR" sz="1600" dirty="0"/>
              <a:t>39. Quels sont les obstacles actuels à l'amélioration de la gestion des dates de péremption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110299505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 Approvisionnement</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 Le processus d'approvisionnement des produits peut être exécuté dans des délais raisonnables. Dans le cadre de ce modèle de maturité, le processus d'approvisionnement est défini comme l'émission d'un bon de commande auprès d'un fournisseur déjà établi, l'approbation dudit bon de commande par le fournisseur, l'expédition des produits, et la réception des produits. Avec l'augmentation de la maturité de la chaîne d’approvisionnement, le processus d'approvisionnement s'accélère, les quantités sont en fonction de la demande, et les prix sont compétitifs par rapport aux pratiques du marché national.</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Assurer rapidement l'approvisionnement d'un niveau optimal de stock à un prix approprié pour satisfaire à la demande en temps réel.</a:t>
            </a:r>
            <a:endParaRPr lang="en-US" sz="1600" dirty="0">
              <a:latin typeface="+mj-lt"/>
            </a:endParaRPr>
          </a:p>
          <a:p>
            <a:pPr marL="0" indent="0" algn="ctr">
              <a:buNone/>
            </a:pPr>
            <a:endParaRPr lang="en-US" sz="1600" i="1" dirty="0"/>
          </a:p>
          <a:p>
            <a:pPr marL="0" indent="0">
              <a:buNone/>
            </a:pPr>
            <a:r>
              <a:rPr lang="fr-FR" sz="1600" dirty="0"/>
              <a:t>40. Quels sont les délais d'approvisionnement (dans le cadre d'un contrat existant) ? (Sélectionnez une réponse.)</a:t>
            </a:r>
            <a:endParaRPr lang="en-US" sz="1600" dirty="0"/>
          </a:p>
          <a:p>
            <a:pPr marL="0" indent="0">
              <a:buNone/>
            </a:pPr>
            <a:r>
              <a:rPr lang="fr-FR" sz="1600" dirty="0"/>
              <a:t>41. Comment la quantité d'approvisionnement est-elle déterminée ? (Sélectionnez une réponse.)</a:t>
            </a:r>
            <a:endParaRPr lang="en-US" sz="1600" dirty="0"/>
          </a:p>
          <a:p>
            <a:pPr marL="0" indent="0">
              <a:buNone/>
            </a:pPr>
            <a:r>
              <a:rPr lang="fr-FR" sz="1600" dirty="0"/>
              <a:t>42. À déterminer À quelle fréquence est effectué le réapprovisionnement des produits ?</a:t>
            </a:r>
            <a:endParaRPr lang="en-US" sz="1600" dirty="0"/>
          </a:p>
          <a:p>
            <a:pPr marL="0" indent="0">
              <a:buNone/>
            </a:pPr>
            <a:r>
              <a:rPr lang="fr-FR" sz="1600" dirty="0"/>
              <a:t>43. Quels sont les obstacles actuels à l'amélioration du processus d'approvisionnement ? (Sélectionnez toutes les réponses pertinentes.)</a:t>
            </a:r>
            <a:endParaRPr lang="en-US" sz="1600" dirty="0"/>
          </a:p>
          <a:p>
            <a:pPr marL="0" indent="0">
              <a:buNone/>
            </a:pPr>
            <a:endParaRPr lang="en-US" sz="1600" dirty="0"/>
          </a:p>
          <a:p>
            <a:pPr marL="0" indent="0">
              <a:buNone/>
            </a:pPr>
            <a:endParaRPr lang="en-US" dirty="0"/>
          </a:p>
          <a:p>
            <a:pPr marL="0" indent="0" algn="ctr">
              <a:buNone/>
            </a:pPr>
            <a:endParaRPr lang="en-US" dirty="0"/>
          </a:p>
        </p:txBody>
      </p:sp>
    </p:spTree>
    <p:extLst>
      <p:ext uri="{BB962C8B-B14F-4D97-AF65-F5344CB8AC3E}">
        <p14:creationId xmlns:p14="http://schemas.microsoft.com/office/powerpoint/2010/main" val="277910731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 Infrastructure et équipement</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bâtiments de la chaîne logistique sont adaptés à l'entreposage et à la gestion des produits dans de bonnes conditions. Avec l'augmentation de la maturité de la chaîne logistique, l'accès à Internet est répandu sur tous les sites, et les risques liés aux établissements sont identifiés et gérés. </a:t>
            </a:r>
            <a:endParaRPr lang="en-US" sz="1600" dirty="0">
              <a:latin typeface="+mj-lt"/>
            </a:endParaRPr>
          </a:p>
          <a:p>
            <a:pPr marL="0" indent="0" algn="ctr">
              <a:buNone/>
            </a:pPr>
            <a:r>
              <a:rPr lang="fr-FR" sz="1600" dirty="0">
                <a:latin typeface="+mj-lt"/>
              </a:rPr>
              <a:t> </a:t>
            </a:r>
            <a:r>
              <a:rPr lang="fr-FR" sz="1600" i="1" dirty="0">
                <a:latin typeface="+mj-lt"/>
              </a:rPr>
              <a:t>Objectif : Établir des bâtiments pour le stockage des produits et pour le personnel qui soient sûrs, sécurisés, et équipés de technologie.</a:t>
            </a:r>
            <a:endParaRPr lang="en-US" sz="1600" dirty="0">
              <a:latin typeface="+mj-lt"/>
            </a:endParaRPr>
          </a:p>
          <a:p>
            <a:pPr marL="0" indent="0" algn="ctr">
              <a:buNone/>
            </a:pPr>
            <a:endParaRPr lang="en-US" sz="1600" i="1" dirty="0"/>
          </a:p>
          <a:p>
            <a:pPr marL="0" indent="0">
              <a:buNone/>
            </a:pPr>
            <a:r>
              <a:rPr lang="fr-FR" sz="1600" dirty="0"/>
              <a:t>44. Comment les produits sont-ils conservés en bon état et de manière sécurisée dans les établissements ? (Sélectionnez une réponse.)</a:t>
            </a:r>
            <a:endParaRPr lang="en-US" sz="1600" dirty="0"/>
          </a:p>
          <a:p>
            <a:pPr marL="0" indent="0">
              <a:buNone/>
            </a:pPr>
            <a:r>
              <a:rPr lang="fr-FR" sz="1600" dirty="0"/>
              <a:t>45. Dans quelle mesure les établissements disposent-ils d'un accès à Internet ? (Sélectionnez une réponse.)</a:t>
            </a:r>
            <a:endParaRPr lang="en-US" sz="1600" dirty="0"/>
          </a:p>
          <a:p>
            <a:pPr marL="0" indent="0">
              <a:buNone/>
            </a:pPr>
            <a:r>
              <a:rPr lang="fr-FR" sz="1600" dirty="0"/>
              <a:t>46. Quels sont les obstacles actuels à l'amélioration de l'infrastructure et de l'équipement de la chaîne logistique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24827141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XII. Gestion de la performance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Chaque processus de la chaîne logistique est associé à un ensemble prédéfini d'indicateurs de performance, et des efforts sont déployés pour les améliorer au fil du temps. Les processus décisionnels sont basés sur les données de la chaîne logistique, qui sont analysées dans le cadre de fiches de performance. Avec l'augmentation de la maturité de la chaîne logistique, l'analyse des données est utilisée pour évaluer et améliorer la performance de la chaîne logistique et de son personnel.</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Établir un système permettant l'harmonisation et l'amélioration constante de la performance sur tous les sites conformément aux objectifs globaux de la chaîne logistique.</a:t>
            </a:r>
            <a:endParaRPr lang="en-US" sz="1600" dirty="0">
              <a:latin typeface="+mj-lt"/>
            </a:endParaRPr>
          </a:p>
          <a:p>
            <a:pPr marL="0" indent="0" algn="ctr">
              <a:buNone/>
            </a:pPr>
            <a:endParaRPr lang="en-US" sz="1600" i="1" dirty="0"/>
          </a:p>
          <a:p>
            <a:pPr marL="0" indent="0">
              <a:buNone/>
            </a:pPr>
            <a:r>
              <a:rPr lang="fr-FR" sz="1600" dirty="0"/>
              <a:t>47. Comment les problèmes et les opportunités d'amélioration sont-ils identifiés ? (Sélectionnez une réponse.)</a:t>
            </a:r>
            <a:endParaRPr lang="en-US" sz="1600" dirty="0"/>
          </a:p>
          <a:p>
            <a:pPr marL="0" indent="0">
              <a:buNone/>
            </a:pPr>
            <a:r>
              <a:rPr lang="fr-FR" sz="1600" dirty="0"/>
              <a:t>48. Quelle est la capacité du personnel à identifier et à résoudre les problèmes ? (Sélectionnez une réponse.)  </a:t>
            </a:r>
            <a:endParaRPr lang="en-US" sz="1600" dirty="0"/>
          </a:p>
          <a:p>
            <a:pPr marL="0" indent="0">
              <a:buNone/>
            </a:pPr>
            <a:r>
              <a:rPr lang="fr-FR" sz="1600" dirty="0"/>
              <a:t>49. Dans quelle mesure les équipes sont-elles encouragées à résoudre les problèmes de manière indépendante ? (Sélectionnez une réponse.)</a:t>
            </a:r>
            <a:endParaRPr lang="en-US" sz="1600" dirty="0"/>
          </a:p>
          <a:p>
            <a:pPr marL="0" indent="0">
              <a:buNone/>
            </a:pPr>
            <a:r>
              <a:rPr lang="fr-FR" sz="1600" dirty="0"/>
              <a:t>50. Quels sont les obstacles actuels à l'amélioration de la gestion de la performance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64879481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XIII. Analyse et évaluation</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La chaîne logistique utilise des données pour saisir les processus qui fonctionnent bien et pour identifier les déviations par rapport à la norme. Les données relatives aux commandes, aux livraisons, aux accusés de réception, et aux autres événements de la chaîne logistique sont suivis pour surveiller le déroulement des processus. Avec l'augmentation de la maturité de la chaîne logistique, des examens réguliers en équipe des données et des analyses de la chaîne logistique permettent d'identifier les domaines à améliorer.</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Établir des capacités permettant que les données alertent les sites et toute la chaîne logistique quand des problèmes surviennent ou quand des opportunités d'amélioration se présentent.</a:t>
            </a:r>
            <a:endParaRPr lang="en-US" sz="1600" dirty="0">
              <a:latin typeface="+mj-lt"/>
            </a:endParaRPr>
          </a:p>
          <a:p>
            <a:pPr marL="0" indent="0" algn="ctr">
              <a:buNone/>
            </a:pPr>
            <a:endParaRPr lang="en-US" sz="1600" i="1" dirty="0"/>
          </a:p>
          <a:p>
            <a:pPr marL="0" indent="0">
              <a:buNone/>
            </a:pPr>
            <a:r>
              <a:rPr lang="fr-FR" sz="1600" dirty="0"/>
              <a:t>51. Comment se passe l'analyse et l'évaluation des données ? (Sélectionnez une réponse.)</a:t>
            </a:r>
            <a:endParaRPr lang="en-US" sz="1600" dirty="0"/>
          </a:p>
          <a:p>
            <a:pPr marL="0" indent="0">
              <a:buNone/>
            </a:pPr>
            <a:r>
              <a:rPr lang="fr-FR" sz="1600" dirty="0"/>
              <a:t>52. À quelle fréquence les résultats des analyses sont-ils examinés ? (Sélectionnez une réponse.) </a:t>
            </a:r>
            <a:endParaRPr lang="en-US" sz="1600" dirty="0"/>
          </a:p>
          <a:p>
            <a:pPr marL="0" indent="0">
              <a:buNone/>
            </a:pPr>
            <a:r>
              <a:rPr lang="fr-FR" sz="1600" dirty="0"/>
              <a:t>53. Quels sont les obstacles actuels à l'amélioration des processus d'analyse et d'évaluation ? (Sélectionnez toutes les réponses pertinentes.)</a:t>
            </a:r>
            <a:endParaRPr lang="en-US" sz="1600" dirty="0"/>
          </a:p>
          <a:p>
            <a:pPr marL="0" indent="0">
              <a:buNone/>
            </a:pPr>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367643320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XIV. Planification/gestion de la demande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La chaîne logistique quantifie la consommation et fait des prévisions concernant les futurs besoins de produits en fonction de multiples facteurs (usage antérieur, fluctuations connues, etc.). Avec l'augmentation de la maturité de la chaîne logistique, les prévisions et la planification de la demande se font sur une plateforme logistique numérique plus large et peuvent ainsi influencer la prise de décisions.</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des prévisions de la demande et, à terme, automatiser les capacités prévisionnelles.</a:t>
            </a:r>
            <a:endParaRPr lang="en-US" sz="1600" dirty="0">
              <a:latin typeface="+mj-lt"/>
            </a:endParaRPr>
          </a:p>
          <a:p>
            <a:pPr marL="0" indent="0" algn="ctr">
              <a:buNone/>
            </a:pPr>
            <a:endParaRPr lang="en-US" sz="1600" i="1" dirty="0"/>
          </a:p>
          <a:p>
            <a:pPr marL="0" indent="0">
              <a:buNone/>
            </a:pPr>
            <a:r>
              <a:rPr lang="fr-FR" sz="1600" dirty="0"/>
              <a:t>54. Comment le plan de demande est-il créé ? (Sélectionnez une réponse.)</a:t>
            </a:r>
            <a:endParaRPr lang="en-US" sz="1600" dirty="0"/>
          </a:p>
          <a:p>
            <a:pPr marL="0" indent="0">
              <a:buNone/>
            </a:pPr>
            <a:r>
              <a:rPr lang="fr-FR" sz="1600" dirty="0"/>
              <a:t>55. À quelle fréquence l'exactitude du planning de la demande est-elle vérifiée ? (Sélectionnez une réponse.)</a:t>
            </a:r>
            <a:endParaRPr lang="en-US" sz="1600" dirty="0"/>
          </a:p>
          <a:p>
            <a:pPr marL="0" indent="0">
              <a:buNone/>
            </a:pPr>
            <a:r>
              <a:rPr lang="fr-FR" sz="1600" dirty="0"/>
              <a:t>56. Quels sont les obstacles actuels à l'amélioration de la planification/gestion de la demande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6863101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 Planification/gestion de l'offre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 Il existe une stratégie relative au maintien des niveaux de stock appropriés pour chaque produit sur la chaîne logistique. Avec l'augmentation de la maturité de la chaîne logistique, la planification de l'offre est basé sur la demande et sur le stock, et est suivi sur une plateforme logistique numérique plus large.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Planifier et coordonner étroitement les actions de la chaîne logistique et les stocks avec le planning de demande.</a:t>
            </a:r>
            <a:endParaRPr lang="en-US" sz="1600" dirty="0">
              <a:latin typeface="+mj-lt"/>
            </a:endParaRPr>
          </a:p>
          <a:p>
            <a:pPr marL="0" indent="0" algn="ctr">
              <a:buNone/>
            </a:pPr>
            <a:endParaRPr lang="en-US" sz="1600" b="1" i="1" dirty="0"/>
          </a:p>
          <a:p>
            <a:pPr marL="0" indent="0">
              <a:buNone/>
            </a:pPr>
            <a:r>
              <a:rPr lang="fr-FR" sz="1600" dirty="0"/>
              <a:t>57. Comment le plan d’approvisionnement est-il crée ? (Sélectionnez une réponse.)</a:t>
            </a:r>
            <a:endParaRPr lang="en-US" sz="1600" dirty="0"/>
          </a:p>
          <a:p>
            <a:pPr marL="0" indent="0">
              <a:buNone/>
            </a:pPr>
            <a:r>
              <a:rPr lang="fr-FR" sz="1600" dirty="0"/>
              <a:t>58. Quels sont les obstacles actuels à l'amélioration de la planification/gestion de l'offre ? (Sélectionnez toutes les réponses pertinentes.)</a:t>
            </a:r>
            <a:endParaRPr lang="en-US" sz="1600" dirty="0"/>
          </a:p>
          <a:p>
            <a:pPr marL="0" indent="0">
              <a:buNone/>
            </a:pPr>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80588503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XVI. Gestion des financements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 Les  sources de financement disponibles pour la chaîne logistique sont connus, et les engagements sont enregistrés et suivis. Avec l'augmentation de la maturité de la chaîne logistique, les besoins de financement sont identifiés et gérés activement dans le cadre d'une plateforme logistique numérique plus large.</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et la rapidité du suivi des financements pour rechercher </a:t>
            </a:r>
            <a:r>
              <a:rPr lang="fr-FR" sz="1600" i="1" dirty="0" err="1">
                <a:latin typeface="+mj-lt"/>
              </a:rPr>
              <a:t>proactivement</a:t>
            </a:r>
            <a:r>
              <a:rPr lang="fr-FR" sz="1600" i="1" dirty="0">
                <a:latin typeface="+mj-lt"/>
              </a:rPr>
              <a:t> de nouvelles sources de financement en réponse à de nouveaux besoins.</a:t>
            </a:r>
            <a:endParaRPr lang="en-US" sz="1600" dirty="0">
              <a:latin typeface="+mj-lt"/>
            </a:endParaRPr>
          </a:p>
          <a:p>
            <a:pPr marL="0" indent="0" algn="ctr">
              <a:buNone/>
            </a:pPr>
            <a:endParaRPr lang="en-US" sz="1600" i="1" dirty="0"/>
          </a:p>
          <a:p>
            <a:pPr marL="0" indent="0">
              <a:buNone/>
            </a:pPr>
            <a:r>
              <a:rPr lang="fr-FR" sz="1600" dirty="0"/>
              <a:t>59. Comment les sources et les engagements de financement sont-ils suivis et contrôlés ? (Sélectionnez une réponse.)</a:t>
            </a:r>
            <a:endParaRPr lang="en-US" sz="1600" dirty="0"/>
          </a:p>
          <a:p>
            <a:pPr marL="0" indent="0">
              <a:buNone/>
            </a:pPr>
            <a:r>
              <a:rPr lang="fr-FR" sz="1600" dirty="0"/>
              <a:t>60. Quels sont les obstacles actuels à l'amélioration de la gestion des financements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48684997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XVII. Gestion financière et calcul des coûts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Les coûts engagés tout au long de la chaîne logistique, depuis l'approvisionnement jusqu'à la réception par le bénéficiaire, sont enregistrés. Avec l'augmentation de la maturité de la chaîne logistique,  la chaîne logistique établit un budget basé sur les coûts connus de chaque fonction au sein de chaque établissement, gère activement les déviations, et a une visibilité totale sur les finances à tous les niveaux. </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Améliorer la précision et la rapidité du suivi financier tout au long de la chaîne logistique pour assurer un usage optimal des financements et établir des budgets appropriés pour les sites et la chaîne logistique dans son ensemble.</a:t>
            </a:r>
            <a:endParaRPr lang="en-US" sz="1600" dirty="0">
              <a:latin typeface="+mj-lt"/>
            </a:endParaRPr>
          </a:p>
          <a:p>
            <a:pPr marL="0" indent="0" algn="ctr">
              <a:buNone/>
            </a:pPr>
            <a:endParaRPr lang="en-US" sz="1600" i="1" dirty="0"/>
          </a:p>
          <a:p>
            <a:pPr marL="0" indent="0">
              <a:buNone/>
            </a:pPr>
            <a:r>
              <a:rPr lang="fr-FR" sz="1600" dirty="0"/>
              <a:t>61. Comment le suivi des coûts de la chaîne logistique est-il effectué ? (Sélectionnez une réponse.)</a:t>
            </a:r>
            <a:endParaRPr lang="en-US" sz="1600" dirty="0"/>
          </a:p>
          <a:p>
            <a:pPr marL="0" indent="0">
              <a:buNone/>
            </a:pPr>
            <a:r>
              <a:rPr lang="fr-FR" sz="1600" dirty="0"/>
              <a:t>62. Quels sont les obstacles actuels à l'amélioration de la gestion financière et de l'établissement des coûts ? (Sélectionnez toutes les réponses pertinentes.)</a:t>
            </a:r>
            <a:endParaRPr lang="en-US" sz="1600" dirty="0"/>
          </a:p>
          <a:p>
            <a:endParaRPr lang="en-US" sz="1600" dirty="0"/>
          </a:p>
          <a:p>
            <a:endParaRPr lang="en-US" sz="1600" dirty="0"/>
          </a:p>
          <a:p>
            <a:pPr marL="0" indent="0" algn="ctr">
              <a:buNone/>
            </a:pPr>
            <a:endParaRPr lang="en-US" dirty="0"/>
          </a:p>
        </p:txBody>
      </p:sp>
    </p:spTree>
    <p:extLst>
      <p:ext uri="{BB962C8B-B14F-4D97-AF65-F5344CB8AC3E}">
        <p14:creationId xmlns:p14="http://schemas.microsoft.com/office/powerpoint/2010/main" val="89795817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XVIII. Gouvernance</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143879" cy="4977733"/>
          </a:xfrm>
        </p:spPr>
        <p:txBody>
          <a:bodyPr/>
          <a:lstStyle/>
          <a:p>
            <a:pPr marL="0" indent="0" algn="ctr">
              <a:buNone/>
            </a:pPr>
            <a:r>
              <a:rPr lang="fr-FR" sz="1600" dirty="0">
                <a:latin typeface="+mj-lt"/>
              </a:rPr>
              <a:t>Une structure appropriée est établie pour définir les rôles et les responsabilités des équipes, des individus, et des agents de changement de la chaîne logistique. Les équipes ont établi des objectifs et des structures de gestion de la performance. Avec l'augmentation de la maturité de la chaîne logistique, tous les processus sont enregistrés.</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Enregistrer et comprendre clairement le rôle des individus, des équipes, et des sites, pour créer des opportunités de collaboration, de responsabilisation, et de développement des connaissances.</a:t>
            </a:r>
            <a:endParaRPr lang="en-US" sz="1600" dirty="0">
              <a:latin typeface="+mj-lt"/>
            </a:endParaRPr>
          </a:p>
          <a:p>
            <a:pPr marL="0" indent="0" algn="ctr">
              <a:buNone/>
            </a:pPr>
            <a:endParaRPr lang="en-US" sz="1600" i="1" dirty="0"/>
          </a:p>
          <a:p>
            <a:pPr marL="0" indent="0">
              <a:buNone/>
            </a:pPr>
            <a:r>
              <a:rPr lang="fr-FR" sz="1600" dirty="0"/>
              <a:t>63. Dans quelle mesure les rôles et les responsabilités des équipes dans la chaîne logistique sont-ils compris ? (Sélectionnez une réponse.)</a:t>
            </a:r>
            <a:endParaRPr lang="en-US" sz="1600" dirty="0"/>
          </a:p>
          <a:p>
            <a:pPr marL="0" indent="0">
              <a:buNone/>
            </a:pPr>
            <a:r>
              <a:rPr lang="fr-FR" sz="1600" dirty="0"/>
              <a:t>64. Comment décririez-vous les rôles de direction au sein de la chaîne logistique ? (Sélectionnez une réponse.)</a:t>
            </a:r>
            <a:endParaRPr lang="en-US" sz="1600" dirty="0"/>
          </a:p>
          <a:p>
            <a:pPr marL="0" indent="0">
              <a:buNone/>
            </a:pPr>
            <a:r>
              <a:rPr lang="fr-FR" sz="1600" dirty="0"/>
              <a:t>65. Quels sont les obstacles actuels à l'amélioration des processus de gouvernance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32473477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3272-B42C-4278-805F-D77B307791FA}"/>
              </a:ext>
            </a:extLst>
          </p:cNvPr>
          <p:cNvSpPr>
            <a:spLocks noGrp="1"/>
          </p:cNvSpPr>
          <p:nvPr>
            <p:ph type="title"/>
          </p:nvPr>
        </p:nvSpPr>
        <p:spPr/>
        <p:txBody>
          <a:bodyPr/>
          <a:lstStyle/>
          <a:p>
            <a:r>
              <a:rPr lang="fr-FR" dirty="0"/>
              <a:t>Objectifs de la formation </a:t>
            </a:r>
          </a:p>
        </p:txBody>
      </p:sp>
      <p:sp>
        <p:nvSpPr>
          <p:cNvPr id="3" name="Text Placeholder 2">
            <a:extLst>
              <a:ext uri="{FF2B5EF4-FFF2-40B4-BE49-F238E27FC236}">
                <a16:creationId xmlns:a16="http://schemas.microsoft.com/office/drawing/2014/main" id="{9BEF1427-72E8-4C2B-9D04-8D9195A4A609}"/>
              </a:ext>
            </a:extLst>
          </p:cNvPr>
          <p:cNvSpPr>
            <a:spLocks noGrp="1"/>
          </p:cNvSpPr>
          <p:nvPr>
            <p:ph type="body" idx="1"/>
          </p:nvPr>
        </p:nvSpPr>
        <p:spPr/>
        <p:txBody>
          <a:bodyPr/>
          <a:lstStyle/>
          <a:p>
            <a:pPr lvl="0"/>
            <a:r>
              <a:rPr lang="fr-FR" sz="1800" dirty="0"/>
              <a:t>Décrire la raison d’être du Modèle de maturité</a:t>
            </a:r>
            <a:endParaRPr lang="en-ZA" sz="1800" dirty="0"/>
          </a:p>
          <a:p>
            <a:pPr lvl="0"/>
            <a:r>
              <a:rPr lang="fr-FR" sz="1800" dirty="0"/>
              <a:t>Expliquer comment le Modèle de maturité améliore la performance de la chaîne d’approvisionnement  </a:t>
            </a:r>
            <a:endParaRPr lang="en-ZA" sz="1800" dirty="0"/>
          </a:p>
          <a:p>
            <a:pPr lvl="0"/>
            <a:r>
              <a:rPr lang="fr-FR" sz="1800" dirty="0"/>
              <a:t>Décrire les niveaux de maturité</a:t>
            </a:r>
            <a:endParaRPr lang="en-ZA" sz="1800" dirty="0"/>
          </a:p>
          <a:p>
            <a:pPr lvl="0"/>
            <a:r>
              <a:rPr lang="fr-FR" sz="1800" dirty="0"/>
              <a:t>Décrire la planification préalable nécessaire à une évaluation efficace et au suivi des projets d’amélioration </a:t>
            </a:r>
            <a:endParaRPr lang="en-ZA" sz="1800" dirty="0"/>
          </a:p>
          <a:p>
            <a:pPr lvl="0"/>
            <a:r>
              <a:rPr lang="fr-FR" sz="1800" dirty="0"/>
              <a:t>Décrire le processus du Modèle de maturité</a:t>
            </a:r>
            <a:endParaRPr lang="en-ZA" sz="1800" dirty="0"/>
          </a:p>
          <a:p>
            <a:pPr lvl="0"/>
            <a:r>
              <a:rPr lang="fr-FR" sz="1800" dirty="0"/>
              <a:t>Expliquer les résultats du Modèle de maturité</a:t>
            </a:r>
            <a:endParaRPr lang="en-ZA" sz="1800" dirty="0"/>
          </a:p>
          <a:p>
            <a:pPr lvl="0"/>
            <a:r>
              <a:rPr lang="fr-FR" sz="1800" dirty="0"/>
              <a:t>Décrire comment utiliser les résultats du Modèle de maturité pour développer des projets d’amélioration  </a:t>
            </a:r>
            <a:endParaRPr lang="en-ZA" sz="1800" dirty="0"/>
          </a:p>
          <a:p>
            <a:endParaRPr lang="en-ZA" dirty="0"/>
          </a:p>
        </p:txBody>
      </p:sp>
    </p:spTree>
    <p:extLst>
      <p:ext uri="{BB962C8B-B14F-4D97-AF65-F5344CB8AC3E}">
        <p14:creationId xmlns:p14="http://schemas.microsoft.com/office/powerpoint/2010/main" val="35331811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fr-FR" dirty="0"/>
              <a:t>XIX. Formation/perfectionnement du personnel</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245893" cy="4977733"/>
          </a:xfrm>
        </p:spPr>
        <p:txBody>
          <a:bodyPr/>
          <a:lstStyle/>
          <a:p>
            <a:pPr marL="0" indent="0" algn="ctr">
              <a:buNone/>
            </a:pPr>
            <a:r>
              <a:rPr lang="fr-FR" sz="1600" dirty="0">
                <a:latin typeface="+mj-lt"/>
              </a:rPr>
              <a:t> Les employés disposent des compétences nécessaires à l'accomplissement de leur rôle. Avec l'augmentation de la maturité de la chaîne logistique, ils ont accès à des certifications, des formations et des transferts d'apprentissage, ainsi qu'à des outils qui favorisent leur développement continu.</a:t>
            </a:r>
            <a:br>
              <a:rPr lang="fr-FR" sz="1600" dirty="0">
                <a:latin typeface="+mj-lt"/>
              </a:rPr>
            </a:br>
            <a:r>
              <a:rPr lang="fr-FR" sz="1600" dirty="0">
                <a:latin typeface="+mj-lt"/>
              </a:rPr>
              <a:t> </a:t>
            </a:r>
            <a:br>
              <a:rPr lang="fr-FR" sz="1600" dirty="0">
                <a:latin typeface="+mj-lt"/>
              </a:rPr>
            </a:br>
            <a:r>
              <a:rPr lang="fr-FR" sz="1600" dirty="0">
                <a:latin typeface="+mj-lt"/>
              </a:rPr>
              <a:t> </a:t>
            </a:r>
            <a:r>
              <a:rPr lang="fr-FR" sz="1600" i="1" dirty="0">
                <a:latin typeface="+mj-lt"/>
              </a:rPr>
              <a:t>Objectif : Engager, éduquer/former, et encourager les employés de toute la chaîne logistique, pour améliorer leurs capacités d'identification et de résolution des problèmes sur la chaîne logistique.</a:t>
            </a:r>
            <a:endParaRPr lang="en-US" sz="1600" dirty="0">
              <a:latin typeface="+mj-lt"/>
            </a:endParaRPr>
          </a:p>
          <a:p>
            <a:pPr marL="0" indent="0" algn="ctr">
              <a:buNone/>
            </a:pPr>
            <a:endParaRPr lang="en-US" sz="1600" i="1" dirty="0"/>
          </a:p>
          <a:p>
            <a:pPr marL="0" indent="0">
              <a:buNone/>
            </a:pPr>
            <a:r>
              <a:rPr lang="fr-FR" sz="1600" dirty="0"/>
              <a:t>66. Dans quelle mesure les employés sont-ils informés sur les processus, les pratiques et les outils de gestion de la chaîne logistique ? (Sélectionnez une réponse.)</a:t>
            </a:r>
            <a:endParaRPr lang="en-US" sz="1600" dirty="0"/>
          </a:p>
          <a:p>
            <a:pPr marL="0" indent="0">
              <a:buNone/>
            </a:pPr>
            <a:r>
              <a:rPr lang="fr-FR" sz="1600" dirty="0"/>
              <a:t>67. Quelle est l'expertise des employés en matière d'amélioration de la chaîne logistique ? (Sélectionnez une réponse.)</a:t>
            </a:r>
            <a:endParaRPr lang="en-US" sz="1600" dirty="0"/>
          </a:p>
          <a:p>
            <a:pPr marL="0" indent="0">
              <a:buNone/>
            </a:pPr>
            <a:r>
              <a:rPr lang="fr-FR" sz="1600" dirty="0"/>
              <a:t>68. Quels sont les obstacles actuels à l'amélioration de la formation et du perfectionnement du personnel ? (Sélectionnez toutes les réponses pertinentes.)</a:t>
            </a:r>
            <a:endParaRPr lang="en-US" sz="1600" dirty="0"/>
          </a:p>
          <a:p>
            <a:endParaRPr lang="en-US" dirty="0"/>
          </a:p>
          <a:p>
            <a:endParaRPr lang="en-US" dirty="0"/>
          </a:p>
          <a:p>
            <a:pPr marL="0" indent="0" algn="ctr">
              <a:buNone/>
            </a:pPr>
            <a:endParaRPr lang="en-US" dirty="0"/>
          </a:p>
        </p:txBody>
      </p:sp>
    </p:spTree>
    <p:extLst>
      <p:ext uri="{BB962C8B-B14F-4D97-AF65-F5344CB8AC3E}">
        <p14:creationId xmlns:p14="http://schemas.microsoft.com/office/powerpoint/2010/main" val="273935759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AC5E-DBC6-AC4E-8A2C-2A3AD433628D}"/>
              </a:ext>
            </a:extLst>
          </p:cNvPr>
          <p:cNvSpPr>
            <a:spLocks noGrp="1"/>
          </p:cNvSpPr>
          <p:nvPr>
            <p:ph type="title"/>
          </p:nvPr>
        </p:nvSpPr>
        <p:spPr/>
        <p:txBody>
          <a:bodyPr/>
          <a:lstStyle/>
          <a:p>
            <a:r>
              <a:rPr lang="en-US" sz="3600" dirty="0"/>
              <a:t> </a:t>
            </a:r>
            <a:r>
              <a:rPr lang="fr-FR" dirty="0"/>
              <a:t> XX. Performance centrée sur les patients</a:t>
            </a:r>
            <a:endParaRPr lang="en-US" dirty="0"/>
          </a:p>
        </p:txBody>
      </p:sp>
      <p:sp>
        <p:nvSpPr>
          <p:cNvPr id="3" name="Text Placeholder 2">
            <a:extLst>
              <a:ext uri="{FF2B5EF4-FFF2-40B4-BE49-F238E27FC236}">
                <a16:creationId xmlns:a16="http://schemas.microsoft.com/office/drawing/2014/main" id="{0394157F-BE83-3348-956A-D824E8D2167E}"/>
              </a:ext>
            </a:extLst>
          </p:cNvPr>
          <p:cNvSpPr>
            <a:spLocks noGrp="1"/>
          </p:cNvSpPr>
          <p:nvPr>
            <p:ph type="body" idx="1"/>
          </p:nvPr>
        </p:nvSpPr>
        <p:spPr>
          <a:xfrm>
            <a:off x="607853" y="1261122"/>
            <a:ext cx="11245893" cy="4977733"/>
          </a:xfrm>
        </p:spPr>
        <p:txBody>
          <a:bodyPr/>
          <a:lstStyle/>
          <a:p>
            <a:pPr marL="0" indent="0" algn="ctr">
              <a:buNone/>
            </a:pPr>
            <a:r>
              <a:rPr lang="fr-FR" sz="1600" dirty="0">
                <a:latin typeface="+mj-lt"/>
              </a:rPr>
              <a:t> La chaîne logistique et tous les acteurs impliqués mesurent l'accès final aux produits/médicaments, leur disponibilité et leur tarification abordable, et travaillent en collaboration pour éliminer les problèmes faisant obstacle à l'accès, à la disponibilité ou à la tarification abordable des produits/médicament.</a:t>
            </a:r>
            <a:br>
              <a:rPr lang="fr-FR" sz="1600" dirty="0">
                <a:latin typeface="+mj-lt"/>
              </a:rPr>
            </a:br>
            <a:r>
              <a:rPr lang="fr-FR" sz="1600" dirty="0">
                <a:latin typeface="+mj-lt"/>
              </a:rPr>
              <a:t> </a:t>
            </a:r>
            <a:br>
              <a:rPr lang="fr-FR" sz="1600" dirty="0">
                <a:latin typeface="+mj-lt"/>
              </a:rPr>
            </a:br>
            <a:r>
              <a:rPr lang="fr-FR" sz="1600" dirty="0">
                <a:latin typeface="+mj-lt"/>
              </a:rPr>
              <a:t> Objectif : Les patients bénéficient d'un accès effectif aux points de prestation de services/établissements de santé, et les produits/médicaments sont facilement disponibles et abordables.</a:t>
            </a:r>
            <a:endParaRPr lang="en-US" sz="1600" dirty="0">
              <a:latin typeface="+mj-lt"/>
            </a:endParaRPr>
          </a:p>
          <a:p>
            <a:pPr marL="0" indent="0" algn="ctr">
              <a:buNone/>
            </a:pPr>
            <a:endParaRPr lang="en-US" sz="1600" i="1" dirty="0"/>
          </a:p>
          <a:p>
            <a:pPr marL="0" indent="0">
              <a:buNone/>
            </a:pPr>
            <a:r>
              <a:rPr lang="fr-FR" sz="1600" dirty="0"/>
              <a:t>69. Veuillez évaluer l'accès des patients aux établissements ou services. (Sélectionnez une réponse.)   </a:t>
            </a:r>
            <a:endParaRPr lang="en-US" sz="1600" dirty="0"/>
          </a:p>
          <a:p>
            <a:pPr marL="0" indent="0">
              <a:buNone/>
            </a:pPr>
            <a:r>
              <a:rPr lang="fr-FR" sz="1600" dirty="0"/>
              <a:t>70. Veuillez évaluer la disponibilité des produits/médicaments au sein des établissements. (Sélectionnez une réponse.)</a:t>
            </a:r>
            <a:endParaRPr lang="en-US" sz="1600" dirty="0"/>
          </a:p>
          <a:p>
            <a:pPr marL="0" indent="0">
              <a:buNone/>
            </a:pPr>
            <a:r>
              <a:rPr lang="fr-FR" sz="1600" dirty="0"/>
              <a:t>71. </a:t>
            </a:r>
            <a:r>
              <a:rPr lang="fr-FR" dirty="0"/>
              <a:t>Comment les prix d'achat des produits / médicaments des établissements affectent-ils les patients ? (Sélectionnez une réponse.)</a:t>
            </a:r>
            <a:endParaRPr lang="en-US" sz="1600" dirty="0"/>
          </a:p>
          <a:p>
            <a:pPr marL="0" indent="0">
              <a:buNone/>
            </a:pPr>
            <a:r>
              <a:rPr lang="fr-FR" sz="1600" dirty="0"/>
              <a:t>72. Quels sont les obstacles actuels à l'amélioration de l'accès, de la disponibilité et de la tarification abordable des produits ? (Sélectionnez toutes les réponses pertinentes.)</a:t>
            </a:r>
            <a:endParaRPr lang="en-US" sz="1600" dirty="0"/>
          </a:p>
          <a:p>
            <a:endParaRPr lang="en-US" sz="1600" dirty="0"/>
          </a:p>
          <a:p>
            <a:endParaRPr lang="en-US" dirty="0"/>
          </a:p>
          <a:p>
            <a:pPr marL="0" indent="0" algn="ctr">
              <a:buNone/>
            </a:pPr>
            <a:endParaRPr lang="en-US" dirty="0"/>
          </a:p>
        </p:txBody>
      </p:sp>
    </p:spTree>
    <p:extLst>
      <p:ext uri="{BB962C8B-B14F-4D97-AF65-F5344CB8AC3E}">
        <p14:creationId xmlns:p14="http://schemas.microsoft.com/office/powerpoint/2010/main" val="297017816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38960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dirty="0"/>
              <a:t>Visualisation tableau de bord du </a:t>
            </a:r>
            <a:r>
              <a:rPr lang="fr-FR" dirty="0" err="1"/>
              <a:t>Maturity</a:t>
            </a:r>
            <a:r>
              <a:rPr lang="fr-FR" dirty="0"/>
              <a:t> Model</a:t>
            </a:r>
            <a:endParaRPr dirty="0"/>
          </a:p>
        </p:txBody>
      </p:sp>
    </p:spTree>
    <p:extLst>
      <p:ext uri="{BB962C8B-B14F-4D97-AF65-F5344CB8AC3E}">
        <p14:creationId xmlns:p14="http://schemas.microsoft.com/office/powerpoint/2010/main" val="4250564017"/>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dirty="0"/>
              <a:t>Plateforme pour la visualisation, reportage et fixation des objectifs </a:t>
            </a:r>
          </a:p>
        </p:txBody>
      </p:sp>
      <p:pic>
        <p:nvPicPr>
          <p:cNvPr id="9" name="Content Placeholder 8">
            <a:extLst>
              <a:ext uri="{FF2B5EF4-FFF2-40B4-BE49-F238E27FC236}">
                <a16:creationId xmlns:a16="http://schemas.microsoft.com/office/drawing/2014/main" id="{830C0A99-CAF5-4F9C-8B16-83D001DC83E2}"/>
              </a:ext>
            </a:extLst>
          </p:cNvPr>
          <p:cNvPicPr>
            <a:picLocks noGrp="1" noChangeAspect="1"/>
          </p:cNvPicPr>
          <p:nvPr>
            <p:ph sz="quarter" idx="10"/>
          </p:nvPr>
        </p:nvPicPr>
        <p:blipFill>
          <a:blip r:embed="rId2"/>
          <a:stretch>
            <a:fillRect/>
          </a:stretch>
        </p:blipFill>
        <p:spPr>
          <a:xfrm>
            <a:off x="607853" y="989273"/>
            <a:ext cx="10632281" cy="5311616"/>
          </a:xfrm>
          <a:prstGeom prst="rect">
            <a:avLst/>
          </a:prstGeom>
          <a:ln>
            <a:solidFill>
              <a:schemeClr val="accent1"/>
            </a:solidFill>
          </a:ln>
        </p:spPr>
      </p:pic>
    </p:spTree>
    <p:extLst>
      <p:ext uri="{BB962C8B-B14F-4D97-AF65-F5344CB8AC3E}">
        <p14:creationId xmlns:p14="http://schemas.microsoft.com/office/powerpoint/2010/main" val="2139386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br>
              <a:rPr lang="en-US" sz="3000" dirty="0">
                <a:solidFill>
                  <a:srgbClr val="FF0000"/>
                </a:solidFill>
              </a:rPr>
            </a:br>
            <a:r>
              <a:rPr lang="en-US" sz="3000" dirty="0" err="1">
                <a:solidFill>
                  <a:srgbClr val="FF0000"/>
                </a:solidFill>
              </a:rPr>
              <a:t>L'accès</a:t>
            </a:r>
            <a:r>
              <a:rPr lang="en-US" sz="3000" dirty="0">
                <a:solidFill>
                  <a:srgbClr val="FF0000"/>
                </a:solidFill>
              </a:rPr>
              <a:t> </a:t>
            </a:r>
            <a:r>
              <a:rPr lang="en-US" sz="3000" dirty="0" err="1">
                <a:solidFill>
                  <a:srgbClr val="FF0000"/>
                </a:solidFill>
              </a:rPr>
              <a:t>à</a:t>
            </a:r>
            <a:r>
              <a:rPr lang="en-US" sz="3000" dirty="0">
                <a:solidFill>
                  <a:srgbClr val="FF0000"/>
                </a:solidFill>
              </a:rPr>
              <a:t> la </a:t>
            </a:r>
            <a:r>
              <a:rPr lang="en-US" sz="3000" dirty="0" err="1">
                <a:solidFill>
                  <a:srgbClr val="FF0000"/>
                </a:solidFill>
              </a:rPr>
              <a:t>visualisation</a:t>
            </a:r>
            <a:r>
              <a:rPr lang="en-US" sz="3000" dirty="0">
                <a:solidFill>
                  <a:srgbClr val="FF0000"/>
                </a:solidFill>
              </a:rPr>
              <a:t> des </a:t>
            </a:r>
            <a:r>
              <a:rPr lang="en-US" sz="3000" dirty="0" err="1">
                <a:solidFill>
                  <a:srgbClr val="FF0000"/>
                </a:solidFill>
              </a:rPr>
              <a:t>données</a:t>
            </a:r>
            <a:r>
              <a:rPr lang="en-US" sz="3000" dirty="0">
                <a:solidFill>
                  <a:srgbClr val="FF0000"/>
                </a:solidFill>
              </a:rPr>
              <a:t> </a:t>
            </a:r>
            <a:r>
              <a:rPr lang="en-US" sz="3000" dirty="0" err="1">
                <a:solidFill>
                  <a:srgbClr val="FF0000"/>
                </a:solidFill>
              </a:rPr>
              <a:t>varie</a:t>
            </a:r>
            <a:r>
              <a:rPr lang="en-US" sz="3000" dirty="0">
                <a:solidFill>
                  <a:srgbClr val="FF0000"/>
                </a:solidFill>
              </a:rPr>
              <a:t> </a:t>
            </a:r>
            <a:r>
              <a:rPr lang="en-US" sz="3000" dirty="0" err="1">
                <a:solidFill>
                  <a:srgbClr val="FF0000"/>
                </a:solidFill>
              </a:rPr>
              <a:t>selon</a:t>
            </a:r>
            <a:r>
              <a:rPr lang="en-US" sz="3000" dirty="0">
                <a:solidFill>
                  <a:srgbClr val="FF0000"/>
                </a:solidFill>
              </a:rPr>
              <a:t> </a:t>
            </a:r>
            <a:r>
              <a:rPr lang="en-US" sz="3000" dirty="0" err="1">
                <a:solidFill>
                  <a:srgbClr val="FF0000"/>
                </a:solidFill>
              </a:rPr>
              <a:t>l'état</a:t>
            </a:r>
            <a:r>
              <a:rPr lang="en-US" sz="3000" dirty="0">
                <a:solidFill>
                  <a:srgbClr val="FF0000"/>
                </a:solidFill>
              </a:rPr>
              <a:t> du </a:t>
            </a:r>
            <a:r>
              <a:rPr lang="en-US" sz="3000" dirty="0" err="1">
                <a:solidFill>
                  <a:srgbClr val="FF0000"/>
                </a:solidFill>
              </a:rPr>
              <a:t>compte</a:t>
            </a:r>
            <a:endParaRPr lang="en-US" sz="3000" dirty="0">
              <a:solidFill>
                <a:srgbClr val="FF0000"/>
              </a:solidFill>
            </a:endParaRPr>
          </a:p>
        </p:txBody>
      </p:sp>
      <p:sp>
        <p:nvSpPr>
          <p:cNvPr id="17" name="TextBox 16">
            <a:extLst>
              <a:ext uri="{FF2B5EF4-FFF2-40B4-BE49-F238E27FC236}">
                <a16:creationId xmlns:a16="http://schemas.microsoft.com/office/drawing/2014/main" id="{518946C3-9192-874B-885E-4AF32DAD2989}"/>
              </a:ext>
            </a:extLst>
          </p:cNvPr>
          <p:cNvSpPr txBox="1"/>
          <p:nvPr/>
        </p:nvSpPr>
        <p:spPr>
          <a:xfrm>
            <a:off x="551232" y="1628507"/>
            <a:ext cx="10933632" cy="3600986"/>
          </a:xfrm>
          <a:prstGeom prst="rect">
            <a:avLst/>
          </a:prstGeom>
          <a:noFill/>
          <a:ln>
            <a:noFill/>
          </a:ln>
        </p:spPr>
        <p:txBody>
          <a:bodyPr wrap="square" lIns="0" tIns="0" rIns="0" bIns="0" rtlCol="0">
            <a:spAutoFit/>
          </a:bodyPr>
          <a:lstStyle/>
          <a:p>
            <a:r>
              <a:rPr lang="en-US" dirty="0">
                <a:solidFill>
                  <a:srgbClr val="FF0000"/>
                </a:solidFill>
              </a:rPr>
              <a:t>Il </a:t>
            </a:r>
            <a:r>
              <a:rPr lang="en-US" dirty="0" err="1">
                <a:solidFill>
                  <a:srgbClr val="FF0000"/>
                </a:solidFill>
              </a:rPr>
              <a:t>existe</a:t>
            </a:r>
            <a:r>
              <a:rPr lang="en-US" dirty="0">
                <a:solidFill>
                  <a:srgbClr val="FF0000"/>
                </a:solidFill>
              </a:rPr>
              <a:t> deux </a:t>
            </a:r>
            <a:r>
              <a:rPr lang="en-US" dirty="0" err="1">
                <a:solidFill>
                  <a:srgbClr val="FF0000"/>
                </a:solidFill>
              </a:rPr>
              <a:t>niveaux</a:t>
            </a:r>
            <a:r>
              <a:rPr lang="en-US" dirty="0">
                <a:solidFill>
                  <a:srgbClr val="FF0000"/>
                </a:solidFill>
              </a:rPr>
              <a:t> </a:t>
            </a:r>
            <a:r>
              <a:rPr lang="en-US" dirty="0" err="1">
                <a:solidFill>
                  <a:srgbClr val="FF0000"/>
                </a:solidFill>
              </a:rPr>
              <a:t>d'accès</a:t>
            </a:r>
            <a:r>
              <a:rPr lang="en-US" dirty="0">
                <a:solidFill>
                  <a:srgbClr val="FF0000"/>
                </a:solidFill>
              </a:rPr>
              <a:t> </a:t>
            </a:r>
            <a:r>
              <a:rPr lang="en-US" dirty="0" err="1">
                <a:solidFill>
                  <a:srgbClr val="FF0000"/>
                </a:solidFill>
              </a:rPr>
              <a:t>à</a:t>
            </a:r>
            <a:r>
              <a:rPr lang="en-US" dirty="0">
                <a:solidFill>
                  <a:srgbClr val="FF0000"/>
                </a:solidFill>
              </a:rPr>
              <a:t> la </a:t>
            </a:r>
            <a:r>
              <a:rPr lang="en-US" dirty="0" err="1">
                <a:solidFill>
                  <a:srgbClr val="FF0000"/>
                </a:solidFill>
              </a:rPr>
              <a:t>visualisation</a:t>
            </a:r>
            <a:r>
              <a:rPr lang="en-US" dirty="0">
                <a:solidFill>
                  <a:srgbClr val="FF0000"/>
                </a:solidFill>
              </a:rPr>
              <a:t> des </a:t>
            </a:r>
            <a:r>
              <a:rPr lang="en-US" dirty="0" err="1">
                <a:solidFill>
                  <a:srgbClr val="FF0000"/>
                </a:solidFill>
              </a:rPr>
              <a:t>données</a:t>
            </a:r>
            <a:r>
              <a:rPr lang="en-US" dirty="0">
                <a:solidFill>
                  <a:srgbClr val="FF0000"/>
                </a:solidFill>
              </a:rPr>
              <a:t>. La </a:t>
            </a:r>
            <a:r>
              <a:rPr lang="en-US" dirty="0" err="1">
                <a:solidFill>
                  <a:srgbClr val="FF0000"/>
                </a:solidFill>
              </a:rPr>
              <a:t>façon</a:t>
            </a:r>
            <a:r>
              <a:rPr lang="en-US" dirty="0">
                <a:solidFill>
                  <a:srgbClr val="FF0000"/>
                </a:solidFill>
              </a:rPr>
              <a:t> </a:t>
            </a:r>
            <a:r>
              <a:rPr lang="en-US" dirty="0" err="1">
                <a:solidFill>
                  <a:srgbClr val="FF0000"/>
                </a:solidFill>
              </a:rPr>
              <a:t>dont</a:t>
            </a:r>
            <a:r>
              <a:rPr lang="en-US" dirty="0">
                <a:solidFill>
                  <a:srgbClr val="FF0000"/>
                </a:solidFill>
              </a:rPr>
              <a:t> </a:t>
            </a:r>
            <a:r>
              <a:rPr lang="en-US" dirty="0" err="1">
                <a:solidFill>
                  <a:srgbClr val="FF0000"/>
                </a:solidFill>
              </a:rPr>
              <a:t>vous</a:t>
            </a:r>
            <a:r>
              <a:rPr lang="en-US" dirty="0">
                <a:solidFill>
                  <a:srgbClr val="FF0000"/>
                </a:solidFill>
              </a:rPr>
              <a:t> </a:t>
            </a:r>
            <a:r>
              <a:rPr lang="en-US" dirty="0" err="1">
                <a:solidFill>
                  <a:srgbClr val="FF0000"/>
                </a:solidFill>
              </a:rPr>
              <a:t>répondez</a:t>
            </a:r>
            <a:r>
              <a:rPr lang="en-US" dirty="0">
                <a:solidFill>
                  <a:srgbClr val="FF0000"/>
                </a:solidFill>
              </a:rPr>
              <a:t> </a:t>
            </a:r>
            <a:r>
              <a:rPr lang="en-US" dirty="0" err="1">
                <a:solidFill>
                  <a:srgbClr val="FF0000"/>
                </a:solidFill>
              </a:rPr>
              <a:t>à</a:t>
            </a:r>
            <a:r>
              <a:rPr lang="en-US" dirty="0">
                <a:solidFill>
                  <a:srgbClr val="FF0000"/>
                </a:solidFill>
              </a:rPr>
              <a:t> la question </a:t>
            </a:r>
            <a:r>
              <a:rPr lang="en-US" dirty="0" err="1">
                <a:solidFill>
                  <a:srgbClr val="FF0000"/>
                </a:solidFill>
              </a:rPr>
              <a:t>d'inscription</a:t>
            </a:r>
            <a:r>
              <a:rPr lang="en-US" dirty="0">
                <a:solidFill>
                  <a:srgbClr val="FF0000"/>
                </a:solidFill>
              </a:rPr>
              <a:t> dans la section </a:t>
            </a:r>
            <a:r>
              <a:rPr lang="en-US" dirty="0" err="1">
                <a:solidFill>
                  <a:srgbClr val="FF0000"/>
                </a:solidFill>
              </a:rPr>
              <a:t>profil</a:t>
            </a:r>
            <a:r>
              <a:rPr lang="en-US" dirty="0">
                <a:solidFill>
                  <a:srgbClr val="FF0000"/>
                </a:solidFill>
              </a:rPr>
              <a:t> du questionnaire du </a:t>
            </a:r>
            <a:r>
              <a:rPr lang="en-US" dirty="0" err="1">
                <a:solidFill>
                  <a:srgbClr val="FF0000"/>
                </a:solidFill>
              </a:rPr>
              <a:t>modèle</a:t>
            </a:r>
            <a:r>
              <a:rPr lang="en-US" dirty="0">
                <a:solidFill>
                  <a:srgbClr val="FF0000"/>
                </a:solidFill>
              </a:rPr>
              <a:t> de </a:t>
            </a:r>
            <a:r>
              <a:rPr lang="en-US" dirty="0" err="1">
                <a:solidFill>
                  <a:srgbClr val="FF0000"/>
                </a:solidFill>
              </a:rPr>
              <a:t>maturité</a:t>
            </a:r>
            <a:r>
              <a:rPr lang="en-US" dirty="0">
                <a:solidFill>
                  <a:srgbClr val="FF0000"/>
                </a:solidFill>
              </a:rPr>
              <a:t> </a:t>
            </a:r>
            <a:r>
              <a:rPr lang="en-US" dirty="0" err="1">
                <a:solidFill>
                  <a:srgbClr val="FF0000"/>
                </a:solidFill>
              </a:rPr>
              <a:t>déterminera</a:t>
            </a:r>
            <a:r>
              <a:rPr lang="en-US" dirty="0">
                <a:solidFill>
                  <a:srgbClr val="FF0000"/>
                </a:solidFill>
              </a:rPr>
              <a:t> le </a:t>
            </a:r>
            <a:r>
              <a:rPr lang="en-US" dirty="0" err="1">
                <a:solidFill>
                  <a:srgbClr val="FF0000"/>
                </a:solidFill>
              </a:rPr>
              <a:t>niveau</a:t>
            </a:r>
            <a:r>
              <a:rPr lang="en-US" dirty="0">
                <a:solidFill>
                  <a:srgbClr val="FF0000"/>
                </a:solidFill>
              </a:rPr>
              <a:t> de </a:t>
            </a:r>
            <a:r>
              <a:rPr lang="en-US" dirty="0" err="1">
                <a:solidFill>
                  <a:srgbClr val="FF0000"/>
                </a:solidFill>
              </a:rPr>
              <a:t>visualisation</a:t>
            </a:r>
            <a:r>
              <a:rPr lang="en-US" dirty="0">
                <a:solidFill>
                  <a:srgbClr val="FF0000"/>
                </a:solidFill>
              </a:rPr>
              <a:t> des </a:t>
            </a:r>
            <a:r>
              <a:rPr lang="en-US" dirty="0" err="1">
                <a:solidFill>
                  <a:srgbClr val="FF0000"/>
                </a:solidFill>
              </a:rPr>
              <a:t>données</a:t>
            </a:r>
            <a:r>
              <a:rPr lang="en-US" dirty="0">
                <a:solidFill>
                  <a:srgbClr val="FF0000"/>
                </a:solidFill>
              </a:rPr>
              <a:t> disponible :</a:t>
            </a:r>
          </a:p>
          <a:p>
            <a:endParaRPr lang="en-US" dirty="0">
              <a:solidFill>
                <a:srgbClr val="FF0000"/>
              </a:solidFill>
            </a:endParaRPr>
          </a:p>
          <a:p>
            <a:pPr marL="349250" lvl="0" indent="-349250">
              <a:buClr>
                <a:schemeClr val="tx2"/>
              </a:buClr>
              <a:buFont typeface="Courier New" panose="02070309020205020404" pitchFamily="49" charset="0"/>
              <a:buChar char="o"/>
            </a:pPr>
            <a:r>
              <a:rPr lang="en-US" dirty="0">
                <a:solidFill>
                  <a:srgbClr val="FF0000"/>
                </a:solidFill>
              </a:rPr>
              <a:t>ACCÈS COMPLET: Disponible pour les </a:t>
            </a:r>
            <a:r>
              <a:rPr lang="en-US" dirty="0" err="1">
                <a:solidFill>
                  <a:srgbClr val="FF0000"/>
                </a:solidFill>
              </a:rPr>
              <a:t>individus</a:t>
            </a:r>
            <a:r>
              <a:rPr lang="en-US" dirty="0">
                <a:solidFill>
                  <a:srgbClr val="FF0000"/>
                </a:solidFill>
              </a:rPr>
              <a:t> / </a:t>
            </a:r>
            <a:r>
              <a:rPr lang="en-US" dirty="0" err="1">
                <a:solidFill>
                  <a:srgbClr val="FF0000"/>
                </a:solidFill>
              </a:rPr>
              <a:t>équipes</a:t>
            </a:r>
            <a:r>
              <a:rPr lang="en-US" dirty="0">
                <a:solidFill>
                  <a:srgbClr val="FF0000"/>
                </a:solidFill>
              </a:rPr>
              <a:t> qui ONT </a:t>
            </a:r>
            <a:r>
              <a:rPr lang="en-US" dirty="0" err="1">
                <a:solidFill>
                  <a:srgbClr val="FF0000"/>
                </a:solidFill>
              </a:rPr>
              <a:t>été</a:t>
            </a:r>
            <a:r>
              <a:rPr lang="en-US" dirty="0">
                <a:solidFill>
                  <a:srgbClr val="FF0000"/>
                </a:solidFill>
              </a:rPr>
              <a:t> </a:t>
            </a:r>
            <a:r>
              <a:rPr lang="en-US" dirty="0" err="1">
                <a:solidFill>
                  <a:srgbClr val="FF0000"/>
                </a:solidFill>
              </a:rPr>
              <a:t>attribué</a:t>
            </a:r>
            <a:r>
              <a:rPr lang="en-US" dirty="0">
                <a:solidFill>
                  <a:srgbClr val="FF0000"/>
                </a:solidFill>
              </a:rPr>
              <a:t> un </a:t>
            </a:r>
            <a:r>
              <a:rPr lang="en-US" dirty="0" err="1">
                <a:solidFill>
                  <a:srgbClr val="FF0000"/>
                </a:solidFill>
              </a:rPr>
              <a:t>compte</a:t>
            </a:r>
            <a:r>
              <a:rPr lang="en-US" dirty="0">
                <a:solidFill>
                  <a:srgbClr val="FF0000"/>
                </a:solidFill>
              </a:rPr>
              <a:t> protégé par mot de </a:t>
            </a:r>
            <a:r>
              <a:rPr lang="en-US" dirty="0" err="1">
                <a:solidFill>
                  <a:srgbClr val="FF0000"/>
                </a:solidFill>
              </a:rPr>
              <a:t>passe</a:t>
            </a:r>
            <a:r>
              <a:rPr lang="en-US" dirty="0">
                <a:solidFill>
                  <a:srgbClr val="FF0000"/>
                </a:solidFill>
              </a:rPr>
              <a:t> pour la </a:t>
            </a:r>
            <a:r>
              <a:rPr lang="en-US" dirty="0" err="1">
                <a:solidFill>
                  <a:srgbClr val="FF0000"/>
                </a:solidFill>
              </a:rPr>
              <a:t>visualisation</a:t>
            </a:r>
            <a:r>
              <a:rPr lang="en-US" dirty="0">
                <a:solidFill>
                  <a:srgbClr val="FF0000"/>
                </a:solidFill>
              </a:rPr>
              <a:t> des </a:t>
            </a:r>
            <a:r>
              <a:rPr lang="en-US" dirty="0" err="1">
                <a:solidFill>
                  <a:srgbClr val="FF0000"/>
                </a:solidFill>
              </a:rPr>
              <a:t>données</a:t>
            </a:r>
            <a:r>
              <a:rPr lang="en-US" dirty="0">
                <a:solidFill>
                  <a:srgbClr val="FF0000"/>
                </a:solidFill>
              </a:rPr>
              <a:t>.</a:t>
            </a:r>
          </a:p>
          <a:p>
            <a:pPr marL="806450" lvl="1" indent="-349250">
              <a:buClr>
                <a:schemeClr val="tx2"/>
              </a:buClr>
              <a:buFont typeface="Courier New" panose="02070309020205020404" pitchFamily="49" charset="0"/>
              <a:buChar char="o"/>
            </a:pPr>
            <a:r>
              <a:rPr lang="en-US" dirty="0">
                <a:solidFill>
                  <a:srgbClr val="FF0000"/>
                </a:solidFill>
              </a:rPr>
              <a:t>INSTRUCTIONS DE CONNEXION: Entrez un ID </a:t>
            </a:r>
            <a:r>
              <a:rPr lang="en-US" dirty="0" err="1">
                <a:solidFill>
                  <a:srgbClr val="FF0000"/>
                </a:solidFill>
              </a:rPr>
              <a:t>d'enregistrement</a:t>
            </a:r>
            <a:r>
              <a:rPr lang="en-US" dirty="0">
                <a:solidFill>
                  <a:srgbClr val="FF0000"/>
                </a:solidFill>
              </a:rPr>
              <a:t>. </a:t>
            </a:r>
            <a:r>
              <a:rPr lang="en-US" dirty="0" err="1">
                <a:solidFill>
                  <a:srgbClr val="FF0000"/>
                </a:solidFill>
              </a:rPr>
              <a:t>Vous</a:t>
            </a:r>
            <a:r>
              <a:rPr lang="en-US" dirty="0">
                <a:solidFill>
                  <a:srgbClr val="FF0000"/>
                </a:solidFill>
              </a:rPr>
              <a:t> </a:t>
            </a:r>
            <a:r>
              <a:rPr lang="en-US" dirty="0" err="1">
                <a:solidFill>
                  <a:srgbClr val="FF0000"/>
                </a:solidFill>
              </a:rPr>
              <a:t>accéderez</a:t>
            </a:r>
            <a:r>
              <a:rPr lang="en-US" dirty="0">
                <a:solidFill>
                  <a:srgbClr val="FF0000"/>
                </a:solidFill>
              </a:rPr>
              <a:t> </a:t>
            </a:r>
            <a:r>
              <a:rPr lang="en-US" dirty="0" err="1">
                <a:solidFill>
                  <a:srgbClr val="FF0000"/>
                </a:solidFill>
              </a:rPr>
              <a:t>à</a:t>
            </a:r>
            <a:r>
              <a:rPr lang="en-US" dirty="0">
                <a:solidFill>
                  <a:srgbClr val="FF0000"/>
                </a:solidFill>
              </a:rPr>
              <a:t> la sortie </a:t>
            </a:r>
            <a:r>
              <a:rPr lang="en-US" dirty="0" err="1">
                <a:solidFill>
                  <a:srgbClr val="FF0000"/>
                </a:solidFill>
              </a:rPr>
              <a:t>d'évaluation</a:t>
            </a:r>
            <a:r>
              <a:rPr lang="en-US" dirty="0">
                <a:solidFill>
                  <a:srgbClr val="FF0000"/>
                </a:solidFill>
              </a:rPr>
              <a:t>, </a:t>
            </a:r>
            <a:r>
              <a:rPr lang="en-US" dirty="0" err="1">
                <a:solidFill>
                  <a:srgbClr val="FF0000"/>
                </a:solidFill>
              </a:rPr>
              <a:t>ainsi</a:t>
            </a:r>
            <a:r>
              <a:rPr lang="en-US" dirty="0">
                <a:solidFill>
                  <a:srgbClr val="FF0000"/>
                </a:solidFill>
              </a:rPr>
              <a:t> </a:t>
            </a:r>
            <a:r>
              <a:rPr lang="en-US" dirty="0" err="1">
                <a:solidFill>
                  <a:srgbClr val="FF0000"/>
                </a:solidFill>
              </a:rPr>
              <a:t>qu'à</a:t>
            </a:r>
            <a:r>
              <a:rPr lang="en-US" dirty="0">
                <a:solidFill>
                  <a:srgbClr val="FF0000"/>
                </a:solidFill>
              </a:rPr>
              <a:t> </a:t>
            </a:r>
            <a:r>
              <a:rPr lang="en-US" dirty="0" err="1">
                <a:solidFill>
                  <a:srgbClr val="FF0000"/>
                </a:solidFill>
              </a:rPr>
              <a:t>toutes</a:t>
            </a:r>
            <a:r>
              <a:rPr lang="en-US" dirty="0">
                <a:solidFill>
                  <a:srgbClr val="FF0000"/>
                </a:solidFill>
              </a:rPr>
              <a:t> les </a:t>
            </a:r>
            <a:r>
              <a:rPr lang="en-US" dirty="0" err="1">
                <a:solidFill>
                  <a:srgbClr val="FF0000"/>
                </a:solidFill>
              </a:rPr>
              <a:t>données</a:t>
            </a:r>
            <a:r>
              <a:rPr lang="en-US" dirty="0">
                <a:solidFill>
                  <a:srgbClr val="FF0000"/>
                </a:solidFill>
              </a:rPr>
              <a:t> pour </a:t>
            </a:r>
            <a:r>
              <a:rPr lang="en-US" dirty="0" err="1">
                <a:solidFill>
                  <a:srgbClr val="FF0000"/>
                </a:solidFill>
              </a:rPr>
              <a:t>examen</a:t>
            </a:r>
            <a:r>
              <a:rPr lang="en-US" dirty="0">
                <a:solidFill>
                  <a:srgbClr val="FF0000"/>
                </a:solidFill>
              </a:rPr>
              <a:t> et </a:t>
            </a:r>
            <a:r>
              <a:rPr lang="en-US" dirty="0" err="1">
                <a:solidFill>
                  <a:srgbClr val="FF0000"/>
                </a:solidFill>
              </a:rPr>
              <a:t>filtrage</a:t>
            </a:r>
            <a:r>
              <a:rPr lang="en-US" dirty="0">
                <a:solidFill>
                  <a:srgbClr val="FF0000"/>
                </a:solidFill>
              </a:rPr>
              <a:t> (via le </a:t>
            </a:r>
            <a:r>
              <a:rPr lang="en-US" dirty="0" err="1">
                <a:solidFill>
                  <a:srgbClr val="FF0000"/>
                </a:solidFill>
              </a:rPr>
              <a:t>compte</a:t>
            </a:r>
            <a:r>
              <a:rPr lang="en-US" dirty="0">
                <a:solidFill>
                  <a:srgbClr val="FF0000"/>
                </a:solidFill>
              </a:rPr>
              <a:t> protégé par mot de </a:t>
            </a:r>
            <a:r>
              <a:rPr lang="en-US" dirty="0" err="1">
                <a:solidFill>
                  <a:srgbClr val="FF0000"/>
                </a:solidFill>
              </a:rPr>
              <a:t>passe</a:t>
            </a:r>
            <a:r>
              <a:rPr lang="en-US" dirty="0">
                <a:solidFill>
                  <a:srgbClr val="FF0000"/>
                </a:solidFill>
              </a:rPr>
              <a:t>). REMARQUE: Ce </a:t>
            </a:r>
            <a:r>
              <a:rPr lang="en-US" dirty="0" err="1">
                <a:solidFill>
                  <a:srgbClr val="FF0000"/>
                </a:solidFill>
              </a:rPr>
              <a:t>niveau</a:t>
            </a:r>
            <a:r>
              <a:rPr lang="en-US" dirty="0">
                <a:solidFill>
                  <a:srgbClr val="FF0000"/>
                </a:solidFill>
              </a:rPr>
              <a:t> </a:t>
            </a:r>
            <a:r>
              <a:rPr lang="en-US" dirty="0" err="1">
                <a:solidFill>
                  <a:srgbClr val="FF0000"/>
                </a:solidFill>
              </a:rPr>
              <a:t>d'accès</a:t>
            </a:r>
            <a:r>
              <a:rPr lang="en-US" dirty="0">
                <a:solidFill>
                  <a:srgbClr val="FF0000"/>
                </a:solidFill>
              </a:rPr>
              <a:t> </a:t>
            </a:r>
            <a:r>
              <a:rPr lang="en-US" dirty="0" err="1">
                <a:solidFill>
                  <a:srgbClr val="FF0000"/>
                </a:solidFill>
              </a:rPr>
              <a:t>est</a:t>
            </a:r>
            <a:r>
              <a:rPr lang="en-US" dirty="0">
                <a:solidFill>
                  <a:srgbClr val="FF0000"/>
                </a:solidFill>
              </a:rPr>
              <a:t> </a:t>
            </a:r>
            <a:r>
              <a:rPr lang="en-US" dirty="0" err="1">
                <a:solidFill>
                  <a:srgbClr val="FF0000"/>
                </a:solidFill>
              </a:rPr>
              <a:t>réservé</a:t>
            </a:r>
            <a:r>
              <a:rPr lang="en-US" dirty="0">
                <a:solidFill>
                  <a:srgbClr val="FF0000"/>
                </a:solidFill>
              </a:rPr>
              <a:t> aux parties </a:t>
            </a:r>
            <a:r>
              <a:rPr lang="en-US" dirty="0" err="1">
                <a:solidFill>
                  <a:srgbClr val="FF0000"/>
                </a:solidFill>
              </a:rPr>
              <a:t>prenantes</a:t>
            </a:r>
            <a:r>
              <a:rPr lang="en-US" dirty="0">
                <a:solidFill>
                  <a:srgbClr val="FF0000"/>
                </a:solidFill>
              </a:rPr>
              <a:t> du </a:t>
            </a:r>
            <a:r>
              <a:rPr lang="en-US" dirty="0" err="1">
                <a:solidFill>
                  <a:srgbClr val="FF0000"/>
                </a:solidFill>
              </a:rPr>
              <a:t>modèle</a:t>
            </a:r>
            <a:r>
              <a:rPr lang="en-US" dirty="0">
                <a:solidFill>
                  <a:srgbClr val="FF0000"/>
                </a:solidFill>
              </a:rPr>
              <a:t> de </a:t>
            </a:r>
            <a:r>
              <a:rPr lang="en-US" dirty="0" err="1">
                <a:solidFill>
                  <a:srgbClr val="FF0000"/>
                </a:solidFill>
              </a:rPr>
              <a:t>maturité</a:t>
            </a:r>
            <a:r>
              <a:rPr lang="en-US" dirty="0">
                <a:solidFill>
                  <a:srgbClr val="FF0000"/>
                </a:solidFill>
              </a:rPr>
              <a:t> ASCM GHSC.</a:t>
            </a:r>
          </a:p>
          <a:p>
            <a:pPr marL="806450" lvl="1" indent="-349250">
              <a:buClr>
                <a:schemeClr val="tx2"/>
              </a:buClr>
              <a:buFont typeface="Courier New" panose="02070309020205020404" pitchFamily="49" charset="0"/>
              <a:buChar char="o"/>
            </a:pPr>
            <a:endParaRPr lang="en-US" dirty="0">
              <a:solidFill>
                <a:srgbClr val="FF0000"/>
              </a:solidFill>
            </a:endParaRPr>
          </a:p>
          <a:p>
            <a:pPr marL="349250" lvl="0" indent="-349250">
              <a:buClr>
                <a:schemeClr val="tx2"/>
              </a:buClr>
              <a:buFont typeface="Courier New" panose="02070309020205020404" pitchFamily="49" charset="0"/>
              <a:buChar char="o"/>
            </a:pPr>
            <a:r>
              <a:rPr lang="fr-FR" dirty="0">
                <a:solidFill>
                  <a:srgbClr val="FF0000"/>
                </a:solidFill>
              </a:rPr>
              <a:t>ACCÈS LIMITÉ: Disponible à tous les individus / équipes.</a:t>
            </a:r>
            <a:endParaRPr lang="en-US" dirty="0">
              <a:solidFill>
                <a:srgbClr val="FF0000"/>
              </a:solidFill>
            </a:endParaRPr>
          </a:p>
          <a:p>
            <a:pPr marL="806450" lvl="1" indent="-349250">
              <a:buClr>
                <a:schemeClr val="tx2"/>
              </a:buClr>
              <a:buFont typeface="Courier New" panose="02070309020205020404" pitchFamily="49" charset="0"/>
              <a:buChar char="o"/>
            </a:pPr>
            <a:r>
              <a:rPr lang="en-US" dirty="0">
                <a:solidFill>
                  <a:srgbClr val="FF0000"/>
                </a:solidFill>
              </a:rPr>
              <a:t>INSTRUCTIONS DE CONNEXION: Entrez </a:t>
            </a:r>
            <a:r>
              <a:rPr lang="en-US" dirty="0" err="1">
                <a:solidFill>
                  <a:srgbClr val="FF0000"/>
                </a:solidFill>
              </a:rPr>
              <a:t>une</a:t>
            </a:r>
            <a:r>
              <a:rPr lang="en-US" dirty="0">
                <a:solidFill>
                  <a:srgbClr val="FF0000"/>
                </a:solidFill>
              </a:rPr>
              <a:t> </a:t>
            </a:r>
            <a:r>
              <a:rPr lang="en-US" dirty="0" err="1">
                <a:solidFill>
                  <a:srgbClr val="FF0000"/>
                </a:solidFill>
              </a:rPr>
              <a:t>adresse</a:t>
            </a:r>
            <a:r>
              <a:rPr lang="en-US" dirty="0">
                <a:solidFill>
                  <a:srgbClr val="FF0000"/>
                </a:solidFill>
              </a:rPr>
              <a:t> e-mail. Il </a:t>
            </a:r>
            <a:r>
              <a:rPr lang="en-US" dirty="0" err="1">
                <a:solidFill>
                  <a:srgbClr val="FF0000"/>
                </a:solidFill>
              </a:rPr>
              <a:t>vous</a:t>
            </a:r>
            <a:r>
              <a:rPr lang="en-US" dirty="0">
                <a:solidFill>
                  <a:srgbClr val="FF0000"/>
                </a:solidFill>
              </a:rPr>
              <a:t> sera </a:t>
            </a:r>
            <a:r>
              <a:rPr lang="en-US" dirty="0" err="1">
                <a:solidFill>
                  <a:srgbClr val="FF0000"/>
                </a:solidFill>
              </a:rPr>
              <a:t>demandé</a:t>
            </a:r>
            <a:r>
              <a:rPr lang="en-US" dirty="0">
                <a:solidFill>
                  <a:srgbClr val="FF0000"/>
                </a:solidFill>
              </a:rPr>
              <a:t> de </a:t>
            </a:r>
            <a:r>
              <a:rPr lang="en-US" dirty="0" err="1">
                <a:solidFill>
                  <a:srgbClr val="FF0000"/>
                </a:solidFill>
              </a:rPr>
              <a:t>créer</a:t>
            </a:r>
            <a:r>
              <a:rPr lang="en-US" dirty="0">
                <a:solidFill>
                  <a:srgbClr val="FF0000"/>
                </a:solidFill>
              </a:rPr>
              <a:t> un </a:t>
            </a:r>
            <a:r>
              <a:rPr lang="en-US" dirty="0" err="1">
                <a:solidFill>
                  <a:srgbClr val="FF0000"/>
                </a:solidFill>
              </a:rPr>
              <a:t>compte</a:t>
            </a:r>
            <a:r>
              <a:rPr lang="en-US" dirty="0">
                <a:solidFill>
                  <a:srgbClr val="FF0000"/>
                </a:solidFill>
              </a:rPr>
              <a:t> </a:t>
            </a:r>
            <a:r>
              <a:rPr lang="en-US" dirty="0" err="1">
                <a:solidFill>
                  <a:srgbClr val="FF0000"/>
                </a:solidFill>
              </a:rPr>
              <a:t>lors</a:t>
            </a:r>
            <a:r>
              <a:rPr lang="en-US" dirty="0">
                <a:solidFill>
                  <a:srgbClr val="FF0000"/>
                </a:solidFill>
              </a:rPr>
              <a:t> de la </a:t>
            </a:r>
            <a:r>
              <a:rPr lang="en-US" dirty="0" err="1">
                <a:solidFill>
                  <a:srgbClr val="FF0000"/>
                </a:solidFill>
              </a:rPr>
              <a:t>soumission</a:t>
            </a:r>
            <a:r>
              <a:rPr lang="en-US" dirty="0">
                <a:solidFill>
                  <a:srgbClr val="FF0000"/>
                </a:solidFill>
              </a:rPr>
              <a:t> </a:t>
            </a:r>
            <a:r>
              <a:rPr lang="en-US" dirty="0" err="1">
                <a:solidFill>
                  <a:srgbClr val="FF0000"/>
                </a:solidFill>
              </a:rPr>
              <a:t>d'une</a:t>
            </a:r>
            <a:r>
              <a:rPr lang="en-US" dirty="0">
                <a:solidFill>
                  <a:srgbClr val="FF0000"/>
                </a:solidFill>
              </a:rPr>
              <a:t> </a:t>
            </a:r>
            <a:r>
              <a:rPr lang="en-US" dirty="0" err="1">
                <a:solidFill>
                  <a:srgbClr val="FF0000"/>
                </a:solidFill>
              </a:rPr>
              <a:t>évaluation</a:t>
            </a:r>
            <a:r>
              <a:rPr lang="en-US" dirty="0">
                <a:solidFill>
                  <a:srgbClr val="FF0000"/>
                </a:solidFill>
              </a:rPr>
              <a:t>. </a:t>
            </a:r>
            <a:r>
              <a:rPr lang="en-US" dirty="0" err="1">
                <a:solidFill>
                  <a:srgbClr val="FF0000"/>
                </a:solidFill>
              </a:rPr>
              <a:t>Vous</a:t>
            </a:r>
            <a:r>
              <a:rPr lang="en-US" dirty="0">
                <a:solidFill>
                  <a:srgbClr val="FF0000"/>
                </a:solidFill>
              </a:rPr>
              <a:t> </a:t>
            </a:r>
            <a:r>
              <a:rPr lang="en-US" dirty="0" err="1">
                <a:solidFill>
                  <a:srgbClr val="FF0000"/>
                </a:solidFill>
              </a:rPr>
              <a:t>accéderez</a:t>
            </a:r>
            <a:r>
              <a:rPr lang="en-US" dirty="0">
                <a:solidFill>
                  <a:srgbClr val="FF0000"/>
                </a:solidFill>
              </a:rPr>
              <a:t> </a:t>
            </a:r>
            <a:r>
              <a:rPr lang="en-US" dirty="0" err="1">
                <a:solidFill>
                  <a:srgbClr val="FF0000"/>
                </a:solidFill>
              </a:rPr>
              <a:t>à</a:t>
            </a:r>
            <a:r>
              <a:rPr lang="en-US" dirty="0">
                <a:solidFill>
                  <a:srgbClr val="FF0000"/>
                </a:solidFill>
              </a:rPr>
              <a:t> la sortie </a:t>
            </a:r>
            <a:r>
              <a:rPr lang="en-US" dirty="0" err="1">
                <a:solidFill>
                  <a:srgbClr val="FF0000"/>
                </a:solidFill>
              </a:rPr>
              <a:t>d'évaluation</a:t>
            </a:r>
            <a:r>
              <a:rPr lang="en-US" dirty="0">
                <a:solidFill>
                  <a:srgbClr val="FF0000"/>
                </a:solidFill>
              </a:rPr>
              <a:t>.</a:t>
            </a:r>
          </a:p>
        </p:txBody>
      </p:sp>
    </p:spTree>
    <p:extLst>
      <p:ext uri="{BB962C8B-B14F-4D97-AF65-F5344CB8AC3E}">
        <p14:creationId xmlns:p14="http://schemas.microsoft.com/office/powerpoint/2010/main" val="143248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dirty="0"/>
              <a:t>Résultats de l'équipe immédiatement après une évaluation</a:t>
            </a:r>
          </a:p>
        </p:txBody>
      </p:sp>
      <p:pic>
        <p:nvPicPr>
          <p:cNvPr id="4" name="Picture 3">
            <a:extLst>
              <a:ext uri="{FF2B5EF4-FFF2-40B4-BE49-F238E27FC236}">
                <a16:creationId xmlns:a16="http://schemas.microsoft.com/office/drawing/2014/main" id="{12D95DF8-B872-8744-B1C9-C64BFA238C46}"/>
              </a:ext>
            </a:extLst>
          </p:cNvPr>
          <p:cNvPicPr>
            <a:picLocks noChangeAspect="1"/>
          </p:cNvPicPr>
          <p:nvPr/>
        </p:nvPicPr>
        <p:blipFill>
          <a:blip r:embed="rId2"/>
          <a:stretch>
            <a:fillRect/>
          </a:stretch>
        </p:blipFill>
        <p:spPr>
          <a:xfrm>
            <a:off x="607853" y="1057496"/>
            <a:ext cx="10976294" cy="5306339"/>
          </a:xfrm>
          <a:prstGeom prst="rect">
            <a:avLst/>
          </a:prstGeom>
        </p:spPr>
      </p:pic>
    </p:spTree>
    <p:extLst>
      <p:ext uri="{BB962C8B-B14F-4D97-AF65-F5344CB8AC3E}">
        <p14:creationId xmlns:p14="http://schemas.microsoft.com/office/powerpoint/2010/main" val="1033458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83B9-8941-420F-B69D-5B25FAA30F26}"/>
              </a:ext>
            </a:extLst>
          </p:cNvPr>
          <p:cNvSpPr>
            <a:spLocks noGrp="1"/>
          </p:cNvSpPr>
          <p:nvPr>
            <p:ph type="title"/>
          </p:nvPr>
        </p:nvSpPr>
        <p:spPr/>
        <p:txBody>
          <a:bodyPr/>
          <a:lstStyle/>
          <a:p>
            <a:r>
              <a:rPr lang="fr-FR" sz="2400" dirty="0"/>
              <a:t>Filtrer les évaluations passées par caractéristiques définies par l'utilisateur</a:t>
            </a:r>
          </a:p>
        </p:txBody>
      </p:sp>
      <p:pic>
        <p:nvPicPr>
          <p:cNvPr id="3" name="Picture 2">
            <a:extLst>
              <a:ext uri="{FF2B5EF4-FFF2-40B4-BE49-F238E27FC236}">
                <a16:creationId xmlns:a16="http://schemas.microsoft.com/office/drawing/2014/main" id="{C0CF0C92-094D-BB49-A907-29BCB92233EC}"/>
              </a:ext>
            </a:extLst>
          </p:cNvPr>
          <p:cNvPicPr>
            <a:picLocks noChangeAspect="1"/>
          </p:cNvPicPr>
          <p:nvPr/>
        </p:nvPicPr>
        <p:blipFill>
          <a:blip r:embed="rId2"/>
          <a:stretch>
            <a:fillRect/>
          </a:stretch>
        </p:blipFill>
        <p:spPr>
          <a:xfrm>
            <a:off x="878788" y="1123758"/>
            <a:ext cx="9890814" cy="4932606"/>
          </a:xfrm>
          <a:prstGeom prst="rect">
            <a:avLst/>
          </a:prstGeom>
        </p:spPr>
      </p:pic>
    </p:spTree>
    <p:extLst>
      <p:ext uri="{BB962C8B-B14F-4D97-AF65-F5344CB8AC3E}">
        <p14:creationId xmlns:p14="http://schemas.microsoft.com/office/powerpoint/2010/main" val="2677680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39">
            <a:extLst>
              <a:ext uri="{FF2B5EF4-FFF2-40B4-BE49-F238E27FC236}">
                <a16:creationId xmlns:a16="http://schemas.microsoft.com/office/drawing/2014/main" id="{DBC8F2C1-6444-824D-9CA0-EEF771737BC1}"/>
              </a:ext>
            </a:extLst>
          </p:cNvPr>
          <p:cNvSpPr txBox="1">
            <a:spLocks/>
          </p:cNvSpPr>
          <p:nvPr/>
        </p:nvSpPr>
        <p:spPr>
          <a:xfrm>
            <a:off x="551232" y="208961"/>
            <a:ext cx="11211789" cy="9074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000" kern="1200" baseline="0">
                <a:solidFill>
                  <a:schemeClr val="tx2"/>
                </a:solidFill>
                <a:latin typeface="+mj-lt"/>
                <a:ea typeface="+mj-ea"/>
                <a:cs typeface="+mj-cs"/>
              </a:defRPr>
            </a:lvl1pPr>
          </a:lstStyle>
          <a:p>
            <a:endParaRPr lang="en-US" sz="2500" i="1" dirty="0"/>
          </a:p>
        </p:txBody>
      </p:sp>
      <p:pic>
        <p:nvPicPr>
          <p:cNvPr id="13" name="Content Placeholder 12">
            <a:extLst>
              <a:ext uri="{FF2B5EF4-FFF2-40B4-BE49-F238E27FC236}">
                <a16:creationId xmlns:a16="http://schemas.microsoft.com/office/drawing/2014/main" id="{47870436-59D5-4758-8FFB-26C20B173882}"/>
              </a:ext>
            </a:extLst>
          </p:cNvPr>
          <p:cNvPicPr>
            <a:picLocks noGrp="1" noChangeAspect="1"/>
          </p:cNvPicPr>
          <p:nvPr>
            <p:ph sz="half" idx="2"/>
          </p:nvPr>
        </p:nvPicPr>
        <p:blipFill>
          <a:blip r:embed="rId2"/>
          <a:stretch>
            <a:fillRect/>
          </a:stretch>
        </p:blipFill>
        <p:spPr>
          <a:xfrm>
            <a:off x="1075609" y="1881188"/>
            <a:ext cx="4436907" cy="4346575"/>
          </a:xfrm>
        </p:spPr>
      </p:pic>
      <p:pic>
        <p:nvPicPr>
          <p:cNvPr id="18" name="Content Placeholder 17">
            <a:extLst>
              <a:ext uri="{FF2B5EF4-FFF2-40B4-BE49-F238E27FC236}">
                <a16:creationId xmlns:a16="http://schemas.microsoft.com/office/drawing/2014/main" id="{B4BBC6C2-E55C-4559-A063-3F4DD4C5D3F4}"/>
              </a:ext>
            </a:extLst>
          </p:cNvPr>
          <p:cNvPicPr>
            <a:picLocks noGrp="1" noChangeAspect="1"/>
          </p:cNvPicPr>
          <p:nvPr>
            <p:ph sz="quarter" idx="4"/>
          </p:nvPr>
        </p:nvPicPr>
        <p:blipFill>
          <a:blip r:embed="rId3"/>
          <a:stretch>
            <a:fillRect/>
          </a:stretch>
        </p:blipFill>
        <p:spPr>
          <a:xfrm>
            <a:off x="7443064" y="1881188"/>
            <a:ext cx="2906572" cy="4346575"/>
          </a:xfrm>
          <a:prstGeom prst="rect">
            <a:avLst/>
          </a:prstGeom>
        </p:spPr>
      </p:pic>
      <p:sp>
        <p:nvSpPr>
          <p:cNvPr id="7" name="Title 6">
            <a:extLst>
              <a:ext uri="{FF2B5EF4-FFF2-40B4-BE49-F238E27FC236}">
                <a16:creationId xmlns:a16="http://schemas.microsoft.com/office/drawing/2014/main" id="{596B8A45-0F19-4A77-A680-ADDD784D36F4}"/>
              </a:ext>
            </a:extLst>
          </p:cNvPr>
          <p:cNvSpPr>
            <a:spLocks noGrp="1"/>
          </p:cNvSpPr>
          <p:nvPr>
            <p:ph type="title"/>
          </p:nvPr>
        </p:nvSpPr>
        <p:spPr/>
        <p:txBody>
          <a:bodyPr/>
          <a:lstStyle/>
          <a:p>
            <a:r>
              <a:rPr lang="fr-FR" dirty="0"/>
              <a:t>Plateforme pour la visualisation en temps réel, le reportage et fixation des objectifs </a:t>
            </a:r>
          </a:p>
        </p:txBody>
      </p:sp>
      <p:sp>
        <p:nvSpPr>
          <p:cNvPr id="19" name="Text Placeholder 18">
            <a:extLst>
              <a:ext uri="{FF2B5EF4-FFF2-40B4-BE49-F238E27FC236}">
                <a16:creationId xmlns:a16="http://schemas.microsoft.com/office/drawing/2014/main" id="{DE868C72-A6E2-4448-BF2B-D49D7B9EAB52}"/>
              </a:ext>
            </a:extLst>
          </p:cNvPr>
          <p:cNvSpPr>
            <a:spLocks noGrp="1"/>
          </p:cNvSpPr>
          <p:nvPr>
            <p:ph type="body" sz="quarter" idx="10"/>
          </p:nvPr>
        </p:nvSpPr>
        <p:spPr/>
        <p:txBody>
          <a:bodyPr/>
          <a:lstStyle/>
          <a:p>
            <a:pPr algn="ctr"/>
            <a:r>
              <a:rPr lang="fr-FR" dirty="0"/>
              <a:t>Illustration du progrès dans le temps </a:t>
            </a:r>
          </a:p>
        </p:txBody>
      </p:sp>
      <p:sp>
        <p:nvSpPr>
          <p:cNvPr id="20" name="Text Placeholder 19">
            <a:extLst>
              <a:ext uri="{FF2B5EF4-FFF2-40B4-BE49-F238E27FC236}">
                <a16:creationId xmlns:a16="http://schemas.microsoft.com/office/drawing/2014/main" id="{07E3A8DD-F25C-4D60-B231-3327A8A98C49}"/>
              </a:ext>
            </a:extLst>
          </p:cNvPr>
          <p:cNvSpPr>
            <a:spLocks noGrp="1"/>
          </p:cNvSpPr>
          <p:nvPr>
            <p:ph type="body" sz="quarter" idx="11"/>
          </p:nvPr>
        </p:nvSpPr>
        <p:spPr/>
        <p:txBody>
          <a:bodyPr/>
          <a:lstStyle/>
          <a:p>
            <a:pPr algn="ctr"/>
            <a:r>
              <a:rPr lang="fr-FR" dirty="0"/>
              <a:t>Fourni au MSAS la visibilité de bout en bout </a:t>
            </a:r>
          </a:p>
        </p:txBody>
      </p:sp>
    </p:spTree>
    <p:extLst>
      <p:ext uri="{BB962C8B-B14F-4D97-AF65-F5344CB8AC3E}">
        <p14:creationId xmlns:p14="http://schemas.microsoft.com/office/powerpoint/2010/main" val="3807341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Q &amp; R sur la session </a:t>
            </a:r>
          </a:p>
        </p:txBody>
      </p:sp>
    </p:spTree>
    <p:extLst>
      <p:ext uri="{BB962C8B-B14F-4D97-AF65-F5344CB8AC3E}">
        <p14:creationId xmlns:p14="http://schemas.microsoft.com/office/powerpoint/2010/main" val="40276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309">
            <a:extLst>
              <a:ext uri="{FF2B5EF4-FFF2-40B4-BE49-F238E27FC236}">
                <a16:creationId xmlns:a16="http://schemas.microsoft.com/office/drawing/2014/main" id="{81806B20-93B5-1E43-B735-C37C40CC45E6}"/>
              </a:ext>
            </a:extLst>
          </p:cNvPr>
          <p:cNvSpPr>
            <a:spLocks noGrp="1"/>
          </p:cNvSpPr>
          <p:nvPr>
            <p:ph type="title"/>
            <p:custDataLst>
              <p:tags r:id="rId1"/>
            </p:custDataLst>
          </p:nvPr>
        </p:nvSpPr>
        <p:spPr>
          <a:xfrm>
            <a:off x="359230" y="2644979"/>
            <a:ext cx="11604170" cy="907490"/>
          </a:xfrm>
          <a:prstGeom prst="rect">
            <a:avLst/>
          </a:prstGeom>
        </p:spPr>
        <p:txBody>
          <a:bodyPr>
            <a:normAutofit/>
          </a:bodyPr>
          <a:lstStyle/>
          <a:p>
            <a:pPr algn="ctr"/>
            <a:r>
              <a:rPr lang="fr-FR" dirty="0"/>
              <a:t>Présentation de la boite à outil du </a:t>
            </a:r>
            <a:r>
              <a:rPr lang="fr-FR" dirty="0" err="1"/>
              <a:t>Maturity</a:t>
            </a:r>
            <a:r>
              <a:rPr lang="fr-FR" dirty="0"/>
              <a:t> Model (Portefeuille de lecture) </a:t>
            </a:r>
          </a:p>
        </p:txBody>
      </p:sp>
    </p:spTree>
    <p:extLst>
      <p:ext uri="{BB962C8B-B14F-4D97-AF65-F5344CB8AC3E}">
        <p14:creationId xmlns:p14="http://schemas.microsoft.com/office/powerpoint/2010/main" val="401853926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p:cNvSpPr>
          <p:nvPr>
            <p:ph type="title"/>
          </p:nvPr>
        </p:nvSpPr>
        <p:spPr>
          <a:xfrm>
            <a:off x="877887" y="2644979"/>
            <a:ext cx="10436226" cy="907490"/>
          </a:xfrm>
          <a:prstGeom prst="rect">
            <a:avLst/>
          </a:prstGeom>
        </p:spPr>
        <p:txBody>
          <a:bodyPr>
            <a:normAutofit/>
          </a:bodyPr>
          <a:lstStyle/>
          <a:p>
            <a:pPr algn="ctr"/>
            <a:r>
              <a:rPr lang="fr-FR" dirty="0"/>
              <a:t>Prochaines étapes et Evaluation </a:t>
            </a:r>
          </a:p>
        </p:txBody>
      </p:sp>
    </p:spTree>
    <p:extLst>
      <p:ext uri="{BB962C8B-B14F-4D97-AF65-F5344CB8AC3E}">
        <p14:creationId xmlns:p14="http://schemas.microsoft.com/office/powerpoint/2010/main" val="340440052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8888-EC9B-4B56-9BA1-478AB5F1E505}"/>
              </a:ext>
            </a:extLst>
          </p:cNvPr>
          <p:cNvSpPr>
            <a:spLocks noGrp="1"/>
          </p:cNvSpPr>
          <p:nvPr>
            <p:ph type="title"/>
          </p:nvPr>
        </p:nvSpPr>
        <p:spPr/>
        <p:txBody>
          <a:bodyPr/>
          <a:lstStyle/>
          <a:p>
            <a:r>
              <a:rPr lang="fr-FR" dirty="0"/>
              <a:t>Prochaines étapes et priorités</a:t>
            </a:r>
          </a:p>
        </p:txBody>
      </p:sp>
      <p:sp>
        <p:nvSpPr>
          <p:cNvPr id="4" name="Content Placeholder 2">
            <a:extLst>
              <a:ext uri="{FF2B5EF4-FFF2-40B4-BE49-F238E27FC236}">
                <a16:creationId xmlns:a16="http://schemas.microsoft.com/office/drawing/2014/main" id="{18ADB1DA-1BDC-4EF2-BE55-57FDF4F323DE}"/>
              </a:ext>
            </a:extLst>
          </p:cNvPr>
          <p:cNvSpPr txBox="1">
            <a:spLocks/>
          </p:cNvSpPr>
          <p:nvPr/>
        </p:nvSpPr>
        <p:spPr>
          <a:xfrm>
            <a:off x="233680" y="1465263"/>
            <a:ext cx="11765280" cy="4497126"/>
          </a:xfrm>
          <a:prstGeom prst="rect">
            <a:avLst/>
          </a:prstGeom>
        </p:spPr>
        <p:txBody>
          <a:bodyPr/>
          <a:lstStyle>
            <a:lvl1pPr marL="171450" indent="-171450" algn="l" defTabSz="914400" rtl="0" eaLnBrk="1" latinLnBrk="0" hangingPunct="1">
              <a:lnSpc>
                <a:spcPct val="100000"/>
              </a:lnSpc>
              <a:spcBef>
                <a:spcPts val="1000"/>
              </a:spcBef>
              <a:buClr>
                <a:schemeClr val="accent1"/>
              </a:buClr>
              <a:buFont typeface="Wingdings" pitchFamily="2" charset="2"/>
              <a:buChar char="§"/>
              <a:tabLst/>
              <a:defRPr sz="1400" kern="1200">
                <a:solidFill>
                  <a:schemeClr val="tx1"/>
                </a:solidFill>
                <a:latin typeface="+mn-lt"/>
                <a:ea typeface="+mn-ea"/>
                <a:cs typeface="+mn-cs"/>
              </a:defRPr>
            </a:lvl1pPr>
            <a:lvl2pPr marL="409575" indent="-198438" algn="l" defTabSz="914400" rtl="0" eaLnBrk="1" latinLnBrk="0" hangingPunct="1">
              <a:lnSpc>
                <a:spcPct val="100000"/>
              </a:lnSpc>
              <a:spcBef>
                <a:spcPts val="500"/>
              </a:spcBef>
              <a:buClr>
                <a:schemeClr val="accent1"/>
              </a:buClr>
              <a:buFont typeface="Courier New" panose="02070309020205020404" pitchFamily="49" charset="0"/>
              <a:buChar char="o"/>
              <a:tabLst/>
              <a:defRPr sz="1400" kern="1200">
                <a:solidFill>
                  <a:schemeClr val="tx1"/>
                </a:solidFill>
                <a:latin typeface="+mn-lt"/>
                <a:ea typeface="+mn-ea"/>
                <a:cs typeface="+mn-cs"/>
              </a:defRPr>
            </a:lvl2pPr>
            <a:lvl3pPr marL="635000" indent="-198438" algn="l" defTabSz="914400" rtl="0" eaLnBrk="1" latinLnBrk="0" hangingPunct="1">
              <a:lnSpc>
                <a:spcPct val="100000"/>
              </a:lnSpc>
              <a:spcBef>
                <a:spcPts val="500"/>
              </a:spcBef>
              <a:buClr>
                <a:schemeClr val="accent1"/>
              </a:buClr>
              <a:buFont typeface="System Font Regular"/>
              <a:buChar char="−"/>
              <a:tabLst/>
              <a:defRPr sz="1400" kern="1200">
                <a:solidFill>
                  <a:schemeClr val="tx1"/>
                </a:solidFill>
                <a:latin typeface="+mn-lt"/>
                <a:ea typeface="+mn-ea"/>
                <a:cs typeface="+mn-cs"/>
              </a:defRPr>
            </a:lvl3pPr>
            <a:lvl4pPr marL="858838" indent="-198438"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4pPr>
            <a:lvl5pPr marL="1031875" indent="-158750" algn="l" defTabSz="914400" rtl="0" eaLnBrk="1" latinLnBrk="0" hangingPunct="1">
              <a:lnSpc>
                <a:spcPct val="100000"/>
              </a:lnSpc>
              <a:spcBef>
                <a:spcPts val="500"/>
              </a:spcBef>
              <a:buClr>
                <a:schemeClr val="accent1"/>
              </a:buClr>
              <a:buFont typeface="Wingdings" pitchFamily="2" charset="2"/>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b="1" dirty="0"/>
              <a:t>Mettre en œuvre  un plan multi annuel </a:t>
            </a:r>
            <a:r>
              <a:rPr lang="fr-FR" sz="1600" dirty="0"/>
              <a:t>qui comprend:</a:t>
            </a:r>
          </a:p>
          <a:p>
            <a:pPr lvl="1"/>
            <a:r>
              <a:rPr lang="fr-FR" sz="1600" dirty="0"/>
              <a:t>La Documentation des bonnes pratiques d’évaluation et des enquêtes de maturité</a:t>
            </a:r>
          </a:p>
          <a:p>
            <a:pPr lvl="1"/>
            <a:r>
              <a:rPr lang="fr-FR" sz="1600" dirty="0"/>
              <a:t>La réalisation des évaluations au Sénégal et dans la région Africaine </a:t>
            </a:r>
          </a:p>
          <a:p>
            <a:pPr lvl="1"/>
            <a:r>
              <a:rPr lang="fr-FR" sz="1600" dirty="0"/>
              <a:t>La responsabilisation et l’appropriation des acteurs de terrain dans l’auto-évaluation de leur chaîne d’approvisionnement </a:t>
            </a:r>
          </a:p>
          <a:p>
            <a:pPr marL="211137" lvl="1" indent="0">
              <a:buNone/>
            </a:pPr>
            <a:endParaRPr lang="fr-FR" sz="1600" dirty="0"/>
          </a:p>
          <a:p>
            <a:r>
              <a:rPr lang="fr-FR" sz="1600" b="1" dirty="0"/>
              <a:t>Institutionaliser le </a:t>
            </a:r>
            <a:r>
              <a:rPr lang="fr-FR" sz="1600" b="1" dirty="0" err="1"/>
              <a:t>Maturity</a:t>
            </a:r>
            <a:r>
              <a:rPr lang="fr-FR" sz="1600" b="1" dirty="0"/>
              <a:t> Model v8.0 </a:t>
            </a:r>
            <a:r>
              <a:rPr lang="fr-FR" sz="1600" dirty="0"/>
              <a:t>comme un standard d’évaluation et de suivi de la maturité de la chaine d’approvisionnement</a:t>
            </a:r>
          </a:p>
          <a:p>
            <a:r>
              <a:rPr lang="fr-FR" sz="1600" b="1" dirty="0"/>
              <a:t>Lancer un rapport annuel sur la maturité de la chaîne d’approvisionnement en santé publique </a:t>
            </a:r>
            <a:r>
              <a:rPr lang="fr-FR" sz="1600" dirty="0"/>
              <a:t>pour </a:t>
            </a:r>
            <a:r>
              <a:rPr lang="en-US" sz="1600" dirty="0"/>
              <a:t> </a:t>
            </a:r>
            <a:r>
              <a:rPr lang="fr-FR" sz="1600" dirty="0"/>
              <a:t>sensibiliser; fournir les données en vue de prise de décision ; de planification e</a:t>
            </a:r>
            <a:r>
              <a:rPr lang="en-US" sz="1600" dirty="0"/>
              <a:t>t pour le </a:t>
            </a:r>
            <a:r>
              <a:rPr lang="en-US" sz="1600" dirty="0" err="1"/>
              <a:t>renforcement</a:t>
            </a:r>
            <a:r>
              <a:rPr lang="en-US" sz="1600" dirty="0"/>
              <a:t> de la collaboration continue du </a:t>
            </a:r>
            <a:r>
              <a:rPr lang="fr-FR" sz="1600" dirty="0"/>
              <a:t>partenariat</a:t>
            </a:r>
            <a:r>
              <a:rPr lang="en-US" sz="1600" dirty="0"/>
              <a:t>  </a:t>
            </a:r>
            <a:r>
              <a:rPr lang="fr-FR" sz="1600" dirty="0"/>
              <a:t>Publique-Privé</a:t>
            </a:r>
            <a:r>
              <a:rPr lang="en-US" sz="1600" dirty="0"/>
              <a:t> sur </a:t>
            </a:r>
            <a:r>
              <a:rPr lang="en-US" sz="1600" dirty="0" err="1"/>
              <a:t>l’impact</a:t>
            </a:r>
            <a:r>
              <a:rPr lang="en-US" sz="1600" dirty="0"/>
              <a:t> dans la santé </a:t>
            </a:r>
          </a:p>
          <a:p>
            <a:r>
              <a:rPr lang="fr-FR" sz="1600" b="1" dirty="0"/>
              <a:t>Intégrer le </a:t>
            </a:r>
            <a:r>
              <a:rPr lang="fr-FR" sz="1600" b="1" dirty="0" err="1"/>
              <a:t>Maturity</a:t>
            </a:r>
            <a:r>
              <a:rPr lang="fr-FR" sz="1600" b="1" dirty="0"/>
              <a:t> Model dans les programmes de formation académique et professionnelle </a:t>
            </a:r>
            <a:r>
              <a:rPr lang="fr-FR" sz="1600" dirty="0"/>
              <a:t>pour continuer la sensibilisation et la capacitation </a:t>
            </a:r>
          </a:p>
          <a:p>
            <a:r>
              <a:rPr lang="fr-FR" sz="1600" b="1" dirty="0"/>
              <a:t>Créer un programme de certification </a:t>
            </a:r>
            <a:r>
              <a:rPr lang="fr-FR" sz="1600" dirty="0"/>
              <a:t>qui reconnait les facilitateurs qualifiés du </a:t>
            </a:r>
            <a:r>
              <a:rPr lang="fr-FR" sz="1600" dirty="0" err="1"/>
              <a:t>Maturity</a:t>
            </a:r>
            <a:r>
              <a:rPr lang="fr-FR" sz="1600" dirty="0"/>
              <a:t> Model</a:t>
            </a:r>
          </a:p>
          <a:p>
            <a:endParaRPr lang="en-US" sz="1600" dirty="0"/>
          </a:p>
        </p:txBody>
      </p:sp>
    </p:spTree>
    <p:extLst>
      <p:ext uri="{BB962C8B-B14F-4D97-AF65-F5344CB8AC3E}">
        <p14:creationId xmlns:p14="http://schemas.microsoft.com/office/powerpoint/2010/main" val="2445673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9282-A8F4-4F78-8402-4887A36861D4}"/>
              </a:ext>
            </a:extLst>
          </p:cNvPr>
          <p:cNvSpPr>
            <a:spLocks noGrp="1"/>
          </p:cNvSpPr>
          <p:nvPr>
            <p:ph type="title"/>
          </p:nvPr>
        </p:nvSpPr>
        <p:spPr>
          <a:xfrm>
            <a:off x="743749" y="2239701"/>
            <a:ext cx="9642421" cy="1439139"/>
          </a:xfrm>
        </p:spPr>
        <p:txBody>
          <a:bodyPr/>
          <a:lstStyle/>
          <a:p>
            <a:r>
              <a:rPr lang="en-US" dirty="0"/>
              <a:t>Fin de la formation</a:t>
            </a:r>
          </a:p>
        </p:txBody>
      </p:sp>
    </p:spTree>
    <p:extLst>
      <p:ext uri="{BB962C8B-B14F-4D97-AF65-F5344CB8AC3E}">
        <p14:creationId xmlns:p14="http://schemas.microsoft.com/office/powerpoint/2010/main" val="374496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7ACC-3D71-43AD-BD5B-E19A3D7274E0}"/>
              </a:ext>
            </a:extLst>
          </p:cNvPr>
          <p:cNvSpPr>
            <a:spLocks noGrp="1"/>
          </p:cNvSpPr>
          <p:nvPr>
            <p:ph type="title"/>
          </p:nvPr>
        </p:nvSpPr>
        <p:spPr/>
        <p:txBody>
          <a:bodyPr/>
          <a:lstStyle/>
          <a:p>
            <a:r>
              <a:rPr lang="fr-FR" dirty="0"/>
              <a:t>Canevas d’évaluation </a:t>
            </a:r>
          </a:p>
        </p:txBody>
      </p:sp>
      <p:pic>
        <p:nvPicPr>
          <p:cNvPr id="3" name="Picture 2">
            <a:extLst>
              <a:ext uri="{FF2B5EF4-FFF2-40B4-BE49-F238E27FC236}">
                <a16:creationId xmlns:a16="http://schemas.microsoft.com/office/drawing/2014/main" id="{409835A0-FFD0-FE45-9D9F-0BC462478CCE}"/>
              </a:ext>
            </a:extLst>
          </p:cNvPr>
          <p:cNvPicPr>
            <a:picLocks noChangeAspect="1"/>
          </p:cNvPicPr>
          <p:nvPr/>
        </p:nvPicPr>
        <p:blipFill>
          <a:blip r:embed="rId2"/>
          <a:stretch>
            <a:fillRect/>
          </a:stretch>
        </p:blipFill>
        <p:spPr>
          <a:xfrm>
            <a:off x="607853" y="2324644"/>
            <a:ext cx="11310340" cy="2275931"/>
          </a:xfrm>
          <a:prstGeom prst="rect">
            <a:avLst/>
          </a:prstGeom>
        </p:spPr>
      </p:pic>
    </p:spTree>
    <p:extLst>
      <p:ext uri="{BB962C8B-B14F-4D97-AF65-F5344CB8AC3E}">
        <p14:creationId xmlns:p14="http://schemas.microsoft.com/office/powerpoint/2010/main" val="24925156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CB61-1A20-4048-8CDA-17BFBBC4B124}"/>
              </a:ext>
            </a:extLst>
          </p:cNvPr>
          <p:cNvSpPr>
            <a:spLocks noGrp="1"/>
          </p:cNvSpPr>
          <p:nvPr>
            <p:ph type="title"/>
          </p:nvPr>
        </p:nvSpPr>
        <p:spPr/>
        <p:txBody>
          <a:bodyPr/>
          <a:lstStyle/>
          <a:p>
            <a:r>
              <a:rPr lang="fr-FR" dirty="0" err="1"/>
              <a:t>Playbook</a:t>
            </a:r>
            <a:r>
              <a:rPr lang="fr-FR" dirty="0"/>
              <a:t> — supports du processus</a:t>
            </a:r>
            <a:endParaRPr lang="en-ZA" dirty="0"/>
          </a:p>
        </p:txBody>
      </p:sp>
      <p:pic>
        <p:nvPicPr>
          <p:cNvPr id="3" name="Picture 2">
            <a:extLst>
              <a:ext uri="{FF2B5EF4-FFF2-40B4-BE49-F238E27FC236}">
                <a16:creationId xmlns:a16="http://schemas.microsoft.com/office/drawing/2014/main" id="{CC5B2D34-1967-EB45-A7B7-C919F0966B13}"/>
              </a:ext>
            </a:extLst>
          </p:cNvPr>
          <p:cNvPicPr>
            <a:picLocks noChangeAspect="1"/>
          </p:cNvPicPr>
          <p:nvPr/>
        </p:nvPicPr>
        <p:blipFill>
          <a:blip r:embed="rId2"/>
          <a:stretch>
            <a:fillRect/>
          </a:stretch>
        </p:blipFill>
        <p:spPr>
          <a:xfrm>
            <a:off x="428625" y="1275513"/>
            <a:ext cx="11307482" cy="4296612"/>
          </a:xfrm>
          <a:prstGeom prst="rect">
            <a:avLst/>
          </a:prstGeom>
        </p:spPr>
      </p:pic>
    </p:spTree>
    <p:extLst>
      <p:ext uri="{BB962C8B-B14F-4D97-AF65-F5344CB8AC3E}">
        <p14:creationId xmlns:p14="http://schemas.microsoft.com/office/powerpoint/2010/main" val="268466977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4564-2E7C-485C-A783-843CC2D5E107}"/>
              </a:ext>
            </a:extLst>
          </p:cNvPr>
          <p:cNvSpPr>
            <a:spLocks noGrp="1"/>
          </p:cNvSpPr>
          <p:nvPr>
            <p:ph type="title"/>
          </p:nvPr>
        </p:nvSpPr>
        <p:spPr/>
        <p:txBody>
          <a:bodyPr/>
          <a:lstStyle/>
          <a:p>
            <a:r>
              <a:rPr lang="fr-FR" dirty="0"/>
              <a:t>Boite à outils — apprentissage et amélioration continue </a:t>
            </a:r>
            <a:endParaRPr lang="en-ZA" dirty="0"/>
          </a:p>
        </p:txBody>
      </p:sp>
      <p:pic>
        <p:nvPicPr>
          <p:cNvPr id="4" name="Picture 3">
            <a:extLst>
              <a:ext uri="{FF2B5EF4-FFF2-40B4-BE49-F238E27FC236}">
                <a16:creationId xmlns:a16="http://schemas.microsoft.com/office/drawing/2014/main" id="{843F7C1C-B257-F24C-A98C-51A9C3710B2C}"/>
              </a:ext>
            </a:extLst>
          </p:cNvPr>
          <p:cNvPicPr>
            <a:picLocks noChangeAspect="1"/>
          </p:cNvPicPr>
          <p:nvPr/>
        </p:nvPicPr>
        <p:blipFill>
          <a:blip r:embed="rId2"/>
          <a:stretch>
            <a:fillRect/>
          </a:stretch>
        </p:blipFill>
        <p:spPr>
          <a:xfrm>
            <a:off x="607852" y="1991105"/>
            <a:ext cx="11159525" cy="2923796"/>
          </a:xfrm>
          <a:prstGeom prst="rect">
            <a:avLst/>
          </a:prstGeom>
        </p:spPr>
      </p:pic>
    </p:spTree>
    <p:extLst>
      <p:ext uri="{BB962C8B-B14F-4D97-AF65-F5344CB8AC3E}">
        <p14:creationId xmlns:p14="http://schemas.microsoft.com/office/powerpoint/2010/main" val="1861794131"/>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8"/>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5"/>
</p:tagLst>
</file>

<file path=ppt/tags/tag108.xml><?xml version="1.0" encoding="utf-8"?>
<p:tagLst xmlns:a="http://schemas.openxmlformats.org/drawingml/2006/main" xmlns:r="http://schemas.openxmlformats.org/officeDocument/2006/relationships" xmlns:p="http://schemas.openxmlformats.org/presentationml/2006/main">
  <p:tag name="NUM" val="6"/>
</p:tagLst>
</file>

<file path=ppt/tags/tag109.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8"/>
</p:tagLst>
</file>

<file path=ppt/tags/tag111.xml><?xml version="1.0" encoding="utf-8"?>
<p:tagLst xmlns:a="http://schemas.openxmlformats.org/drawingml/2006/main" xmlns:r="http://schemas.openxmlformats.org/officeDocument/2006/relationships" xmlns:p="http://schemas.openxmlformats.org/presentationml/2006/main">
  <p:tag name="NUM" val="9"/>
</p:tagLst>
</file>

<file path=ppt/tags/tag112.xml><?xml version="1.0" encoding="utf-8"?>
<p:tagLst xmlns:a="http://schemas.openxmlformats.org/drawingml/2006/main" xmlns:r="http://schemas.openxmlformats.org/officeDocument/2006/relationships" xmlns:p="http://schemas.openxmlformats.org/presentationml/2006/main">
  <p:tag name="NUM" val="10"/>
</p:tagLst>
</file>

<file path=ppt/tags/tag113.xml><?xml version="1.0" encoding="utf-8"?>
<p:tagLst xmlns:a="http://schemas.openxmlformats.org/drawingml/2006/main" xmlns:r="http://schemas.openxmlformats.org/officeDocument/2006/relationships" xmlns:p="http://schemas.openxmlformats.org/presentationml/2006/main">
  <p:tag name="NUM" val="11"/>
</p:tagLst>
</file>

<file path=ppt/tags/tag114.xml><?xml version="1.0" encoding="utf-8"?>
<p:tagLst xmlns:a="http://schemas.openxmlformats.org/drawingml/2006/main" xmlns:r="http://schemas.openxmlformats.org/officeDocument/2006/relationships" xmlns:p="http://schemas.openxmlformats.org/presentationml/2006/main">
  <p:tag name="NUM" val="12"/>
</p:tagLst>
</file>

<file path=ppt/tags/tag115.xml><?xml version="1.0" encoding="utf-8"?>
<p:tagLst xmlns:a="http://schemas.openxmlformats.org/drawingml/2006/main" xmlns:r="http://schemas.openxmlformats.org/officeDocument/2006/relationships" xmlns:p="http://schemas.openxmlformats.org/presentationml/2006/main">
  <p:tag name="NUM" val="13"/>
</p:tagLst>
</file>

<file path=ppt/tags/tag116.xml><?xml version="1.0" encoding="utf-8"?>
<p:tagLst xmlns:a="http://schemas.openxmlformats.org/drawingml/2006/main" xmlns:r="http://schemas.openxmlformats.org/officeDocument/2006/relationships" xmlns:p="http://schemas.openxmlformats.org/presentationml/2006/main">
  <p:tag name="NUM" val="14"/>
</p:tagLst>
</file>

<file path=ppt/tags/tag117.xml><?xml version="1.0" encoding="utf-8"?>
<p:tagLst xmlns:a="http://schemas.openxmlformats.org/drawingml/2006/main" xmlns:r="http://schemas.openxmlformats.org/officeDocument/2006/relationships" xmlns:p="http://schemas.openxmlformats.org/presentationml/2006/main">
  <p:tag name="NUM" val="15"/>
</p:tagLst>
</file>

<file path=ppt/tags/tag118.xml><?xml version="1.0" encoding="utf-8"?>
<p:tagLst xmlns:a="http://schemas.openxmlformats.org/drawingml/2006/main" xmlns:r="http://schemas.openxmlformats.org/officeDocument/2006/relationships" xmlns:p="http://schemas.openxmlformats.org/presentationml/2006/main">
  <p:tag name="NUM" val="16"/>
</p:tagLst>
</file>

<file path=ppt/tags/tag119.xml><?xml version="1.0" encoding="utf-8"?>
<p:tagLst xmlns:a="http://schemas.openxmlformats.org/drawingml/2006/main" xmlns:r="http://schemas.openxmlformats.org/officeDocument/2006/relationships" xmlns:p="http://schemas.openxmlformats.org/presentationml/2006/main">
  <p:tag name="NUM" val="17"/>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18"/>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3"/>
</p:tagLst>
</file>

<file path=ppt/tags/tag133.xml><?xml version="1.0" encoding="utf-8"?>
<p:tagLst xmlns:a="http://schemas.openxmlformats.org/drawingml/2006/main" xmlns:r="http://schemas.openxmlformats.org/officeDocument/2006/relationships" xmlns:p="http://schemas.openxmlformats.org/presentationml/2006/main">
  <p:tag name="NUM" val="14"/>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4"/>
</p:tagLst>
</file>

<file path=ppt/tags/tag41.xml><?xml version="1.0" encoding="utf-8"?>
<p:tagLst xmlns:a="http://schemas.openxmlformats.org/drawingml/2006/main" xmlns:r="http://schemas.openxmlformats.org/officeDocument/2006/relationships" xmlns:p="http://schemas.openxmlformats.org/presentationml/2006/main">
  <p:tag name="NUM" val="15"/>
</p:tagLst>
</file>

<file path=ppt/tags/tag42.xml><?xml version="1.0" encoding="utf-8"?>
<p:tagLst xmlns:a="http://schemas.openxmlformats.org/drawingml/2006/main" xmlns:r="http://schemas.openxmlformats.org/officeDocument/2006/relationships" xmlns:p="http://schemas.openxmlformats.org/presentationml/2006/main">
  <p:tag name="NUM" val="16"/>
</p:tagLst>
</file>

<file path=ppt/tags/tag43.xml><?xml version="1.0" encoding="utf-8"?>
<p:tagLst xmlns:a="http://schemas.openxmlformats.org/drawingml/2006/main" xmlns:r="http://schemas.openxmlformats.org/officeDocument/2006/relationships" xmlns:p="http://schemas.openxmlformats.org/presentationml/2006/main">
  <p:tag name="NUM" val="17"/>
</p:tagLst>
</file>

<file path=ppt/tags/tag44.xml><?xml version="1.0" encoding="utf-8"?>
<p:tagLst xmlns:a="http://schemas.openxmlformats.org/drawingml/2006/main" xmlns:r="http://schemas.openxmlformats.org/officeDocument/2006/relationships" xmlns:p="http://schemas.openxmlformats.org/presentationml/2006/main">
  <p:tag name="NUM" val="18"/>
</p:tagLst>
</file>

<file path=ppt/tags/tag45.xml><?xml version="1.0" encoding="utf-8"?>
<p:tagLst xmlns:a="http://schemas.openxmlformats.org/drawingml/2006/main" xmlns:r="http://schemas.openxmlformats.org/officeDocument/2006/relationships" xmlns:p="http://schemas.openxmlformats.org/presentationml/2006/main">
  <p:tag name="NUM" val="19"/>
</p:tagLst>
</file>

<file path=ppt/tags/tag46.xml><?xml version="1.0" encoding="utf-8"?>
<p:tagLst xmlns:a="http://schemas.openxmlformats.org/drawingml/2006/main" xmlns:r="http://schemas.openxmlformats.org/officeDocument/2006/relationships" xmlns:p="http://schemas.openxmlformats.org/presentationml/2006/main">
  <p:tag name="NUM" val="20"/>
</p:tagLst>
</file>

<file path=ppt/tags/tag47.xml><?xml version="1.0" encoding="utf-8"?>
<p:tagLst xmlns:a="http://schemas.openxmlformats.org/drawingml/2006/main" xmlns:r="http://schemas.openxmlformats.org/officeDocument/2006/relationships" xmlns:p="http://schemas.openxmlformats.org/presentationml/2006/main">
  <p:tag name="NUM" val="21"/>
</p:tagLst>
</file>

<file path=ppt/tags/tag48.xml><?xml version="1.0" encoding="utf-8"?>
<p:tagLst xmlns:a="http://schemas.openxmlformats.org/drawingml/2006/main" xmlns:r="http://schemas.openxmlformats.org/officeDocument/2006/relationships" xmlns:p="http://schemas.openxmlformats.org/presentationml/2006/main">
  <p:tag name="NUM" val="22"/>
</p:tagLst>
</file>

<file path=ppt/tags/tag49.xml><?xml version="1.0" encoding="utf-8"?>
<p:tagLst xmlns:a="http://schemas.openxmlformats.org/drawingml/2006/main" xmlns:r="http://schemas.openxmlformats.org/officeDocument/2006/relationships" xmlns:p="http://schemas.openxmlformats.org/presentationml/2006/main">
  <p:tag name="NUM" val="2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4"/>
</p:tagLst>
</file>

<file path=ppt/tags/tag51.xml><?xml version="1.0" encoding="utf-8"?>
<p:tagLst xmlns:a="http://schemas.openxmlformats.org/drawingml/2006/main" xmlns:r="http://schemas.openxmlformats.org/officeDocument/2006/relationships" xmlns:p="http://schemas.openxmlformats.org/presentationml/2006/main">
  <p:tag name="NUM" val="25"/>
</p:tagLst>
</file>

<file path=ppt/tags/tag52.xml><?xml version="1.0" encoding="utf-8"?>
<p:tagLst xmlns:a="http://schemas.openxmlformats.org/drawingml/2006/main" xmlns:r="http://schemas.openxmlformats.org/officeDocument/2006/relationships" xmlns:p="http://schemas.openxmlformats.org/presentationml/2006/main">
  <p:tag name="NUM" val="26"/>
</p:tagLst>
</file>

<file path=ppt/tags/tag53.xml><?xml version="1.0" encoding="utf-8"?>
<p:tagLst xmlns:a="http://schemas.openxmlformats.org/drawingml/2006/main" xmlns:r="http://schemas.openxmlformats.org/officeDocument/2006/relationships" xmlns:p="http://schemas.openxmlformats.org/presentationml/2006/main">
  <p:tag name="NUM" val="27"/>
</p:tagLst>
</file>

<file path=ppt/tags/tag54.xml><?xml version="1.0" encoding="utf-8"?>
<p:tagLst xmlns:a="http://schemas.openxmlformats.org/drawingml/2006/main" xmlns:r="http://schemas.openxmlformats.org/officeDocument/2006/relationships" xmlns:p="http://schemas.openxmlformats.org/presentationml/2006/main">
  <p:tag name="NUM" val="28"/>
</p:tagLst>
</file>

<file path=ppt/tags/tag55.xml><?xml version="1.0" encoding="utf-8"?>
<p:tagLst xmlns:a="http://schemas.openxmlformats.org/drawingml/2006/main" xmlns:r="http://schemas.openxmlformats.org/officeDocument/2006/relationships" xmlns:p="http://schemas.openxmlformats.org/presentationml/2006/main">
  <p:tag name="NUM" val="29"/>
</p:tagLst>
</file>

<file path=ppt/tags/tag56.xml><?xml version="1.0" encoding="utf-8"?>
<p:tagLst xmlns:a="http://schemas.openxmlformats.org/drawingml/2006/main" xmlns:r="http://schemas.openxmlformats.org/officeDocument/2006/relationships" xmlns:p="http://schemas.openxmlformats.org/presentationml/2006/main">
  <p:tag name="NUM" val="30"/>
</p:tagLst>
</file>

<file path=ppt/tags/tag57.xml><?xml version="1.0" encoding="utf-8"?>
<p:tagLst xmlns:a="http://schemas.openxmlformats.org/drawingml/2006/main" xmlns:r="http://schemas.openxmlformats.org/officeDocument/2006/relationships" xmlns:p="http://schemas.openxmlformats.org/presentationml/2006/main">
  <p:tag name="NUM" val="31"/>
</p:tagLst>
</file>

<file path=ppt/tags/tag58.xml><?xml version="1.0" encoding="utf-8"?>
<p:tagLst xmlns:a="http://schemas.openxmlformats.org/drawingml/2006/main" xmlns:r="http://schemas.openxmlformats.org/officeDocument/2006/relationships" xmlns:p="http://schemas.openxmlformats.org/presentationml/2006/main">
  <p:tag name="NUM" val="32"/>
</p:tagLst>
</file>

<file path=ppt/tags/tag59.xml><?xml version="1.0" encoding="utf-8"?>
<p:tagLst xmlns:a="http://schemas.openxmlformats.org/drawingml/2006/main" xmlns:r="http://schemas.openxmlformats.org/officeDocument/2006/relationships" xmlns:p="http://schemas.openxmlformats.org/presentationml/2006/main">
  <p:tag name="NUM" val="3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4"/>
</p:tagLst>
</file>

<file path=ppt/tags/tag61.xml><?xml version="1.0" encoding="utf-8"?>
<p:tagLst xmlns:a="http://schemas.openxmlformats.org/drawingml/2006/main" xmlns:r="http://schemas.openxmlformats.org/officeDocument/2006/relationships" xmlns:p="http://schemas.openxmlformats.org/presentationml/2006/main">
  <p:tag name="NUM" val="35"/>
</p:tagLst>
</file>

<file path=ppt/tags/tag62.xml><?xml version="1.0" encoding="utf-8"?>
<p:tagLst xmlns:a="http://schemas.openxmlformats.org/drawingml/2006/main" xmlns:r="http://schemas.openxmlformats.org/officeDocument/2006/relationships" xmlns:p="http://schemas.openxmlformats.org/presentationml/2006/main">
  <p:tag name="NUM" val="36"/>
</p:tagLst>
</file>

<file path=ppt/tags/tag63.xml><?xml version="1.0" encoding="utf-8"?>
<p:tagLst xmlns:a="http://schemas.openxmlformats.org/drawingml/2006/main" xmlns:r="http://schemas.openxmlformats.org/officeDocument/2006/relationships" xmlns:p="http://schemas.openxmlformats.org/presentationml/2006/main">
  <p:tag name="NUM" val="37"/>
</p:tagLst>
</file>

<file path=ppt/tags/tag64.xml><?xml version="1.0" encoding="utf-8"?>
<p:tagLst xmlns:a="http://schemas.openxmlformats.org/drawingml/2006/main" xmlns:r="http://schemas.openxmlformats.org/officeDocument/2006/relationships" xmlns:p="http://schemas.openxmlformats.org/presentationml/2006/main">
  <p:tag name="NUM" val="38"/>
</p:tagLst>
</file>

<file path=ppt/tags/tag65.xml><?xml version="1.0" encoding="utf-8"?>
<p:tagLst xmlns:a="http://schemas.openxmlformats.org/drawingml/2006/main" xmlns:r="http://schemas.openxmlformats.org/officeDocument/2006/relationships" xmlns:p="http://schemas.openxmlformats.org/presentationml/2006/main">
  <p:tag name="NUM" val="39"/>
</p:tagLst>
</file>

<file path=ppt/tags/tag66.xml><?xml version="1.0" encoding="utf-8"?>
<p:tagLst xmlns:a="http://schemas.openxmlformats.org/drawingml/2006/main" xmlns:r="http://schemas.openxmlformats.org/officeDocument/2006/relationships" xmlns:p="http://schemas.openxmlformats.org/presentationml/2006/main">
  <p:tag name="NUM" val="40"/>
</p:tagLst>
</file>

<file path=ppt/tags/tag67.xml><?xml version="1.0" encoding="utf-8"?>
<p:tagLst xmlns:a="http://schemas.openxmlformats.org/drawingml/2006/main" xmlns:r="http://schemas.openxmlformats.org/officeDocument/2006/relationships" xmlns:p="http://schemas.openxmlformats.org/presentationml/2006/main">
  <p:tag name="NUM" val="41"/>
</p:tagLst>
</file>

<file path=ppt/tags/tag68.xml><?xml version="1.0" encoding="utf-8"?>
<p:tagLst xmlns:a="http://schemas.openxmlformats.org/drawingml/2006/main" xmlns:r="http://schemas.openxmlformats.org/officeDocument/2006/relationships" xmlns:p="http://schemas.openxmlformats.org/presentationml/2006/main">
  <p:tag name="NUM" val="42"/>
</p:tagLst>
</file>

<file path=ppt/tags/tag69.xml><?xml version="1.0" encoding="utf-8"?>
<p:tagLst xmlns:a="http://schemas.openxmlformats.org/drawingml/2006/main" xmlns:r="http://schemas.openxmlformats.org/officeDocument/2006/relationships" xmlns:p="http://schemas.openxmlformats.org/presentationml/2006/main">
  <p:tag name="NUM" val="43"/>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44"/>
</p:tagLst>
</file>

<file path=ppt/tags/tag71.xml><?xml version="1.0" encoding="utf-8"?>
<p:tagLst xmlns:a="http://schemas.openxmlformats.org/drawingml/2006/main" xmlns:r="http://schemas.openxmlformats.org/officeDocument/2006/relationships" xmlns:p="http://schemas.openxmlformats.org/presentationml/2006/main">
  <p:tag name="NUM" val="45"/>
</p:tagLst>
</file>

<file path=ppt/tags/tag72.xml><?xml version="1.0" encoding="utf-8"?>
<p:tagLst xmlns:a="http://schemas.openxmlformats.org/drawingml/2006/main" xmlns:r="http://schemas.openxmlformats.org/officeDocument/2006/relationships" xmlns:p="http://schemas.openxmlformats.org/presentationml/2006/main">
  <p:tag name="NUM" val="46"/>
</p:tagLst>
</file>

<file path=ppt/tags/tag73.xml><?xml version="1.0" encoding="utf-8"?>
<p:tagLst xmlns:a="http://schemas.openxmlformats.org/drawingml/2006/main" xmlns:r="http://schemas.openxmlformats.org/officeDocument/2006/relationships" xmlns:p="http://schemas.openxmlformats.org/presentationml/2006/main">
  <p:tag name="NUM" val="47"/>
</p:tagLst>
</file>

<file path=ppt/tags/tag74.xml><?xml version="1.0" encoding="utf-8"?>
<p:tagLst xmlns:a="http://schemas.openxmlformats.org/drawingml/2006/main" xmlns:r="http://schemas.openxmlformats.org/officeDocument/2006/relationships" xmlns:p="http://schemas.openxmlformats.org/presentationml/2006/main">
  <p:tag name="NUM" val="48"/>
</p:tagLst>
</file>

<file path=ppt/tags/tag75.xml><?xml version="1.0" encoding="utf-8"?>
<p:tagLst xmlns:a="http://schemas.openxmlformats.org/drawingml/2006/main" xmlns:r="http://schemas.openxmlformats.org/officeDocument/2006/relationships" xmlns:p="http://schemas.openxmlformats.org/presentationml/2006/main">
  <p:tag name="NUM" val="49"/>
</p:tagLst>
</file>

<file path=ppt/tags/tag76.xml><?xml version="1.0" encoding="utf-8"?>
<p:tagLst xmlns:a="http://schemas.openxmlformats.org/drawingml/2006/main" xmlns:r="http://schemas.openxmlformats.org/officeDocument/2006/relationships" xmlns:p="http://schemas.openxmlformats.org/presentationml/2006/main">
  <p:tag name="NUM" val="50"/>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ASCM Palette 2018">
      <a:dk1>
        <a:srgbClr val="000000"/>
      </a:dk1>
      <a:lt1>
        <a:srgbClr val="FFFFFF"/>
      </a:lt1>
      <a:dk2>
        <a:srgbClr val="006936"/>
      </a:dk2>
      <a:lt2>
        <a:srgbClr val="EDF3F2"/>
      </a:lt2>
      <a:accent1>
        <a:srgbClr val="3CB149"/>
      </a:accent1>
      <a:accent2>
        <a:srgbClr val="82C341"/>
      </a:accent2>
      <a:accent3>
        <a:srgbClr val="C6CDD1"/>
      </a:accent3>
      <a:accent4>
        <a:srgbClr val="9DA3B3"/>
      </a:accent4>
      <a:accent5>
        <a:srgbClr val="495965"/>
      </a:accent5>
      <a:accent6>
        <a:srgbClr val="333A48"/>
      </a:accent6>
      <a:hlink>
        <a:srgbClr val="830028"/>
      </a:hlink>
      <a:folHlink>
        <a:srgbClr val="8869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90000"/>
          </a:lnSpc>
          <a:defRPr sz="1400" dirty="0" smtClean="0"/>
        </a:defPPr>
      </a:lstStyle>
    </a:txDef>
  </a:objectDefaults>
  <a:extraClrSchemeLst/>
  <a:extLst>
    <a:ext uri="{05A4C25C-085E-4340-85A3-A5531E510DB2}">
      <thm15:themeFamily xmlns:thm15="http://schemas.microsoft.com/office/thememl/2012/main" name="ASCM_16-9_LIVE_PRES_template 1-V3EG  -  Read-Only" id="{07E56089-D76B-9E4C-B49C-D433632B1A22}" vid="{D016C61B-A9DA-D746-9791-CCBFE55D72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20640</TotalTime>
  <Words>6942</Words>
  <Application>Microsoft Macintosh PowerPoint</Application>
  <PresentationFormat>Widescreen</PresentationFormat>
  <Paragraphs>572</Paragraphs>
  <Slides>62</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Courier New</vt:lpstr>
      <vt:lpstr>Franklin Gothic Book</vt:lpstr>
      <vt:lpstr>Franklin Gothic Medium</vt:lpstr>
      <vt:lpstr>System Font Regular</vt:lpstr>
      <vt:lpstr>Wingdings</vt:lpstr>
      <vt:lpstr>Office Theme</vt:lpstr>
      <vt:lpstr>Modèle de maturité de la chaîne d’approvisionnement dans le domaine de la santé</vt:lpstr>
      <vt:lpstr>Présentateurs et intervenant </vt:lpstr>
      <vt:lpstr>Présentation des participants</vt:lpstr>
      <vt:lpstr>Organiser la formation et l’évaluation de la maturité de la chaîne d’approvisionnement</vt:lpstr>
      <vt:lpstr>Objectifs de la formation </vt:lpstr>
      <vt:lpstr>Présentation de la boite à outil du Maturity Model (Portefeuille de lecture) </vt:lpstr>
      <vt:lpstr>Canevas d’évaluation </vt:lpstr>
      <vt:lpstr>Playbook — supports du processus</vt:lpstr>
      <vt:lpstr>Boite à outils — apprentissage et amélioration continue </vt:lpstr>
      <vt:lpstr>Q &amp; R sur la session </vt:lpstr>
      <vt:lpstr>Modèle de maturité de la chaîne d’approvisionnement dans le domaine de la santé
 Aperçu</vt:lpstr>
      <vt:lpstr>Le modèle de maturité de la chaîne d’approvisionnement dans le domaine de la santé favorise l’amélioration continue</vt:lpstr>
      <vt:lpstr>Comment le modèle de maturité de la chaîne d’approvisionnement améliore-t-il les performances ?</vt:lpstr>
      <vt:lpstr>Les niveaux du modèle de maturité mettent en évidence les progrès multidimensionnels</vt:lpstr>
      <vt:lpstr>Q &amp; R sur la session </vt:lpstr>
      <vt:lpstr>Processus d’évaluation de la maturité de la chaîne d’approvisionnement dans le domaine de la santé</vt:lpstr>
      <vt:lpstr>Processus d’évaluation de la maturité : Les équipes accèdent au site Web et identifient la chaîne d’approvisionnement qui est en cours d’examen</vt:lpstr>
      <vt:lpstr>Processus d’évaluation de la maturité : 20 catégories aident à définir le « niveau de maturité » tout au long de la chaîne d’approvisionnement</vt:lpstr>
      <vt:lpstr>PowerPoint Presentation</vt:lpstr>
      <vt:lpstr>PowerPoint Presentation</vt:lpstr>
      <vt:lpstr>Processus d’évaluation du modèle de maturité : Résultat de l'évaluation révèle les forces et les faiblesses de la chaîne d’approvisionnement</vt:lpstr>
      <vt:lpstr>PowerPoint Presentation</vt:lpstr>
      <vt:lpstr>Q &amp; R sur la session </vt:lpstr>
      <vt:lpstr>De l’évaluation du modèle de maturité de la chaîne d’approvisionnement dans le domaine de la santé à l’amélioration de la chaîne d’approvisionnement</vt:lpstr>
      <vt:lpstr>Utiliser les résultats de l’évaluation du modèle de maturité pour l’amélioration de la chaîne d’approvisionnement</vt:lpstr>
      <vt:lpstr>Le modèle de maturité fournit un cycle de mesure et d’amélioration de la chaîne d’approvisionnement</vt:lpstr>
      <vt:lpstr>Q &amp; R sur la session </vt:lpstr>
      <vt:lpstr>Catégories et questions du modèle de maturité</vt:lpstr>
      <vt:lpstr>Catégories du modèle de maturité</vt:lpstr>
      <vt:lpstr>Profil d'évaluation</vt:lpstr>
      <vt:lpstr>Profil d'évaluation (suite)</vt:lpstr>
      <vt:lpstr>I. Visibilité du point de prestation de services/de l'établissement de santé    </vt:lpstr>
      <vt:lpstr>II. Gestion des stocks dans les points de prestation de services/établissements de santé</vt:lpstr>
      <vt:lpstr>III. Gestion des commandes dans les points de prestation de services/établissements de santé</vt:lpstr>
      <vt:lpstr>IV. Visibilité de l'entrepôt/du magasin</vt:lpstr>
      <vt:lpstr>V. Gestion des stocks dans les entrepôts/magasins   </vt:lpstr>
      <vt:lpstr>VI. Gestion des commandes dans les entrepôts/magasins</vt:lpstr>
      <vt:lpstr>VII. Opérations des entrepôts/magasins</vt:lpstr>
      <vt:lpstr>VIII. Transport</vt:lpstr>
      <vt:lpstr>IX. Gestion des dates de péremption</vt:lpstr>
      <vt:lpstr>X. Approvisionnement</vt:lpstr>
      <vt:lpstr>XI. Infrastructure et équipement</vt:lpstr>
      <vt:lpstr>XII. Gestion de la performance</vt:lpstr>
      <vt:lpstr>XIII. Analyse et évaluation</vt:lpstr>
      <vt:lpstr>XIV. Planification/gestion de la demande</vt:lpstr>
      <vt:lpstr>XV. Planification/gestion de l'offre</vt:lpstr>
      <vt:lpstr>XVI. Gestion des financements</vt:lpstr>
      <vt:lpstr>XVII. Gestion financière et calcul des coûts</vt:lpstr>
      <vt:lpstr>XVIII. Gouvernance</vt:lpstr>
      <vt:lpstr>XIX. Formation/perfectionnement du personnel</vt:lpstr>
      <vt:lpstr>  XX. Performance centrée sur les patients</vt:lpstr>
      <vt:lpstr>Q &amp; R sur la session </vt:lpstr>
      <vt:lpstr>Visualisation tableau de bord du Maturity Model</vt:lpstr>
      <vt:lpstr>Plateforme pour la visualisation, reportage et fixation des objectifs </vt:lpstr>
      <vt:lpstr>PowerPoint Presentation</vt:lpstr>
      <vt:lpstr>Résultats de l'équipe immédiatement après une évaluation</vt:lpstr>
      <vt:lpstr>Filtrer les évaluations passées par caractéristiques définies par l'utilisateur</vt:lpstr>
      <vt:lpstr>Plateforme pour la visualisation en temps réel, le reportage et fixation des objectifs </vt:lpstr>
      <vt:lpstr>Q &amp; R sur la session </vt:lpstr>
      <vt:lpstr>Prochaines étapes et Evaluation </vt:lpstr>
      <vt:lpstr>Prochaines étapes et priorités</vt:lpstr>
      <vt:lpstr>Fin de la 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Geist, Eric</dc:creator>
  <cp:lastModifiedBy>George Taninecz</cp:lastModifiedBy>
  <cp:revision>997</cp:revision>
  <dcterms:created xsi:type="dcterms:W3CDTF">2018-08-11T01:47:09Z</dcterms:created>
  <dcterms:modified xsi:type="dcterms:W3CDTF">2021-01-28T19:33:47Z</dcterms:modified>
</cp:coreProperties>
</file>