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479" r:id="rId2"/>
    <p:sldId id="1387" r:id="rId3"/>
    <p:sldId id="1396" r:id="rId4"/>
    <p:sldId id="4242" r:id="rId5"/>
    <p:sldId id="4243" r:id="rId6"/>
    <p:sldId id="1390" r:id="rId7"/>
    <p:sldId id="1408" r:id="rId8"/>
    <p:sldId id="1410" r:id="rId9"/>
    <p:sldId id="4256" r:id="rId10"/>
    <p:sldId id="1412" r:id="rId11"/>
    <p:sldId id="4263" r:id="rId12"/>
    <p:sldId id="4244" r:id="rId13"/>
    <p:sldId id="722" r:id="rId14"/>
    <p:sldId id="266" r:id="rId15"/>
    <p:sldId id="267" r:id="rId16"/>
    <p:sldId id="4258" r:id="rId17"/>
    <p:sldId id="4264" r:id="rId18"/>
    <p:sldId id="1391" r:id="rId19"/>
    <p:sldId id="1354" r:id="rId20"/>
    <p:sldId id="1332" r:id="rId21"/>
    <p:sldId id="1357" r:id="rId22"/>
    <p:sldId id="1367" r:id="rId23"/>
    <p:sldId id="1358" r:id="rId24"/>
    <p:sldId id="1366" r:id="rId25"/>
    <p:sldId id="4259" r:id="rId26"/>
    <p:sldId id="4265" r:id="rId27"/>
    <p:sldId id="1392" r:id="rId28"/>
    <p:sldId id="727" r:id="rId29"/>
    <p:sldId id="1347" r:id="rId30"/>
    <p:sldId id="4260" r:id="rId31"/>
    <p:sldId id="4266" r:id="rId32"/>
    <p:sldId id="783" r:id="rId33"/>
    <p:sldId id="258" r:id="rId34"/>
    <p:sldId id="1368" r:id="rId35"/>
    <p:sldId id="1394" r:id="rId36"/>
    <p:sldId id="1386" r:id="rId37"/>
    <p:sldId id="1369" r:id="rId38"/>
    <p:sldId id="1370" r:id="rId39"/>
    <p:sldId id="1371" r:id="rId40"/>
    <p:sldId id="1372" r:id="rId41"/>
    <p:sldId id="1373" r:id="rId42"/>
    <p:sldId id="1374" r:id="rId43"/>
    <p:sldId id="1375" r:id="rId44"/>
    <p:sldId id="1376" r:id="rId45"/>
    <p:sldId id="1377" r:id="rId46"/>
    <p:sldId id="1378" r:id="rId47"/>
    <p:sldId id="1379" r:id="rId48"/>
    <p:sldId id="1380" r:id="rId49"/>
    <p:sldId id="1381" r:id="rId50"/>
    <p:sldId id="1393" r:id="rId51"/>
    <p:sldId id="1382" r:id="rId52"/>
    <p:sldId id="1395" r:id="rId53"/>
    <p:sldId id="1383" r:id="rId54"/>
    <p:sldId id="1384" r:id="rId55"/>
    <p:sldId id="1385" r:id="rId56"/>
    <p:sldId id="4261" r:id="rId57"/>
    <p:sldId id="4267" r:id="rId58"/>
    <p:sldId id="1404" r:id="rId59"/>
    <p:sldId id="4235" r:id="rId60"/>
    <p:sldId id="4249" r:id="rId61"/>
    <p:sldId id="4257" r:id="rId62"/>
    <p:sldId id="2539" r:id="rId63"/>
    <p:sldId id="4262" r:id="rId64"/>
    <p:sldId id="4268" r:id="rId65"/>
    <p:sldId id="4238" r:id="rId66"/>
    <p:sldId id="4252" r:id="rId67"/>
    <p:sldId id="4253" r:id="rId68"/>
    <p:sldId id="4250" r:id="rId69"/>
    <p:sldId id="4269" r:id="rId70"/>
    <p:sldId id="424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Taninecz" initials="GT" lastIdx="4" clrIdx="0">
    <p:extLst>
      <p:ext uri="{19B8F6BF-5375-455C-9EA6-DF929625EA0E}">
        <p15:presenceInfo xmlns:p15="http://schemas.microsoft.com/office/powerpoint/2012/main" userId="S::georgetaninecz@georgetaninecinc.onmicrosoft.com::e46ff0c7-0d22-4539-9281-2bf4027f9b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26"/>
    <a:srgbClr val="00351B"/>
    <a:srgbClr val="C6CDD1"/>
    <a:srgbClr val="5F259F"/>
    <a:srgbClr val="333A3F"/>
    <a:srgbClr val="A6AFB8"/>
    <a:srgbClr val="99A2A8"/>
    <a:srgbClr val="EDF4F2"/>
    <a:srgbClr val="EEF0F0"/>
    <a:srgbClr val="D7E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61" autoAdjust="0"/>
    <p:restoredTop sz="86531"/>
  </p:normalViewPr>
  <p:slideViewPr>
    <p:cSldViewPr snapToGrid="0" snapToObjects="1">
      <p:cViewPr varScale="1">
        <p:scale>
          <a:sx n="90" d="100"/>
          <a:sy n="90" d="100"/>
        </p:scale>
        <p:origin x="208" y="5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59" d="100"/>
        <a:sy n="159" d="100"/>
      </p:scale>
      <p:origin x="0" y="-39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CC956-E46E-48BD-BA82-8D2B508D4169}" type="datetimeFigureOut">
              <a:rPr lang="en-US" smtClean="0"/>
              <a:t>7/1/20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062ED-6820-417E-88F1-566C9E8D2CF2}" type="slidenum">
              <a:rPr lang="en-US" smtClean="0"/>
              <a:t>‹#›</a:t>
            </a:fld>
            <a:endParaRPr lang="en-US"/>
          </a:p>
        </p:txBody>
      </p:sp>
    </p:spTree>
    <p:extLst>
      <p:ext uri="{BB962C8B-B14F-4D97-AF65-F5344CB8AC3E}">
        <p14:creationId xmlns:p14="http://schemas.microsoft.com/office/powerpoint/2010/main" val="388836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062ED-6820-417E-88F1-566C9E8D2CF2}" type="slidenum">
              <a:rPr lang="en-US" smtClean="0"/>
              <a:t>1</a:t>
            </a:fld>
            <a:endParaRPr lang="en-US" dirty="0"/>
          </a:p>
        </p:txBody>
      </p:sp>
    </p:spTree>
    <p:extLst>
      <p:ext uri="{BB962C8B-B14F-4D97-AF65-F5344CB8AC3E}">
        <p14:creationId xmlns:p14="http://schemas.microsoft.com/office/powerpoint/2010/main" val="349583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hyperlink will only work in slideshow view.</a:t>
            </a:r>
          </a:p>
        </p:txBody>
      </p:sp>
      <p:sp>
        <p:nvSpPr>
          <p:cNvPr id="4" name="Slide Number Placeholder 3"/>
          <p:cNvSpPr>
            <a:spLocks noGrp="1"/>
          </p:cNvSpPr>
          <p:nvPr>
            <p:ph type="sldNum" sz="quarter" idx="5"/>
          </p:nvPr>
        </p:nvSpPr>
        <p:spPr/>
        <p:txBody>
          <a:bodyPr/>
          <a:lstStyle/>
          <a:p>
            <a:fld id="{67C062ED-6820-417E-88F1-566C9E8D2CF2}" type="slidenum">
              <a:rPr lang="en-US" smtClean="0"/>
              <a:t>19</a:t>
            </a:fld>
            <a:endParaRPr lang="en-US"/>
          </a:p>
        </p:txBody>
      </p:sp>
    </p:spTree>
    <p:extLst>
      <p:ext uri="{BB962C8B-B14F-4D97-AF65-F5344CB8AC3E}">
        <p14:creationId xmlns:p14="http://schemas.microsoft.com/office/powerpoint/2010/main" val="95715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5D584597-A55A-46A8-9560-A75266899629}" type="slidenum">
              <a:rPr lang="en-US" smtClean="0"/>
              <a:t>20</a:t>
            </a:fld>
            <a:endParaRPr lang="en-US"/>
          </a:p>
        </p:txBody>
      </p:sp>
    </p:spTree>
    <p:extLst>
      <p:ext uri="{BB962C8B-B14F-4D97-AF65-F5344CB8AC3E}">
        <p14:creationId xmlns:p14="http://schemas.microsoft.com/office/powerpoint/2010/main" val="242785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584597-A55A-46A8-9560-A75266899629}" type="slidenum">
              <a:rPr lang="en-US" smtClean="0"/>
              <a:t>22</a:t>
            </a:fld>
            <a:endParaRPr lang="en-US"/>
          </a:p>
        </p:txBody>
      </p:sp>
    </p:spTree>
    <p:extLst>
      <p:ext uri="{BB962C8B-B14F-4D97-AF65-F5344CB8AC3E}">
        <p14:creationId xmlns:p14="http://schemas.microsoft.com/office/powerpoint/2010/main" val="242929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xfrm>
            <a:off x="381000" y="685800"/>
            <a:ext cx="6096000" cy="3429000"/>
          </a:xfrm>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235708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26</a:t>
            </a:fld>
            <a:endParaRPr lang="en-US"/>
          </a:p>
        </p:txBody>
      </p:sp>
      <p:sp>
        <p:nvSpPr>
          <p:cNvPr id="5" name="TextBox 4">
            <a:extLst>
              <a:ext uri="{FF2B5EF4-FFF2-40B4-BE49-F238E27FC236}">
                <a16:creationId xmlns:a16="http://schemas.microsoft.com/office/drawing/2014/main" id="{BF7816D5-1E9D-4D21-B223-F91166B847A1}"/>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2214387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584597-A55A-46A8-9560-A75266899629}" type="slidenum">
              <a:rPr lang="en-US" smtClean="0"/>
              <a:t>29</a:t>
            </a:fld>
            <a:endParaRPr lang="en-US"/>
          </a:p>
        </p:txBody>
      </p:sp>
    </p:spTree>
    <p:extLst>
      <p:ext uri="{BB962C8B-B14F-4D97-AF65-F5344CB8AC3E}">
        <p14:creationId xmlns:p14="http://schemas.microsoft.com/office/powerpoint/2010/main" val="1331585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31</a:t>
            </a:fld>
            <a:endParaRPr lang="en-US"/>
          </a:p>
        </p:txBody>
      </p:sp>
      <p:sp>
        <p:nvSpPr>
          <p:cNvPr id="5" name="TextBox 4">
            <a:extLst>
              <a:ext uri="{FF2B5EF4-FFF2-40B4-BE49-F238E27FC236}">
                <a16:creationId xmlns:a16="http://schemas.microsoft.com/office/drawing/2014/main" id="{BF7816D5-1E9D-4D21-B223-F91166B847A1}"/>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365156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rPr lang="en-US"/>
              <a:t>This section of the Facilitator Guide gets the facilitator used to the questions and how they can be presented to teams. Refer to the actual questionnaire for question answers if desired.</a:t>
            </a:r>
            <a:endParaRPr/>
          </a:p>
        </p:txBody>
      </p:sp>
    </p:spTree>
    <p:extLst>
      <p:ext uri="{BB962C8B-B14F-4D97-AF65-F5344CB8AC3E}">
        <p14:creationId xmlns:p14="http://schemas.microsoft.com/office/powerpoint/2010/main" val="1177432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2566078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C062ED-6820-417E-88F1-566C9E8D2CF2}" type="slidenum">
              <a:rPr lang="en-US" smtClean="0"/>
              <a:t>53</a:t>
            </a:fld>
            <a:endParaRPr lang="en-US"/>
          </a:p>
        </p:txBody>
      </p:sp>
    </p:spTree>
    <p:extLst>
      <p:ext uri="{BB962C8B-B14F-4D97-AF65-F5344CB8AC3E}">
        <p14:creationId xmlns:p14="http://schemas.microsoft.com/office/powerpoint/2010/main" val="369469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2</a:t>
            </a:fld>
            <a:endParaRPr lang="en-US" dirty="0"/>
          </a:p>
        </p:txBody>
      </p:sp>
    </p:spTree>
    <p:extLst>
      <p:ext uri="{BB962C8B-B14F-4D97-AF65-F5344CB8AC3E}">
        <p14:creationId xmlns:p14="http://schemas.microsoft.com/office/powerpoint/2010/main" val="2355406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57</a:t>
            </a:fld>
            <a:endParaRPr lang="en-US"/>
          </a:p>
        </p:txBody>
      </p:sp>
      <p:sp>
        <p:nvSpPr>
          <p:cNvPr id="5" name="TextBox 4">
            <a:extLst>
              <a:ext uri="{FF2B5EF4-FFF2-40B4-BE49-F238E27FC236}">
                <a16:creationId xmlns:a16="http://schemas.microsoft.com/office/drawing/2014/main" id="{BF7816D5-1E9D-4D21-B223-F91166B847A1}"/>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3536371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rPr lang="en-US"/>
              <a:t>This section of the Facilitator Guide gets the facilitator used to the questions and how they can be presented to teams. Refer to the actual questionnaire for question answers if desired.</a:t>
            </a:r>
            <a:endParaRPr/>
          </a:p>
        </p:txBody>
      </p:sp>
    </p:spTree>
    <p:extLst>
      <p:ext uri="{BB962C8B-B14F-4D97-AF65-F5344CB8AC3E}">
        <p14:creationId xmlns:p14="http://schemas.microsoft.com/office/powerpoint/2010/main" val="2654090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64</a:t>
            </a:fld>
            <a:endParaRPr lang="en-US"/>
          </a:p>
        </p:txBody>
      </p:sp>
      <p:sp>
        <p:nvSpPr>
          <p:cNvPr id="5" name="TextBox 4">
            <a:extLst>
              <a:ext uri="{FF2B5EF4-FFF2-40B4-BE49-F238E27FC236}">
                <a16:creationId xmlns:a16="http://schemas.microsoft.com/office/drawing/2014/main" id="{BF7816D5-1E9D-4D21-B223-F91166B847A1}"/>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233949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315234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68</a:t>
            </a:fld>
            <a:endParaRPr lang="en-US"/>
          </a:p>
        </p:txBody>
      </p:sp>
      <p:sp>
        <p:nvSpPr>
          <p:cNvPr id="5" name="TextBox 4">
            <a:extLst>
              <a:ext uri="{FF2B5EF4-FFF2-40B4-BE49-F238E27FC236}">
                <a16:creationId xmlns:a16="http://schemas.microsoft.com/office/drawing/2014/main" id="{8490F4A6-46FB-43AB-AB6D-78FD51A0DC44}"/>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2603224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69</a:t>
            </a:fld>
            <a:endParaRPr lang="en-US"/>
          </a:p>
        </p:txBody>
      </p:sp>
      <p:sp>
        <p:nvSpPr>
          <p:cNvPr id="5" name="TextBox 4">
            <a:extLst>
              <a:ext uri="{FF2B5EF4-FFF2-40B4-BE49-F238E27FC236}">
                <a16:creationId xmlns:a16="http://schemas.microsoft.com/office/drawing/2014/main" id="{8490F4A6-46FB-43AB-AB6D-78FD51A0DC44}"/>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4497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3</a:t>
            </a:fld>
            <a:endParaRPr lang="en-US" dirty="0"/>
          </a:p>
        </p:txBody>
      </p:sp>
    </p:spTree>
    <p:extLst>
      <p:ext uri="{BB962C8B-B14F-4D97-AF65-F5344CB8AC3E}">
        <p14:creationId xmlns:p14="http://schemas.microsoft.com/office/powerpoint/2010/main" val="836265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062ED-6820-417E-88F1-566C9E8D2CF2}" type="slidenum">
              <a:rPr lang="en-US" smtClean="0"/>
              <a:t>10</a:t>
            </a:fld>
            <a:endParaRPr lang="en-US"/>
          </a:p>
        </p:txBody>
      </p:sp>
    </p:spTree>
    <p:extLst>
      <p:ext uri="{BB962C8B-B14F-4D97-AF65-F5344CB8AC3E}">
        <p14:creationId xmlns:p14="http://schemas.microsoft.com/office/powerpoint/2010/main" val="330172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11</a:t>
            </a:fld>
            <a:endParaRPr lang="en-US"/>
          </a:p>
        </p:txBody>
      </p:sp>
      <p:sp>
        <p:nvSpPr>
          <p:cNvPr id="5" name="TextBox 4">
            <a:extLst>
              <a:ext uri="{FF2B5EF4-FFF2-40B4-BE49-F238E27FC236}">
                <a16:creationId xmlns:a16="http://schemas.microsoft.com/office/drawing/2014/main" id="{BF7816D5-1E9D-4D21-B223-F91166B847A1}"/>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3912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5D584597-A55A-46A8-9560-A75266899629}" type="slidenum">
              <a:rPr lang="en-US" smtClean="0"/>
              <a:t>13</a:t>
            </a:fld>
            <a:endParaRPr lang="en-US"/>
          </a:p>
        </p:txBody>
      </p:sp>
    </p:spTree>
    <p:extLst>
      <p:ext uri="{BB962C8B-B14F-4D97-AF65-F5344CB8AC3E}">
        <p14:creationId xmlns:p14="http://schemas.microsoft.com/office/powerpoint/2010/main" val="896529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pPr marL="280034" indent="-280034">
              <a:spcBef>
                <a:spcPts val="600"/>
              </a:spcBef>
            </a:pPr>
            <a:r>
              <a:t>Facilitator Notes:</a:t>
            </a:r>
          </a:p>
          <a:p>
            <a:pPr marL="280034" indent="-280034">
              <a:spcBef>
                <a:spcPts val="600"/>
              </a:spcBef>
            </a:pPr>
            <a:r>
              <a:t>How does the SC MM increase performance?</a:t>
            </a:r>
          </a:p>
          <a:p>
            <a:pPr marL="280034" indent="-280034">
              <a:spcBef>
                <a:spcPts val="600"/>
              </a:spcBef>
            </a:pPr>
            <a:r>
              <a:t>1 – </a:t>
            </a:r>
            <a:r>
              <a:rPr b="1"/>
              <a:t>First we assume the Theory of Constraints holds true as the fastest and most effective way to improve performance</a:t>
            </a:r>
            <a:r>
              <a:t>. This states that the lowest performing element of the supply chain pulls down overall system performance. This is especially critical in supply chains with many organizations and constantly moving needs, products and information need to be managed. </a:t>
            </a:r>
          </a:p>
          <a:p>
            <a:pPr marL="280034" indent="-280034">
              <a:spcBef>
                <a:spcPts val="600"/>
              </a:spcBef>
            </a:pPr>
            <a:r>
              <a:t>2 – The SC Maturity Model highlights the </a:t>
            </a:r>
            <a:r>
              <a:rPr b="1">
                <a:solidFill>
                  <a:srgbClr val="C00000"/>
                </a:solidFill>
              </a:rPr>
              <a:t>weakest link </a:t>
            </a:r>
            <a:r>
              <a:t>to achieving your supply chain goals. </a:t>
            </a:r>
          </a:p>
          <a:p>
            <a:pPr marL="280034" indent="-280034">
              <a:spcBef>
                <a:spcPts val="600"/>
              </a:spcBef>
            </a:pPr>
            <a:r>
              <a:t>3a – By looking for the </a:t>
            </a:r>
            <a:r>
              <a:rPr b="1"/>
              <a:t>weakest link</a:t>
            </a:r>
            <a:r>
              <a:t>, you can </a:t>
            </a:r>
            <a:r>
              <a:rPr b="1"/>
              <a:t>focus efforts </a:t>
            </a:r>
            <a:r>
              <a:t>to remove these constraints, and thereby </a:t>
            </a:r>
            <a:r>
              <a:rPr b="1"/>
              <a:t>speed your path to improved performance</a:t>
            </a:r>
            <a:r>
              <a:t>.</a:t>
            </a:r>
          </a:p>
          <a:p>
            <a:pPr marL="280034" indent="-280034">
              <a:spcBef>
                <a:spcPts val="600"/>
              </a:spcBef>
            </a:pPr>
            <a:r>
              <a:t>3b – As supply chains improve their performance, the </a:t>
            </a:r>
            <a:r>
              <a:rPr b="1"/>
              <a:t>weakest link changes. </a:t>
            </a:r>
            <a:r>
              <a:t>By using the maturity model </a:t>
            </a:r>
            <a:r>
              <a:rPr b="1"/>
              <a:t>you can stay aware of those areas that need attention</a:t>
            </a:r>
          </a:p>
          <a:p>
            <a:pPr marL="280034" indent="-280034">
              <a:spcBef>
                <a:spcPts val="600"/>
              </a:spcBef>
            </a:pPr>
            <a:r>
              <a:t>3c – Sometimes there are </a:t>
            </a:r>
            <a:r>
              <a:rPr b="1"/>
              <a:t>external ‘Market Constraints</a:t>
            </a:r>
            <a:r>
              <a:t>’ which will impact a supply chains efforts to improve. The maturity model will help to highlight these areas as well.</a:t>
            </a:r>
          </a:p>
          <a:p>
            <a:endParaRPr/>
          </a:p>
          <a:p>
            <a:r>
              <a:t>Definition: </a:t>
            </a:r>
          </a:p>
          <a:p>
            <a:pPr marL="171450" indent="-171450">
              <a:buSzPct val="100000"/>
              <a:buFont typeface="Arial"/>
              <a:buChar char="•"/>
            </a:pPr>
            <a:r>
              <a:t>(Note: recommend using </a:t>
            </a:r>
            <a:r>
              <a:rPr b="1"/>
              <a:t>Constraint</a:t>
            </a:r>
            <a:r>
              <a:t> for consistency) - A </a:t>
            </a:r>
            <a:r>
              <a:rPr b="1"/>
              <a:t>bottleneck</a:t>
            </a:r>
            <a:r>
              <a:t> (resource) is a resource with capacity less or equal to demand while a </a:t>
            </a:r>
            <a:r>
              <a:rPr b="1"/>
              <a:t>constraint</a:t>
            </a:r>
            <a:r>
              <a:t> is a limiting factor to organization's performance, an obstacle to the organization achieving its goal. A </a:t>
            </a:r>
            <a:r>
              <a:rPr b="1"/>
              <a:t>constraint</a:t>
            </a:r>
            <a:r>
              <a:t> can be called </a:t>
            </a:r>
            <a:r>
              <a:rPr b="1"/>
              <a:t>bottleneck</a:t>
            </a:r>
            <a:r>
              <a:t> but a </a:t>
            </a:r>
            <a:r>
              <a:rPr b="1"/>
              <a:t>bottleneck</a:t>
            </a:r>
            <a:r>
              <a:t> is not always a </a:t>
            </a:r>
            <a:r>
              <a:rPr b="1"/>
              <a:t>constraint</a:t>
            </a:r>
            <a:r>
              <a:t>.</a:t>
            </a:r>
          </a:p>
        </p:txBody>
      </p:sp>
    </p:spTree>
    <p:extLst>
      <p:ext uri="{BB962C8B-B14F-4D97-AF65-F5344CB8AC3E}">
        <p14:creationId xmlns:p14="http://schemas.microsoft.com/office/powerpoint/2010/main" val="2778253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Facilitator Notes:</a:t>
            </a:r>
          </a:p>
          <a:p>
            <a:r>
              <a:t>What do the levels of the SC Maturity Model mean?</a:t>
            </a:r>
          </a:p>
          <a:p>
            <a:r>
              <a:t>Lets get into some details of each level, starting with BRONZE, Bronze looks like “Basic processes are working”, </a:t>
            </a:r>
            <a:r>
              <a:rPr lang="en-US"/>
              <a:t>etc.</a:t>
            </a:r>
            <a:endParaRPr/>
          </a:p>
          <a:p>
            <a:r>
              <a:t>Does this look familiar?</a:t>
            </a:r>
          </a:p>
          <a:p>
            <a:endParaRPr/>
          </a:p>
        </p:txBody>
      </p:sp>
    </p:spTree>
    <p:extLst>
      <p:ext uri="{BB962C8B-B14F-4D97-AF65-F5344CB8AC3E}">
        <p14:creationId xmlns:p14="http://schemas.microsoft.com/office/powerpoint/2010/main" val="115099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7C062ED-6820-417E-88F1-566C9E8D2CF2}" type="slidenum">
              <a:rPr lang="en-US" smtClean="0"/>
              <a:t>17</a:t>
            </a:fld>
            <a:endParaRPr lang="en-US"/>
          </a:p>
        </p:txBody>
      </p:sp>
      <p:sp>
        <p:nvSpPr>
          <p:cNvPr id="5" name="TextBox 4">
            <a:extLst>
              <a:ext uri="{FF2B5EF4-FFF2-40B4-BE49-F238E27FC236}">
                <a16:creationId xmlns:a16="http://schemas.microsoft.com/office/drawing/2014/main" id="{BF7816D5-1E9D-4D21-B223-F91166B847A1}"/>
              </a:ext>
            </a:extLst>
          </p:cNvPr>
          <p:cNvSpPr txBox="1"/>
          <p:nvPr/>
        </p:nvSpPr>
        <p:spPr>
          <a:xfrm>
            <a:off x="0" y="0"/>
            <a:ext cx="3810000" cy="1270000"/>
          </a:xfrm>
          <a:prstGeom prst="rect">
            <a:avLst/>
          </a:prstGeom>
          <a:noFill/>
        </p:spPr>
        <p:txBody>
          <a:bodyPr vert="horz" rtlCol="0">
            <a:spAutoFit/>
          </a:bodyPr>
          <a:lstStyle/>
          <a:p>
            <a:endParaRPr lang="en-ZA"/>
          </a:p>
        </p:txBody>
      </p:sp>
    </p:spTree>
    <p:extLst>
      <p:ext uri="{BB962C8B-B14F-4D97-AF65-F5344CB8AC3E}">
        <p14:creationId xmlns:p14="http://schemas.microsoft.com/office/powerpoint/2010/main" val="3458057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D65DE9DE-E176-4146-8D87-3B3D3A8770A5}"/>
              </a:ext>
            </a:extLst>
          </p:cNvPr>
          <p:cNvSpPr>
            <a:spLocks noChangeAspect="1"/>
          </p:cNvSpPr>
          <p:nvPr userDrawn="1"/>
        </p:nvSpPr>
        <p:spPr>
          <a:xfrm flipH="1">
            <a:off x="9872218" y="1932824"/>
            <a:ext cx="2319782" cy="4422042"/>
          </a:xfrm>
          <a:custGeom>
            <a:avLst/>
            <a:gdLst>
              <a:gd name="connsiteX0" fmla="*/ 0 w 2698649"/>
              <a:gd name="connsiteY0" fmla="*/ 0 h 5144252"/>
              <a:gd name="connsiteX1" fmla="*/ 2698649 w 2698649"/>
              <a:gd name="connsiteY1" fmla="*/ 0 h 5144252"/>
              <a:gd name="connsiteX2" fmla="*/ 0 w 2698649"/>
              <a:gd name="connsiteY2" fmla="*/ 5144252 h 5144252"/>
            </a:gdLst>
            <a:ahLst/>
            <a:cxnLst>
              <a:cxn ang="0">
                <a:pos x="connsiteX0" y="connsiteY0"/>
              </a:cxn>
              <a:cxn ang="0">
                <a:pos x="connsiteX1" y="connsiteY1"/>
              </a:cxn>
              <a:cxn ang="0">
                <a:pos x="connsiteX2" y="connsiteY2"/>
              </a:cxn>
            </a:cxnLst>
            <a:rect l="l" t="t" r="r" b="b"/>
            <a:pathLst>
              <a:path w="2698649" h="5144252">
                <a:moveTo>
                  <a:pt x="0" y="0"/>
                </a:moveTo>
                <a:lnTo>
                  <a:pt x="2698649" y="0"/>
                </a:lnTo>
                <a:lnTo>
                  <a:pt x="0" y="514425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90D84433-487D-F74D-88A8-0219C62DA96E}"/>
              </a:ext>
            </a:extLst>
          </p:cNvPr>
          <p:cNvSpPr/>
          <p:nvPr userDrawn="1"/>
        </p:nvSpPr>
        <p:spPr>
          <a:xfrm>
            <a:off x="1" y="-12079"/>
            <a:ext cx="12191999" cy="6870081"/>
          </a:xfrm>
          <a:custGeom>
            <a:avLst/>
            <a:gdLst>
              <a:gd name="connsiteX0" fmla="*/ 6047183 w 12191999"/>
              <a:gd name="connsiteY0" fmla="*/ 0 h 6870081"/>
              <a:gd name="connsiteX1" fmla="*/ 6535224 w 12191999"/>
              <a:gd name="connsiteY1" fmla="*/ 0 h 6870081"/>
              <a:gd name="connsiteX2" fmla="*/ 11703957 w 12191999"/>
              <a:gd name="connsiteY2" fmla="*/ 0 h 6870081"/>
              <a:gd name="connsiteX3" fmla="*/ 12191999 w 12191999"/>
              <a:gd name="connsiteY3" fmla="*/ 0 h 6870081"/>
              <a:gd name="connsiteX4" fmla="*/ 12191999 w 12191999"/>
              <a:gd name="connsiteY4" fmla="*/ 2203457 h 6870081"/>
              <a:gd name="connsiteX5" fmla="*/ 9739781 w 12191999"/>
              <a:gd name="connsiteY5" fmla="*/ 6870081 h 6870081"/>
              <a:gd name="connsiteX6" fmla="*/ 9251739 w 12191999"/>
              <a:gd name="connsiteY6" fmla="*/ 6870081 h 6870081"/>
              <a:gd name="connsiteX7" fmla="*/ 2925135 w 12191999"/>
              <a:gd name="connsiteY7" fmla="*/ 6870081 h 6870081"/>
              <a:gd name="connsiteX8" fmla="*/ 2437093 w 12191999"/>
              <a:gd name="connsiteY8" fmla="*/ 6870081 h 6870081"/>
              <a:gd name="connsiteX9" fmla="*/ 2437094 w 12191999"/>
              <a:gd name="connsiteY9" fmla="*/ 6870079 h 6870081"/>
              <a:gd name="connsiteX10" fmla="*/ 0 w 12191999"/>
              <a:gd name="connsiteY10" fmla="*/ 6870079 h 6870081"/>
              <a:gd name="connsiteX11" fmla="*/ 0 w 12191999"/>
              <a:gd name="connsiteY11" fmla="*/ 1880918 h 6870081"/>
              <a:gd name="connsiteX12" fmla="*/ 5058798 w 12191999"/>
              <a:gd name="connsiteY12" fmla="*/ 1880918 h 687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870081">
                <a:moveTo>
                  <a:pt x="6047183" y="0"/>
                </a:moveTo>
                <a:lnTo>
                  <a:pt x="6535224" y="0"/>
                </a:lnTo>
                <a:lnTo>
                  <a:pt x="11703957" y="0"/>
                </a:lnTo>
                <a:lnTo>
                  <a:pt x="12191999" y="0"/>
                </a:lnTo>
                <a:lnTo>
                  <a:pt x="12191999" y="2203457"/>
                </a:lnTo>
                <a:lnTo>
                  <a:pt x="9739781" y="6870081"/>
                </a:lnTo>
                <a:lnTo>
                  <a:pt x="9251739" y="6870081"/>
                </a:lnTo>
                <a:lnTo>
                  <a:pt x="2925135" y="6870081"/>
                </a:lnTo>
                <a:lnTo>
                  <a:pt x="2437093" y="6870081"/>
                </a:lnTo>
                <a:lnTo>
                  <a:pt x="2437094" y="6870079"/>
                </a:lnTo>
                <a:lnTo>
                  <a:pt x="0" y="6870079"/>
                </a:lnTo>
                <a:lnTo>
                  <a:pt x="0" y="1880918"/>
                </a:lnTo>
                <a:lnTo>
                  <a:pt x="5058798" y="18809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728D51-87ED-6B41-A2B6-E3440ADA5DF7}"/>
              </a:ext>
            </a:extLst>
          </p:cNvPr>
          <p:cNvSpPr>
            <a:spLocks noGrp="1"/>
          </p:cNvSpPr>
          <p:nvPr>
            <p:ph type="ctrTitle" hasCustomPrompt="1"/>
          </p:nvPr>
        </p:nvSpPr>
        <p:spPr>
          <a:xfrm>
            <a:off x="574437" y="2425148"/>
            <a:ext cx="10692654" cy="1455404"/>
          </a:xfrm>
        </p:spPr>
        <p:txBody>
          <a:bodyPr lIns="0" rIns="0" anchor="b">
            <a:noAutofit/>
          </a:bodyPr>
          <a:lstStyle>
            <a:lvl1pPr algn="l">
              <a:spcBef>
                <a:spcPts val="0"/>
              </a:spcBef>
              <a:defRPr sz="4400" cap="none"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976860A-EAE0-794D-9F32-0B106F912F5A}"/>
              </a:ext>
            </a:extLst>
          </p:cNvPr>
          <p:cNvSpPr>
            <a:spLocks noGrp="1"/>
          </p:cNvSpPr>
          <p:nvPr>
            <p:ph type="subTitle" idx="1" hasCustomPrompt="1"/>
          </p:nvPr>
        </p:nvSpPr>
        <p:spPr>
          <a:xfrm>
            <a:off x="574436" y="3866611"/>
            <a:ext cx="10177647" cy="912781"/>
          </a:xfrm>
        </p:spPr>
        <p:txBody>
          <a:bodyPr lIns="0" rIns="0">
            <a:noAutofit/>
          </a:bodyPr>
          <a:lstStyle>
            <a:lvl1pPr marL="0" indent="0" algn="l">
              <a:spcBef>
                <a:spcPts val="0"/>
              </a:spcBef>
              <a:buNone/>
              <a:defRPr sz="32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D464FDB8-77DE-1A4E-BCF7-2BAB6A11AA96}"/>
              </a:ext>
            </a:extLst>
          </p:cNvPr>
          <p:cNvSpPr>
            <a:spLocks noGrp="1"/>
          </p:cNvSpPr>
          <p:nvPr>
            <p:ph type="body" sz="quarter" idx="10" hasCustomPrompt="1"/>
          </p:nvPr>
        </p:nvSpPr>
        <p:spPr>
          <a:xfrm>
            <a:off x="574436" y="5034512"/>
            <a:ext cx="6294438" cy="477424"/>
          </a:xfrm>
        </p:spPr>
        <p:txBody>
          <a:bodyPr lIns="0" tIns="0" rIns="0" bIns="0" anchor="b">
            <a:noAutofit/>
          </a:bodyPr>
          <a:lstStyle>
            <a:lvl1pPr marL="0" indent="0">
              <a:buNone/>
              <a:defRPr sz="28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Presenter Name</a:t>
            </a:r>
          </a:p>
        </p:txBody>
      </p:sp>
      <p:sp>
        <p:nvSpPr>
          <p:cNvPr id="15" name="Text Placeholder 13">
            <a:extLst>
              <a:ext uri="{FF2B5EF4-FFF2-40B4-BE49-F238E27FC236}">
                <a16:creationId xmlns:a16="http://schemas.microsoft.com/office/drawing/2014/main" id="{67E46D96-AEB1-034A-97AF-86815CC166CC}"/>
              </a:ext>
            </a:extLst>
          </p:cNvPr>
          <p:cNvSpPr>
            <a:spLocks noGrp="1"/>
          </p:cNvSpPr>
          <p:nvPr>
            <p:ph type="body" sz="quarter" idx="11" hasCustomPrompt="1"/>
          </p:nvPr>
        </p:nvSpPr>
        <p:spPr>
          <a:xfrm>
            <a:off x="574436" y="5539127"/>
            <a:ext cx="6294438" cy="477424"/>
          </a:xfrm>
        </p:spPr>
        <p:txBody>
          <a:bodyPr lIns="0" tIns="0" rIns="0" bIns="0" anchor="t">
            <a:noAutofit/>
          </a:bodyPr>
          <a:lstStyle>
            <a:lvl1pPr marL="0" indent="0">
              <a:buNone/>
              <a:defRPr sz="24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Presenter Title</a:t>
            </a:r>
          </a:p>
        </p:txBody>
      </p:sp>
      <p:sp>
        <p:nvSpPr>
          <p:cNvPr id="16" name="Text Placeholder 13">
            <a:extLst>
              <a:ext uri="{FF2B5EF4-FFF2-40B4-BE49-F238E27FC236}">
                <a16:creationId xmlns:a16="http://schemas.microsoft.com/office/drawing/2014/main" id="{8AC1CE19-B541-1748-9FE2-1D9776297030}"/>
              </a:ext>
            </a:extLst>
          </p:cNvPr>
          <p:cNvSpPr>
            <a:spLocks noGrp="1"/>
          </p:cNvSpPr>
          <p:nvPr>
            <p:ph type="body" sz="quarter" idx="12" hasCustomPrompt="1"/>
          </p:nvPr>
        </p:nvSpPr>
        <p:spPr>
          <a:xfrm>
            <a:off x="574436" y="6336161"/>
            <a:ext cx="2286000" cy="271387"/>
          </a:xfrm>
        </p:spPr>
        <p:txBody>
          <a:bodyPr lIns="0" tIns="0" rIns="0" bIns="0" anchor="ctr">
            <a:noAutofit/>
          </a:bodyPr>
          <a:lstStyle>
            <a:lvl1pPr marL="0" indent="0">
              <a:buNone/>
              <a:defRPr sz="18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Date</a:t>
            </a:r>
          </a:p>
        </p:txBody>
      </p:sp>
      <p:pic>
        <p:nvPicPr>
          <p:cNvPr id="10" name="Picture 9">
            <a:extLst>
              <a:ext uri="{FF2B5EF4-FFF2-40B4-BE49-F238E27FC236}">
                <a16:creationId xmlns:a16="http://schemas.microsoft.com/office/drawing/2014/main" id="{BCA1EE41-7AD7-C04C-B55B-20601E042FC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74436" y="532491"/>
            <a:ext cx="2785110" cy="634365"/>
          </a:xfrm>
          <a:prstGeom prst="rect">
            <a:avLst/>
          </a:prstGeom>
        </p:spPr>
      </p:pic>
    </p:spTree>
    <p:extLst>
      <p:ext uri="{BB962C8B-B14F-4D97-AF65-F5344CB8AC3E}">
        <p14:creationId xmlns:p14="http://schemas.microsoft.com/office/powerpoint/2010/main" val="85081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54" y="1232034"/>
            <a:ext cx="874490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16" name="Picture 15">
            <a:extLst>
              <a:ext uri="{FF2B5EF4-FFF2-40B4-BE49-F238E27FC236}">
                <a16:creationId xmlns:a16="http://schemas.microsoft.com/office/drawing/2014/main" id="{77E35C41-0DA8-4F41-9201-425B62DB3CFF}"/>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5782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47972A-916B-BF45-B9B3-6742852BA3B6}"/>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908010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1-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2850776" y="1152281"/>
            <a:ext cx="8733370"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1"/>
            <a:ext cx="1987428" cy="5021217"/>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2850776" y="1656522"/>
            <a:ext cx="8733370"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817FB29C-99FE-2B4E-8F5D-11BCCDBD3F95}"/>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03356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1-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6406" y="1152281"/>
            <a:ext cx="8752725"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4" y="1656522"/>
            <a:ext cx="8751300" cy="4573590"/>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13" name="Content Placeholder 18">
            <a:extLst>
              <a:ext uri="{FF2B5EF4-FFF2-40B4-BE49-F238E27FC236}">
                <a16:creationId xmlns:a16="http://schemas.microsoft.com/office/drawing/2014/main" id="{AB8D9914-200E-374C-A89E-B94E6487A58F}"/>
              </a:ext>
            </a:extLst>
          </p:cNvPr>
          <p:cNvSpPr>
            <a:spLocks noGrp="1"/>
          </p:cNvSpPr>
          <p:nvPr>
            <p:ph sz="quarter" idx="12" hasCustomPrompt="1"/>
          </p:nvPr>
        </p:nvSpPr>
        <p:spPr>
          <a:xfrm>
            <a:off x="9596718" y="1204831"/>
            <a:ext cx="1987428" cy="5021217"/>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pic>
        <p:nvPicPr>
          <p:cNvPr id="18" name="Picture 17">
            <a:extLst>
              <a:ext uri="{FF2B5EF4-FFF2-40B4-BE49-F238E27FC236}">
                <a16:creationId xmlns:a16="http://schemas.microsoft.com/office/drawing/2014/main" id="{578F4EB2-6699-D940-BA43-F9C201EBB233}"/>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07092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2-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5094954" y="1152281"/>
            <a:ext cx="6489128"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2" y="1204831"/>
            <a:ext cx="4273429" cy="5021217"/>
          </a:xfrm>
          <a:solidFill>
            <a:schemeClr val="accent5">
              <a:lumMod val="20000"/>
              <a:lumOff val="80000"/>
            </a:schemeClr>
          </a:solidFill>
        </p:spPr>
        <p:txBody>
          <a:bodyPr/>
          <a:lstStyle>
            <a:lvl1pPr marL="0" indent="0" algn="ctr">
              <a:buNone/>
              <a:defRPr sz="1400"/>
            </a:lvl1pPr>
            <a:lvl2pPr marL="211137" indent="0">
              <a:buNone/>
              <a:defRPr/>
            </a:lvl2pPr>
            <a:lvl3pPr marL="436562" indent="0">
              <a:buNone/>
              <a:defRPr/>
            </a:lvl3pPr>
            <a:lvl4pPr marL="660400" indent="0">
              <a:buNone/>
              <a:defRPr/>
            </a:lvl4pPr>
            <a:lvl5pPr marL="873125" indent="0">
              <a:buNone/>
              <a:defRPr/>
            </a:lvl5pPr>
          </a:lstStyle>
          <a:p>
            <a:pPr algn="ct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a:p>
            <a:pPr algn="ctr"/>
            <a:endParaRPr lang="en-US" sz="1600" dirty="0">
              <a:solidFill>
                <a:schemeClr val="bg1">
                  <a:lumMod val="50000"/>
                </a:schemeClr>
              </a:solidFill>
              <a:latin typeface="+mn-lt"/>
            </a:endParaRP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5096435" y="1656522"/>
            <a:ext cx="6487711"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74EC9249-5D3B-D840-AA14-9B3506CB307D}"/>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71073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2-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6422" y="1152281"/>
            <a:ext cx="6493612"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7368989" y="1193972"/>
            <a:ext cx="4215158" cy="5036139"/>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4" y="1656522"/>
            <a:ext cx="6492194" cy="4573590"/>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7" name="Picture 16">
            <a:extLst>
              <a:ext uri="{FF2B5EF4-FFF2-40B4-BE49-F238E27FC236}">
                <a16:creationId xmlns:a16="http://schemas.microsoft.com/office/drawing/2014/main" id="{D250726A-5710-4F43-A6E3-6A0A1BAA239E}"/>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27315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3-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7371198" y="1147255"/>
            <a:ext cx="4212890"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1"/>
            <a:ext cx="6497894" cy="5021217"/>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a:p>
            <a:pPr algn="ctr"/>
            <a:endParaRPr lang="en-US" sz="1600" dirty="0">
              <a:solidFill>
                <a:schemeClr val="bg1">
                  <a:lumMod val="50000"/>
                </a:schemeClr>
              </a:solidFill>
              <a:latin typeface="+mn-lt"/>
            </a:endParaRP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7372176" y="1656522"/>
            <a:ext cx="4211970"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B2C1809E-87CE-5E40-8806-DF7000ADA15B}"/>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81175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3-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902" y="1147255"/>
            <a:ext cx="4251045"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5109882" y="1204830"/>
            <a:ext cx="6474264" cy="5021218"/>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2" y="1656522"/>
            <a:ext cx="4250117" cy="4569526"/>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8C41B061-B0D0-F14A-92DA-31B25723C932}"/>
              </a:ext>
            </a:extLst>
          </p:cNvPr>
          <p:cNvSpPr>
            <a:spLocks noGrp="1"/>
          </p:cNvSpPr>
          <p:nvPr>
            <p:ph type="title"/>
          </p:nvPr>
        </p:nvSpPr>
        <p:spPr/>
        <p:txBody>
          <a:bodyPr/>
          <a:lstStyle/>
          <a:p>
            <a:r>
              <a:rPr lang="en-US"/>
              <a:t>Click to edit Master title style</a:t>
            </a:r>
          </a:p>
        </p:txBody>
      </p:sp>
      <p:pic>
        <p:nvPicPr>
          <p:cNvPr id="21" name="Picture 20">
            <a:extLst>
              <a:ext uri="{FF2B5EF4-FFF2-40B4-BE49-F238E27FC236}">
                <a16:creationId xmlns:a16="http://schemas.microsoft.com/office/drawing/2014/main" id="{DC563F18-B5E0-E04C-BF75-406E450511D1}"/>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42109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4-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9587252" y="1168275"/>
            <a:ext cx="1996830" cy="595963"/>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4" y="1204830"/>
            <a:ext cx="8751300" cy="5021218"/>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9587753" y="1965433"/>
            <a:ext cx="1996393" cy="4260615"/>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21" name="Picture 20">
            <a:extLst>
              <a:ext uri="{FF2B5EF4-FFF2-40B4-BE49-F238E27FC236}">
                <a16:creationId xmlns:a16="http://schemas.microsoft.com/office/drawing/2014/main" id="{44EAFECF-648E-4E4C-ACB8-9A5A3B8B175D}"/>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613474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4-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77" y="1168275"/>
            <a:ext cx="1992676" cy="595963"/>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2864225" y="1204830"/>
            <a:ext cx="8719922" cy="5033410"/>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2" y="1975945"/>
            <a:ext cx="1992241" cy="4214270"/>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E4D27FCC-0BEA-E941-A07A-DAFFA6A29360}"/>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6BAADA38-8C12-2348-BB5F-7CA1B4C2925A}"/>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97871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hasCustomPrompt="1"/>
          </p:nvPr>
        </p:nvSpPr>
        <p:spPr/>
        <p:txBody>
          <a:bodyPr lIns="0" tIns="0" rIns="0" bIns="0">
            <a:noAutofit/>
          </a:bodyPr>
          <a:lstStyle/>
          <a:p>
            <a:r>
              <a:rPr lang="en-US" dirty="0"/>
              <a:t>Presentation Title/Contents/Agenda/Today</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261122"/>
            <a:ext cx="8744904" cy="4977733"/>
          </a:xfrm>
        </p:spPr>
        <p:txBody>
          <a:bodyPr>
            <a:noAutofit/>
          </a:bodyPr>
          <a:lstStyle>
            <a:lvl1pPr marL="342900" indent="-342900">
              <a:spcBef>
                <a:spcPts val="1000"/>
              </a:spcBef>
              <a:buFont typeface="+mj-lt"/>
              <a:buAutoNum type="arabicPeriod"/>
              <a:defRPr sz="1800"/>
            </a:lvl1pPr>
            <a:lvl2pPr marL="554037" indent="-342900">
              <a:spcBef>
                <a:spcPts val="1000"/>
              </a:spcBef>
              <a:buFont typeface="+mj-lt"/>
              <a:buAutoNum type="alphaLcPeriod"/>
              <a:defRPr sz="1800"/>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B233EC7F-7979-A64D-A673-E23E674E4DB9}"/>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087265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5-column imag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0"/>
            <a:ext cx="10976293" cy="5033410"/>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a:t>
            </a:r>
            <a:endParaRPr lang="en-US" sz="1400" i="1" dirty="0">
              <a:solidFill>
                <a:schemeClr val="bg1">
                  <a:lumMod val="50000"/>
                </a:schemeClr>
              </a:solidFill>
              <a:latin typeface="+mn-lt"/>
            </a:endParaRPr>
          </a:p>
        </p:txBody>
      </p:sp>
      <p:sp>
        <p:nvSpPr>
          <p:cNvPr id="3" name="Title 2">
            <a:extLst>
              <a:ext uri="{FF2B5EF4-FFF2-40B4-BE49-F238E27FC236}">
                <a16:creationId xmlns:a16="http://schemas.microsoft.com/office/drawing/2014/main" id="{00D7121A-BA89-1846-9CC9-F621CD86768C}"/>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8C3E8DCC-F1C2-864F-AE53-41441DD8B346}"/>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663825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rizontal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881247"/>
            <a:ext cx="8744904" cy="1657084"/>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3723860"/>
            <a:ext cx="10976293" cy="2518443"/>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5" name="Text Placeholder 4">
            <a:extLst>
              <a:ext uri="{FF2B5EF4-FFF2-40B4-BE49-F238E27FC236}">
                <a16:creationId xmlns:a16="http://schemas.microsoft.com/office/drawing/2014/main" id="{1848E543-2999-4244-8C20-E5E0CE8FA574}"/>
              </a:ext>
            </a:extLst>
          </p:cNvPr>
          <p:cNvSpPr>
            <a:spLocks noGrp="1"/>
          </p:cNvSpPr>
          <p:nvPr>
            <p:ph type="body" sz="quarter" idx="11" hasCustomPrompt="1"/>
          </p:nvPr>
        </p:nvSpPr>
        <p:spPr>
          <a:xfrm>
            <a:off x="607874" y="1232034"/>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1" name="Picture 20">
            <a:extLst>
              <a:ext uri="{FF2B5EF4-FFF2-40B4-BE49-F238E27FC236}">
                <a16:creationId xmlns:a16="http://schemas.microsoft.com/office/drawing/2014/main" id="{556EAD64-5993-574A-AC16-91B5135FC0F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39357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rizontal image botto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6684" y="1261123"/>
            <a:ext cx="8746074" cy="2277208"/>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6683" y="3723860"/>
            <a:ext cx="10977463" cy="2514379"/>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pic>
        <p:nvPicPr>
          <p:cNvPr id="20" name="Picture 19">
            <a:extLst>
              <a:ext uri="{FF2B5EF4-FFF2-40B4-BE49-F238E27FC236}">
                <a16:creationId xmlns:a16="http://schemas.microsoft.com/office/drawing/2014/main" id="{670B7888-46A6-904F-8D4C-FE6167069A1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5364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rizontal image top">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1232034"/>
            <a:ext cx="10976293" cy="2445026"/>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4425663"/>
            <a:ext cx="8744904" cy="1800385"/>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1848E543-2999-4244-8C20-E5E0CE8FA574}"/>
              </a:ext>
            </a:extLst>
          </p:cNvPr>
          <p:cNvSpPr>
            <a:spLocks noGrp="1"/>
          </p:cNvSpPr>
          <p:nvPr>
            <p:ph type="body" sz="quarter" idx="11" hasCustomPrompt="1"/>
          </p:nvPr>
        </p:nvSpPr>
        <p:spPr>
          <a:xfrm>
            <a:off x="607874" y="3895719"/>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3" name="Picture 22">
            <a:extLst>
              <a:ext uri="{FF2B5EF4-FFF2-40B4-BE49-F238E27FC236}">
                <a16:creationId xmlns:a16="http://schemas.microsoft.com/office/drawing/2014/main" id="{9C77B95D-80F2-C946-BD39-7A688D26A638}"/>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343271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rizontal image top 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1221367"/>
            <a:ext cx="10976293" cy="2445026"/>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3924808"/>
            <a:ext cx="8744904" cy="2313431"/>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21" name="Picture 20">
            <a:extLst>
              <a:ext uri="{FF2B5EF4-FFF2-40B4-BE49-F238E27FC236}">
                <a16:creationId xmlns:a16="http://schemas.microsoft.com/office/drawing/2014/main" id="{A37ADF22-2C6B-C748-9BAA-A995849E6B7A}"/>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808111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adership Profi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2849563" y="2266121"/>
            <a:ext cx="8734583" cy="3968055"/>
          </a:xfrm>
        </p:spPr>
        <p:txBody>
          <a:bodyPr>
            <a:normAutofit/>
          </a:bodyPr>
          <a:lstStyle>
            <a:lvl1pPr marL="171450" indent="-17145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Title 5">
            <a:extLst>
              <a:ext uri="{FF2B5EF4-FFF2-40B4-BE49-F238E27FC236}">
                <a16:creationId xmlns:a16="http://schemas.microsoft.com/office/drawing/2014/main" id="{56B20DA9-F914-1F46-9CE0-84599CEDF79C}"/>
              </a:ext>
            </a:extLst>
          </p:cNvPr>
          <p:cNvSpPr>
            <a:spLocks noGrp="1"/>
          </p:cNvSpPr>
          <p:nvPr>
            <p:ph type="title" hasCustomPrompt="1"/>
          </p:nvPr>
        </p:nvSpPr>
        <p:spPr/>
        <p:txBody>
          <a:bodyPr/>
          <a:lstStyle/>
          <a:p>
            <a:r>
              <a:rPr lang="en-US" dirty="0"/>
              <a:t>Click to edit Leadership Profile</a:t>
            </a:r>
          </a:p>
        </p:txBody>
      </p:sp>
      <p:sp>
        <p:nvSpPr>
          <p:cNvPr id="9" name="Picture Placeholder 8">
            <a:extLst>
              <a:ext uri="{FF2B5EF4-FFF2-40B4-BE49-F238E27FC236}">
                <a16:creationId xmlns:a16="http://schemas.microsoft.com/office/drawing/2014/main" id="{F453DF64-75F9-734C-ACF8-189DFB9ED4D2}"/>
              </a:ext>
            </a:extLst>
          </p:cNvPr>
          <p:cNvSpPr>
            <a:spLocks noGrp="1"/>
          </p:cNvSpPr>
          <p:nvPr>
            <p:ph type="pic" sz="quarter" idx="12"/>
          </p:nvPr>
        </p:nvSpPr>
        <p:spPr>
          <a:xfrm>
            <a:off x="586938" y="1231900"/>
            <a:ext cx="2010211" cy="2412253"/>
          </a:xfrm>
          <a:solidFill>
            <a:schemeClr val="accent5">
              <a:lumMod val="20000"/>
              <a:lumOff val="80000"/>
            </a:schemeClr>
          </a:solidFill>
        </p:spPr>
        <p:txBody>
          <a:bodyPr/>
          <a:lstStyle>
            <a:lvl1pPr marL="0" indent="0" algn="ctr">
              <a:buNone/>
              <a:defRPr/>
            </a:lvl1pPr>
          </a:lstStyle>
          <a:p>
            <a:endParaRPr lang="en-US"/>
          </a:p>
          <a:p>
            <a:endParaRPr lang="en-US"/>
          </a:p>
          <a:p>
            <a:r>
              <a:rPr lang="en-US"/>
              <a:t>Picture</a:t>
            </a:r>
          </a:p>
          <a:p>
            <a:endParaRPr lang="en-US"/>
          </a:p>
        </p:txBody>
      </p:sp>
      <p:sp>
        <p:nvSpPr>
          <p:cNvPr id="11" name="Text Placeholder 10">
            <a:extLst>
              <a:ext uri="{FF2B5EF4-FFF2-40B4-BE49-F238E27FC236}">
                <a16:creationId xmlns:a16="http://schemas.microsoft.com/office/drawing/2014/main" id="{92AD41E1-DAB1-4549-AEA4-DAED4B6B675D}"/>
              </a:ext>
            </a:extLst>
          </p:cNvPr>
          <p:cNvSpPr>
            <a:spLocks noGrp="1"/>
          </p:cNvSpPr>
          <p:nvPr>
            <p:ph type="body" sz="quarter" idx="13" hasCustomPrompt="1"/>
          </p:nvPr>
        </p:nvSpPr>
        <p:spPr>
          <a:xfrm>
            <a:off x="2849563" y="1231900"/>
            <a:ext cx="8734583" cy="371475"/>
          </a:xfrm>
        </p:spPr>
        <p:txBody>
          <a:bodyPr>
            <a:noAutofit/>
          </a:bodyPr>
          <a:lstStyle>
            <a:lvl1pPr marL="0" indent="0">
              <a:buNone/>
              <a:defRPr sz="2000"/>
            </a:lvl1pPr>
            <a:lvl2pPr marL="211137" indent="0">
              <a:buNone/>
              <a:defRPr sz="2000"/>
            </a:lvl2pPr>
            <a:lvl3pPr marL="436562" indent="0">
              <a:buNone/>
              <a:defRPr sz="2000"/>
            </a:lvl3pPr>
            <a:lvl4pPr marL="660400" indent="0">
              <a:buNone/>
              <a:defRPr sz="2000"/>
            </a:lvl4pPr>
            <a:lvl5pPr marL="873125" indent="0">
              <a:buNone/>
              <a:defRPr sz="2000"/>
            </a:lvl5pPr>
          </a:lstStyle>
          <a:p>
            <a:pPr lvl="0"/>
            <a:r>
              <a:rPr lang="en-US" dirty="0"/>
              <a:t>Name</a:t>
            </a:r>
          </a:p>
        </p:txBody>
      </p:sp>
      <p:sp>
        <p:nvSpPr>
          <p:cNvPr id="12" name="Text Placeholder 10">
            <a:extLst>
              <a:ext uri="{FF2B5EF4-FFF2-40B4-BE49-F238E27FC236}">
                <a16:creationId xmlns:a16="http://schemas.microsoft.com/office/drawing/2014/main" id="{49DF2F55-4985-514B-8583-7D4E4195D21D}"/>
              </a:ext>
            </a:extLst>
          </p:cNvPr>
          <p:cNvSpPr>
            <a:spLocks noGrp="1"/>
          </p:cNvSpPr>
          <p:nvPr>
            <p:ph type="body" sz="quarter" idx="14" hasCustomPrompt="1"/>
          </p:nvPr>
        </p:nvSpPr>
        <p:spPr>
          <a:xfrm>
            <a:off x="2849563" y="1615518"/>
            <a:ext cx="8734583" cy="371475"/>
          </a:xfrm>
        </p:spPr>
        <p:txBody>
          <a:bodyPr>
            <a:noAutofit/>
          </a:bodyPr>
          <a:lstStyle>
            <a:lvl1pPr marL="0" indent="0">
              <a:buNone/>
              <a:defRPr sz="1800">
                <a:solidFill>
                  <a:schemeClr val="accent5"/>
                </a:solidFill>
              </a:defRPr>
            </a:lvl1pPr>
            <a:lvl2pPr marL="211137" indent="0">
              <a:buNone/>
              <a:defRPr sz="2000"/>
            </a:lvl2pPr>
            <a:lvl3pPr marL="436562" indent="0">
              <a:buNone/>
              <a:defRPr sz="2000"/>
            </a:lvl3pPr>
            <a:lvl4pPr marL="660400" indent="0">
              <a:buNone/>
              <a:defRPr sz="2000"/>
            </a:lvl4pPr>
            <a:lvl5pPr marL="873125" indent="0">
              <a:buNone/>
              <a:defRPr sz="2000"/>
            </a:lvl5pPr>
          </a:lstStyle>
          <a:p>
            <a:pPr lvl="0"/>
            <a:r>
              <a:rPr lang="en-US" dirty="0"/>
              <a:t>Title</a:t>
            </a:r>
          </a:p>
        </p:txBody>
      </p:sp>
      <p:pic>
        <p:nvPicPr>
          <p:cNvPr id="17" name="Picture 16">
            <a:extLst>
              <a:ext uri="{FF2B5EF4-FFF2-40B4-BE49-F238E27FC236}">
                <a16:creationId xmlns:a16="http://schemas.microsoft.com/office/drawing/2014/main" id="{3FFF7683-7AA1-D04C-9B3C-0E42D5ADD7EE}"/>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349618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Caption, Tex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F7541142-FC82-8E41-B958-3B3C53473EBA}"/>
              </a:ext>
            </a:extLst>
          </p:cNvPr>
          <p:cNvSpPr>
            <a:spLocks noGrp="1"/>
          </p:cNvSpPr>
          <p:nvPr>
            <p:ph sz="quarter" idx="11"/>
          </p:nvPr>
        </p:nvSpPr>
        <p:spPr>
          <a:xfrm>
            <a:off x="5096435" y="331788"/>
            <a:ext cx="6461893" cy="5902387"/>
          </a:xfrm>
        </p:spPr>
        <p:txBody>
          <a:bodyPr/>
          <a:lstStyle/>
          <a:p>
            <a:pPr lvl="0"/>
            <a:r>
              <a:rPr lang="en-US" dirty="0"/>
              <a:t>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607856" y="1763021"/>
            <a:ext cx="4244852" cy="44716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itle 7">
            <a:extLst>
              <a:ext uri="{FF2B5EF4-FFF2-40B4-BE49-F238E27FC236}">
                <a16:creationId xmlns:a16="http://schemas.microsoft.com/office/drawing/2014/main" id="{CCD55F74-928F-4F49-BB3F-6E7E5609310B}"/>
              </a:ext>
            </a:extLst>
          </p:cNvPr>
          <p:cNvSpPr>
            <a:spLocks noGrp="1"/>
          </p:cNvSpPr>
          <p:nvPr>
            <p:ph type="title" hasCustomPrompt="1"/>
          </p:nvPr>
        </p:nvSpPr>
        <p:spPr>
          <a:xfrm>
            <a:off x="607855" y="331788"/>
            <a:ext cx="4244852" cy="1192695"/>
          </a:xfrm>
        </p:spPr>
        <p:txBody>
          <a:bodyPr/>
          <a:lstStyle/>
          <a:p>
            <a:r>
              <a:rPr lang="en-US" dirty="0"/>
              <a:t>Click to edit </a:t>
            </a:r>
            <a:br>
              <a:rPr lang="en-US" dirty="0"/>
            </a:br>
            <a:r>
              <a:rPr lang="en-US" dirty="0"/>
              <a:t>Master title </a:t>
            </a:r>
            <a:br>
              <a:rPr lang="en-US" dirty="0"/>
            </a:br>
            <a:r>
              <a:rPr lang="en-US" dirty="0"/>
              <a:t>style</a:t>
            </a:r>
          </a:p>
        </p:txBody>
      </p:sp>
      <p:pic>
        <p:nvPicPr>
          <p:cNvPr id="6" name="Picture 5">
            <a:extLst>
              <a:ext uri="{FF2B5EF4-FFF2-40B4-BE49-F238E27FC236}">
                <a16:creationId xmlns:a16="http://schemas.microsoft.com/office/drawing/2014/main" id="{AC558429-FA78-B643-8F6F-9BC94D88D0F4}"/>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499391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aptio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2456E6-CA43-AF41-8B3F-C258491BB45A}"/>
              </a:ext>
            </a:extLst>
          </p:cNvPr>
          <p:cNvSpPr>
            <a:spLocks noGrp="1"/>
          </p:cNvSpPr>
          <p:nvPr>
            <p:ph type="pic" sz="quarter" idx="11"/>
          </p:nvPr>
        </p:nvSpPr>
        <p:spPr>
          <a:xfrm>
            <a:off x="5102484" y="331788"/>
            <a:ext cx="6464808" cy="5902388"/>
          </a:xfrm>
          <a:solidFill>
            <a:schemeClr val="accent5">
              <a:lumMod val="20000"/>
              <a:lumOff val="80000"/>
            </a:schemeClr>
          </a:solidFill>
        </p:spPr>
        <p:txBody>
          <a:bodyPr/>
          <a:lstStyle>
            <a:lvl1pPr marL="0" indent="0">
              <a:buNone/>
              <a:defRPr/>
            </a:lvl1pPr>
          </a:lstStyle>
          <a:p>
            <a:endParaRPr lang="en-US"/>
          </a:p>
        </p:txBody>
      </p:sp>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607854" y="1762538"/>
            <a:ext cx="4246534" cy="44716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itle 7">
            <a:extLst>
              <a:ext uri="{FF2B5EF4-FFF2-40B4-BE49-F238E27FC236}">
                <a16:creationId xmlns:a16="http://schemas.microsoft.com/office/drawing/2014/main" id="{CCD55F74-928F-4F49-BB3F-6E7E5609310B}"/>
              </a:ext>
            </a:extLst>
          </p:cNvPr>
          <p:cNvSpPr>
            <a:spLocks noGrp="1"/>
          </p:cNvSpPr>
          <p:nvPr>
            <p:ph type="title" hasCustomPrompt="1"/>
          </p:nvPr>
        </p:nvSpPr>
        <p:spPr>
          <a:xfrm>
            <a:off x="607853" y="331305"/>
            <a:ext cx="4246534" cy="1192695"/>
          </a:xfrm>
        </p:spPr>
        <p:txBody>
          <a:bodyPr/>
          <a:lstStyle/>
          <a:p>
            <a:r>
              <a:rPr lang="en-US" dirty="0"/>
              <a:t>Click to edit </a:t>
            </a:r>
            <a:br>
              <a:rPr lang="en-US" dirty="0"/>
            </a:br>
            <a:r>
              <a:rPr lang="en-US" dirty="0"/>
              <a:t>Master title </a:t>
            </a:r>
            <a:br>
              <a:rPr lang="en-US" dirty="0"/>
            </a:br>
            <a:r>
              <a:rPr lang="en-US" dirty="0"/>
              <a:t>style</a:t>
            </a:r>
          </a:p>
        </p:txBody>
      </p:sp>
      <p:pic>
        <p:nvPicPr>
          <p:cNvPr id="18" name="Picture 17">
            <a:extLst>
              <a:ext uri="{FF2B5EF4-FFF2-40B4-BE49-F238E27FC236}">
                <a16:creationId xmlns:a16="http://schemas.microsoft.com/office/drawing/2014/main" id="{18DB76D1-38CC-314E-982B-05E2D56B92D2}"/>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68871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3" name="Triangle 12">
            <a:extLst>
              <a:ext uri="{FF2B5EF4-FFF2-40B4-BE49-F238E27FC236}">
                <a16:creationId xmlns:a16="http://schemas.microsoft.com/office/drawing/2014/main" id="{908E94ED-E0AB-224B-8194-63DB86B710FE}"/>
              </a:ext>
            </a:extLst>
          </p:cNvPr>
          <p:cNvSpPr/>
          <p:nvPr userDrawn="1"/>
        </p:nvSpPr>
        <p:spPr>
          <a:xfrm>
            <a:off x="8565267" y="3410093"/>
            <a:ext cx="3626733" cy="344790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0893866-8175-584A-8844-99D9B3C1CBDC}"/>
              </a:ext>
            </a:extLst>
          </p:cNvPr>
          <p:cNvPicPr>
            <a:picLocks noChangeAspect="1"/>
          </p:cNvPicPr>
          <p:nvPr userDrawn="1"/>
        </p:nvPicPr>
        <p:blipFill>
          <a:blip r:embed="rId2"/>
          <a:stretch>
            <a:fillRect/>
          </a:stretch>
        </p:blipFill>
        <p:spPr>
          <a:xfrm>
            <a:off x="364973" y="330453"/>
            <a:ext cx="2546002" cy="383441"/>
          </a:xfrm>
          <a:prstGeom prst="rect">
            <a:avLst/>
          </a:prstGeom>
        </p:spPr>
      </p:pic>
      <p:sp>
        <p:nvSpPr>
          <p:cNvPr id="18" name="Freeform 17">
            <a:extLst>
              <a:ext uri="{FF2B5EF4-FFF2-40B4-BE49-F238E27FC236}">
                <a16:creationId xmlns:a16="http://schemas.microsoft.com/office/drawing/2014/main" id="{55494646-9B1E-EB4A-99FE-A1F5F8168EC0}"/>
              </a:ext>
            </a:extLst>
          </p:cNvPr>
          <p:cNvSpPr>
            <a:spLocks noChangeAspect="1"/>
          </p:cNvSpPr>
          <p:nvPr userDrawn="1"/>
        </p:nvSpPr>
        <p:spPr>
          <a:xfrm>
            <a:off x="0" y="1069301"/>
            <a:ext cx="3069771" cy="5787587"/>
          </a:xfrm>
          <a:custGeom>
            <a:avLst/>
            <a:gdLst>
              <a:gd name="connsiteX0" fmla="*/ 0 w 2698649"/>
              <a:gd name="connsiteY0" fmla="*/ 0 h 5144252"/>
              <a:gd name="connsiteX1" fmla="*/ 2698649 w 2698649"/>
              <a:gd name="connsiteY1" fmla="*/ 0 h 5144252"/>
              <a:gd name="connsiteX2" fmla="*/ 0 w 2698649"/>
              <a:gd name="connsiteY2" fmla="*/ 5144252 h 5144252"/>
            </a:gdLst>
            <a:ahLst/>
            <a:cxnLst>
              <a:cxn ang="0">
                <a:pos x="connsiteX0" y="connsiteY0"/>
              </a:cxn>
              <a:cxn ang="0">
                <a:pos x="connsiteX1" y="connsiteY1"/>
              </a:cxn>
              <a:cxn ang="0">
                <a:pos x="connsiteX2" y="connsiteY2"/>
              </a:cxn>
            </a:cxnLst>
            <a:rect l="l" t="t" r="r" b="b"/>
            <a:pathLst>
              <a:path w="2698649" h="5144252">
                <a:moveTo>
                  <a:pt x="0" y="0"/>
                </a:moveTo>
                <a:lnTo>
                  <a:pt x="2698649" y="0"/>
                </a:lnTo>
                <a:lnTo>
                  <a:pt x="0" y="514425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arallelogram 18">
            <a:extLst>
              <a:ext uri="{FF2B5EF4-FFF2-40B4-BE49-F238E27FC236}">
                <a16:creationId xmlns:a16="http://schemas.microsoft.com/office/drawing/2014/main" id="{1FDD2C6A-AB8A-6C4D-888F-D8FD9D70B218}"/>
              </a:ext>
            </a:extLst>
          </p:cNvPr>
          <p:cNvSpPr/>
          <p:nvPr userDrawn="1"/>
        </p:nvSpPr>
        <p:spPr>
          <a:xfrm>
            <a:off x="0" y="-13191"/>
            <a:ext cx="12191999" cy="6870079"/>
          </a:xfrm>
          <a:prstGeom prst="parallelogram">
            <a:avLst>
              <a:gd name="adj" fmla="val 525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Subtitle 2">
            <a:extLst>
              <a:ext uri="{FF2B5EF4-FFF2-40B4-BE49-F238E27FC236}">
                <a16:creationId xmlns:a16="http://schemas.microsoft.com/office/drawing/2014/main" id="{0976860A-EAE0-794D-9F32-0B106F912F5A}"/>
              </a:ext>
            </a:extLst>
          </p:cNvPr>
          <p:cNvSpPr>
            <a:spLocks noGrp="1"/>
          </p:cNvSpPr>
          <p:nvPr>
            <p:ph type="subTitle" idx="1" hasCustomPrompt="1"/>
          </p:nvPr>
        </p:nvSpPr>
        <p:spPr>
          <a:xfrm>
            <a:off x="2120279" y="4066673"/>
            <a:ext cx="4641468" cy="2526631"/>
          </a:xfrm>
        </p:spPr>
        <p:txBody>
          <a:bodyPr lIns="0" rIns="0">
            <a:noAutofit/>
          </a:bodyPr>
          <a:lstStyle>
            <a:lvl1pPr marL="0" indent="0" algn="l">
              <a:spcBef>
                <a:spcPts val="0"/>
              </a:spcBef>
              <a:buNone/>
              <a:defRPr sz="28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Additional Content</a:t>
            </a:r>
          </a:p>
        </p:txBody>
      </p:sp>
      <p:sp>
        <p:nvSpPr>
          <p:cNvPr id="6" name="TextBox 5">
            <a:extLst>
              <a:ext uri="{FF2B5EF4-FFF2-40B4-BE49-F238E27FC236}">
                <a16:creationId xmlns:a16="http://schemas.microsoft.com/office/drawing/2014/main" id="{239731C9-102B-2744-835C-78ABF55D7025}"/>
              </a:ext>
            </a:extLst>
          </p:cNvPr>
          <p:cNvSpPr txBox="1"/>
          <p:nvPr userDrawn="1"/>
        </p:nvSpPr>
        <p:spPr>
          <a:xfrm>
            <a:off x="2120279" y="2978574"/>
            <a:ext cx="5544877" cy="769441"/>
          </a:xfrm>
          <a:prstGeom prst="rect">
            <a:avLst/>
          </a:prstGeom>
          <a:noFill/>
        </p:spPr>
        <p:txBody>
          <a:bodyPr wrap="square" rtlCol="0">
            <a:spAutoFit/>
          </a:bodyPr>
          <a:lstStyle/>
          <a:p>
            <a:r>
              <a:rPr lang="en-US" sz="4400">
                <a:solidFill>
                  <a:schemeClr val="bg1"/>
                </a:solidFill>
              </a:rPr>
              <a:t>Thank You</a:t>
            </a:r>
          </a:p>
        </p:txBody>
      </p:sp>
    </p:spTree>
    <p:extLst>
      <p:ext uri="{BB962C8B-B14F-4D97-AF65-F5344CB8AC3E}">
        <p14:creationId xmlns:p14="http://schemas.microsoft.com/office/powerpoint/2010/main" val="96312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r>
              <a:t>Click to edit Master title style</a:t>
            </a:r>
          </a:p>
        </p:txBody>
      </p:sp>
      <p:sp>
        <p:nvSpPr>
          <p:cNvPr id="45" name="Shape 45"/>
          <p:cNvSpPr>
            <a:spLocks noGrp="1"/>
          </p:cNvSpPr>
          <p:nvPr>
            <p:ph type="body" idx="1"/>
          </p:nvPr>
        </p:nvSpPr>
        <p:spPr>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46" name="Shape 46"/>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7878224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w/intro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hasCustomPrompt="1"/>
          </p:nvPr>
        </p:nvSpPr>
        <p:spPr/>
        <p:txBody>
          <a:bodyPr lIns="0" tIns="0" rIns="0" bIns="0">
            <a:noAutofit/>
          </a:bodyPr>
          <a:lstStyle/>
          <a:p>
            <a:r>
              <a:rPr lang="en-US" dirty="0"/>
              <a:t>Presentation Title/Contents/Agenda/Today</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717288"/>
            <a:ext cx="8744904" cy="4521567"/>
          </a:xfrm>
        </p:spPr>
        <p:txBody>
          <a:bodyPr>
            <a:noAutofit/>
          </a:bodyPr>
          <a:lstStyle>
            <a:lvl1pPr marL="342900" indent="-342900">
              <a:spcBef>
                <a:spcPts val="1000"/>
              </a:spcBef>
              <a:buFont typeface="+mj-lt"/>
              <a:buAutoNum type="arabicPeriod"/>
              <a:defRPr sz="1600"/>
            </a:lvl1pPr>
            <a:lvl2pPr marL="554037" indent="-342900">
              <a:spcBef>
                <a:spcPts val="1000"/>
              </a:spcBef>
              <a:buFont typeface="+mj-lt"/>
              <a:buAutoNum type="alphaLcPeriod"/>
              <a:defRPr sz="1600"/>
            </a:lvl2pPr>
          </a:lstStyle>
          <a:p>
            <a:pPr lvl="0"/>
            <a:r>
              <a:rPr lang="en-US" dirty="0"/>
              <a:t>Edit Master text styles</a:t>
            </a:r>
          </a:p>
          <a:p>
            <a:pPr lvl="1"/>
            <a:r>
              <a:rPr lang="en-US" dirty="0"/>
              <a:t>Second level</a:t>
            </a:r>
          </a:p>
        </p:txBody>
      </p:sp>
      <p:sp>
        <p:nvSpPr>
          <p:cNvPr id="11" name="Text Placeholder 10">
            <a:extLst>
              <a:ext uri="{FF2B5EF4-FFF2-40B4-BE49-F238E27FC236}">
                <a16:creationId xmlns:a16="http://schemas.microsoft.com/office/drawing/2014/main" id="{57002D35-69EE-E941-8E6E-C8F6BC8740AC}"/>
              </a:ext>
            </a:extLst>
          </p:cNvPr>
          <p:cNvSpPr>
            <a:spLocks noGrp="1"/>
          </p:cNvSpPr>
          <p:nvPr>
            <p:ph type="body" sz="quarter" idx="10" hasCustomPrompt="1"/>
          </p:nvPr>
        </p:nvSpPr>
        <p:spPr>
          <a:xfrm>
            <a:off x="607854" y="1025912"/>
            <a:ext cx="8744904" cy="553506"/>
          </a:xfrm>
        </p:spPr>
        <p:txBody>
          <a:bodyPr/>
          <a:lstStyle>
            <a:lvl1pPr marL="0" indent="0">
              <a:buNone/>
              <a:defRPr sz="1600"/>
            </a:lvl1pPr>
            <a:lvl2pPr marL="211137" indent="0">
              <a:buNone/>
              <a:defRPr/>
            </a:lvl2pPr>
            <a:lvl3pPr marL="436562" indent="0">
              <a:buNone/>
              <a:defRPr/>
            </a:lvl3pPr>
            <a:lvl4pPr marL="660400" indent="0">
              <a:buNone/>
              <a:defRPr/>
            </a:lvl4pPr>
            <a:lvl5pPr marL="873125" indent="0">
              <a:buNone/>
              <a:defRPr/>
            </a:lvl5pPr>
          </a:lstStyle>
          <a:p>
            <a:pPr lvl="0"/>
            <a:r>
              <a:rPr lang="en-US" dirty="0"/>
              <a:t>Introductory statement</a:t>
            </a:r>
          </a:p>
        </p:txBody>
      </p:sp>
      <p:pic>
        <p:nvPicPr>
          <p:cNvPr id="17" name="Picture 16">
            <a:extLst>
              <a:ext uri="{FF2B5EF4-FFF2-40B4-BE49-F238E27FC236}">
                <a16:creationId xmlns:a16="http://schemas.microsoft.com/office/drawing/2014/main" id="{1C933DF5-504B-6E40-9049-24D10160136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562013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a:solidFill>
                  <a:srgbClr val="000000"/>
                </a:solidFill>
              </a:rPr>
              <a:t>© Bill &amp; Melinda Gates Foundation      |</a:t>
            </a:r>
          </a:p>
        </p:txBody>
      </p:sp>
      <p:sp>
        <p:nvSpPr>
          <p:cNvPr id="6" name="Slide Number Placeholder 5"/>
          <p:cNvSpPr>
            <a:spLocks noGrp="1"/>
          </p:cNvSpPr>
          <p:nvPr>
            <p:ph type="sldNum" sz="quarter" idx="15"/>
          </p:nvPr>
        </p:nvSpPr>
        <p:spPr>
          <a:xfrm>
            <a:off x="11078728" y="6400413"/>
            <a:ext cx="275073" cy="276999"/>
          </a:xfrm>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3605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rgbClr val="006B36"/>
                </a:solidFill>
                <a:latin typeface="+mj-lt"/>
              </a:defRPr>
            </a:lvl1pPr>
          </a:lstStyle>
          <a:p>
            <a:r>
              <a:rPr lang="en-US" dirty="0"/>
              <a:t>Click to edit master title style</a:t>
            </a:r>
          </a:p>
        </p:txBody>
      </p:sp>
      <p:sp>
        <p:nvSpPr>
          <p:cNvPr id="5" name="Content Placeholder 4">
            <a:extLst>
              <a:ext uri="{FF2B5EF4-FFF2-40B4-BE49-F238E27FC236}">
                <a16:creationId xmlns:a16="http://schemas.microsoft.com/office/drawing/2014/main" id="{DB3B433E-CC2D-6345-B669-62F520A4B1D6}"/>
              </a:ext>
            </a:extLst>
          </p:cNvPr>
          <p:cNvSpPr>
            <a:spLocks noGrp="1"/>
          </p:cNvSpPr>
          <p:nvPr>
            <p:ph sz="quarter" idx="10"/>
          </p:nvPr>
        </p:nvSpPr>
        <p:spPr>
          <a:xfrm>
            <a:off x="609600" y="1465263"/>
            <a:ext cx="10877550" cy="449712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73253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Title 1">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6B41A80D-6BA4-6B40-9552-03141B986EA1}"/>
              </a:ext>
            </a:extLst>
          </p:cNvPr>
          <p:cNvSpPr/>
          <p:nvPr userDrawn="1"/>
        </p:nvSpPr>
        <p:spPr>
          <a:xfrm>
            <a:off x="8527647" y="3380367"/>
            <a:ext cx="3664353" cy="34836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6FF61B7E-9CC6-DA40-B618-C02373790C8B}"/>
              </a:ext>
            </a:extLst>
          </p:cNvPr>
          <p:cNvSpPr>
            <a:spLocks noChangeAspect="1"/>
          </p:cNvSpPr>
          <p:nvPr userDrawn="1"/>
        </p:nvSpPr>
        <p:spPr>
          <a:xfrm>
            <a:off x="0" y="-6039"/>
            <a:ext cx="12191999" cy="6870079"/>
          </a:xfrm>
          <a:custGeom>
            <a:avLst/>
            <a:gdLst>
              <a:gd name="connsiteX0" fmla="*/ 0 w 12191999"/>
              <a:gd name="connsiteY0" fmla="*/ 0 h 6870079"/>
              <a:gd name="connsiteX1" fmla="*/ 3610089 w 12191999"/>
              <a:gd name="connsiteY1" fmla="*/ 0 h 6870079"/>
              <a:gd name="connsiteX2" fmla="*/ 3642375 w 12191999"/>
              <a:gd name="connsiteY2" fmla="*/ 0 h 6870079"/>
              <a:gd name="connsiteX3" fmla="*/ 12191999 w 12191999"/>
              <a:gd name="connsiteY3" fmla="*/ 0 h 6870079"/>
              <a:gd name="connsiteX4" fmla="*/ 8581910 w 12191999"/>
              <a:gd name="connsiteY4" fmla="*/ 6870079 h 6870079"/>
              <a:gd name="connsiteX5" fmla="*/ 0 w 12191999"/>
              <a:gd name="connsiteY5" fmla="*/ 6870079 h 6870079"/>
              <a:gd name="connsiteX6" fmla="*/ 1542 w 12191999"/>
              <a:gd name="connsiteY6" fmla="*/ 6867144 h 6870079"/>
              <a:gd name="connsiteX7" fmla="*/ 0 w 12191999"/>
              <a:gd name="connsiteY7" fmla="*/ 6867144 h 687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70079">
                <a:moveTo>
                  <a:pt x="0" y="0"/>
                </a:moveTo>
                <a:lnTo>
                  <a:pt x="3610089" y="0"/>
                </a:lnTo>
                <a:lnTo>
                  <a:pt x="3642375" y="0"/>
                </a:lnTo>
                <a:lnTo>
                  <a:pt x="12191999" y="0"/>
                </a:lnTo>
                <a:lnTo>
                  <a:pt x="8581910" y="6870079"/>
                </a:lnTo>
                <a:lnTo>
                  <a:pt x="0" y="6870079"/>
                </a:lnTo>
                <a:lnTo>
                  <a:pt x="1542" y="6867144"/>
                </a:lnTo>
                <a:lnTo>
                  <a:pt x="0" y="68671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1DCA7F-49A2-6547-A81E-EC136225E8CD}"/>
              </a:ext>
            </a:extLst>
          </p:cNvPr>
          <p:cNvSpPr>
            <a:spLocks noGrp="1"/>
          </p:cNvSpPr>
          <p:nvPr>
            <p:ph type="title" hasCustomPrompt="1"/>
          </p:nvPr>
        </p:nvSpPr>
        <p:spPr>
          <a:xfrm>
            <a:off x="601509" y="2239701"/>
            <a:ext cx="9642421" cy="1439139"/>
          </a:xfrm>
        </p:spPr>
        <p:txBody>
          <a:bodyPr lIns="0" tIns="0" rIns="0" bIns="0" anchor="b">
            <a:noAutofit/>
          </a:bodyPr>
          <a:lstStyle>
            <a:lvl1pPr marL="0" algn="l" defTabSz="914400" rtl="0" eaLnBrk="1" latinLnBrk="0" hangingPunct="1">
              <a:lnSpc>
                <a:spcPct val="90000"/>
              </a:lnSpc>
              <a:spcBef>
                <a:spcPct val="0"/>
              </a:spcBef>
              <a:buNone/>
              <a:defRPr lang="en-US" sz="3600" kern="1200" cap="none" baseline="0" dirty="0">
                <a:solidFill>
                  <a:schemeClr val="bg1"/>
                </a:solidFill>
                <a:latin typeface="+mj-lt"/>
                <a:ea typeface="+mj-ea"/>
                <a:cs typeface="+mj-cs"/>
              </a:defRPr>
            </a:lvl1pPr>
          </a:lstStyle>
          <a:p>
            <a:r>
              <a:rPr lang="en-US" dirty="0"/>
              <a:t>Section Title</a:t>
            </a:r>
          </a:p>
        </p:txBody>
      </p:sp>
      <p:sp>
        <p:nvSpPr>
          <p:cNvPr id="3" name="Text Placeholder 2">
            <a:extLst>
              <a:ext uri="{FF2B5EF4-FFF2-40B4-BE49-F238E27FC236}">
                <a16:creationId xmlns:a16="http://schemas.microsoft.com/office/drawing/2014/main" id="{A7ADBB76-4BCC-E04D-BFA6-F9823BA623A6}"/>
              </a:ext>
            </a:extLst>
          </p:cNvPr>
          <p:cNvSpPr>
            <a:spLocks noGrp="1"/>
          </p:cNvSpPr>
          <p:nvPr>
            <p:ph type="body" idx="1" hasCustomPrompt="1"/>
          </p:nvPr>
        </p:nvSpPr>
        <p:spPr>
          <a:xfrm>
            <a:off x="601510" y="3841740"/>
            <a:ext cx="8900300" cy="1500187"/>
          </a:xfrm>
        </p:spPr>
        <p:txBody>
          <a:bodyPr lIns="0" tIns="0" rIns="0" bIns="0">
            <a:noAutofit/>
          </a:bodyPr>
          <a:lstStyle>
            <a:lvl1pPr marL="0" indent="0" algn="l" defTabSz="914400" rtl="0" eaLnBrk="1" latinLnBrk="0" hangingPunct="1">
              <a:lnSpc>
                <a:spcPct val="90000"/>
              </a:lnSpc>
              <a:spcBef>
                <a:spcPct val="0"/>
              </a:spcBef>
              <a:buNone/>
              <a:defRPr lang="en-US" sz="2600" kern="1200" cap="none" baseline="0" dirty="0">
                <a:solidFill>
                  <a:schemeClr val="bg1"/>
                </a:solidFill>
                <a:latin typeface="+mn-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8" name="TextBox 7">
            <a:extLst>
              <a:ext uri="{FF2B5EF4-FFF2-40B4-BE49-F238E27FC236}">
                <a16:creationId xmlns:a16="http://schemas.microsoft.com/office/drawing/2014/main" id="{CEA149A3-7B33-944B-91E1-448CAEDD3EF6}"/>
              </a:ext>
            </a:extLst>
          </p:cNvPr>
          <p:cNvSpPr txBox="1"/>
          <p:nvPr userDrawn="1"/>
        </p:nvSpPr>
        <p:spPr>
          <a:xfrm>
            <a:off x="607157" y="6428795"/>
            <a:ext cx="1920240" cy="215444"/>
          </a:xfrm>
          <a:prstGeom prst="rect">
            <a:avLst/>
          </a:prstGeom>
          <a:noFill/>
        </p:spPr>
        <p:txBody>
          <a:bodyPr wrap="square" lIns="0" r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ADC7A6E7-B200-4F41-B4DE-C28F59D4B847}" type="slidenum">
              <a:rPr lang="en-US" sz="800" smtClean="0">
                <a:solidFill>
                  <a:schemeClr val="bg1"/>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800">
                <a:solidFill>
                  <a:schemeClr val="bg1"/>
                </a:solidFill>
              </a:rPr>
              <a:t>        © 2018 ASCM. All rights reserved.</a:t>
            </a:r>
          </a:p>
        </p:txBody>
      </p:sp>
      <p:pic>
        <p:nvPicPr>
          <p:cNvPr id="10" name="Picture 9">
            <a:extLst>
              <a:ext uri="{FF2B5EF4-FFF2-40B4-BE49-F238E27FC236}">
                <a16:creationId xmlns:a16="http://schemas.microsoft.com/office/drawing/2014/main" id="{DCA647DB-9C54-EA4E-A8B3-87C17FD942A9}"/>
              </a:ext>
            </a:extLst>
          </p:cNvPr>
          <p:cNvPicPr>
            <a:picLocks noChangeAspect="1"/>
          </p:cNvPicPr>
          <p:nvPr userDrawn="1"/>
        </p:nvPicPr>
        <p:blipFill>
          <a:blip r:embed="rId2"/>
          <a:stretch>
            <a:fillRect/>
          </a:stretch>
        </p:blipFill>
        <p:spPr>
          <a:xfrm>
            <a:off x="601509" y="534229"/>
            <a:ext cx="2556273" cy="383441"/>
          </a:xfrm>
          <a:prstGeom prst="rect">
            <a:avLst/>
          </a:prstGeom>
        </p:spPr>
      </p:pic>
    </p:spTree>
    <p:extLst>
      <p:ext uri="{BB962C8B-B14F-4D97-AF65-F5344CB8AC3E}">
        <p14:creationId xmlns:p14="http://schemas.microsoft.com/office/powerpoint/2010/main" val="267587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0EDA1709-F2B8-7A42-AC71-726A9CD72680}"/>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80980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881246"/>
            <a:ext cx="8744904" cy="4347275"/>
          </a:xfrm>
        </p:spPr>
        <p:txBody>
          <a:bodyPr>
            <a:noAutofit/>
          </a:bodyPr>
          <a:lstStyle>
            <a:lvl4pPr marL="660400" indent="0">
              <a:buNone/>
              <a:defRPr/>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74" y="1232034"/>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17" name="Picture 16">
            <a:extLst>
              <a:ext uri="{FF2B5EF4-FFF2-40B4-BE49-F238E27FC236}">
                <a16:creationId xmlns:a16="http://schemas.microsoft.com/office/drawing/2014/main" id="{1A23798F-805A-BA41-A502-93C27D3CD964}"/>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85400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2DE01-B091-1448-8923-FB55901E7DD0}"/>
              </a:ext>
            </a:extLst>
          </p:cNvPr>
          <p:cNvSpPr>
            <a:spLocks noGrp="1"/>
          </p:cNvSpPr>
          <p:nvPr>
            <p:ph sz="half" idx="1"/>
          </p:nvPr>
        </p:nvSpPr>
        <p:spPr>
          <a:xfrm>
            <a:off x="607853" y="1261871"/>
            <a:ext cx="5372750" cy="4979903"/>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C7984CED-4AE6-E846-AA2B-9C365761B36E}"/>
              </a:ext>
            </a:extLst>
          </p:cNvPr>
          <p:cNvSpPr>
            <a:spLocks noGrp="1"/>
          </p:cNvSpPr>
          <p:nvPr>
            <p:ph sz="half" idx="2"/>
          </p:nvPr>
        </p:nvSpPr>
        <p:spPr>
          <a:xfrm>
            <a:off x="6209203" y="1261871"/>
            <a:ext cx="5374943" cy="4979903"/>
          </a:xfrm>
        </p:spPr>
        <p:txBody>
          <a:bodyPr/>
          <a:lstStyle/>
          <a:p>
            <a:pPr lvl="0"/>
            <a:r>
              <a:rPr lang="en-US" dirty="0"/>
              <a:t>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734ED642-CC6A-E546-9160-FAABC098FA0B}"/>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5AB8C12A-7090-384D-BCB8-BA88A32934DB}"/>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9888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w/sub-head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BF34D43-6DC3-DA4A-97AE-C89228BC1DC1}"/>
              </a:ext>
            </a:extLst>
          </p:cNvPr>
          <p:cNvSpPr>
            <a:spLocks noGrp="1"/>
          </p:cNvSpPr>
          <p:nvPr>
            <p:ph sz="half" idx="2"/>
          </p:nvPr>
        </p:nvSpPr>
        <p:spPr>
          <a:xfrm>
            <a:off x="607852" y="1881246"/>
            <a:ext cx="5372751" cy="4347275"/>
          </a:xfrm>
        </p:spPr>
        <p:txBody>
          <a:bodyPr/>
          <a:lstStyle>
            <a:lvl4pPr marL="660400" indent="0">
              <a:buNone/>
              <a:defRPr/>
            </a:lvl4pPr>
          </a:lstStyle>
          <a:p>
            <a:pPr lvl="0"/>
            <a:r>
              <a:rPr lang="en-US" dirty="0"/>
              <a:t>Edit Master text styles</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E55C7277-A41F-1943-B88A-81F8B457E347}"/>
              </a:ext>
            </a:extLst>
          </p:cNvPr>
          <p:cNvSpPr>
            <a:spLocks noGrp="1"/>
          </p:cNvSpPr>
          <p:nvPr>
            <p:ph sz="quarter" idx="4"/>
          </p:nvPr>
        </p:nvSpPr>
        <p:spPr>
          <a:xfrm>
            <a:off x="6209203" y="1881246"/>
            <a:ext cx="5374943" cy="4347275"/>
          </a:xfrm>
        </p:spPr>
        <p:txBody>
          <a:bodyPr/>
          <a:lstStyle/>
          <a:p>
            <a:pPr lvl="0"/>
            <a:r>
              <a:rPr lang="en-US" dirty="0"/>
              <a:t>Edit Master text styles</a:t>
            </a:r>
          </a:p>
          <a:p>
            <a:pPr lvl="1"/>
            <a:r>
              <a:rPr lang="en-US" dirty="0"/>
              <a:t>Second level</a:t>
            </a:r>
          </a:p>
          <a:p>
            <a:pPr lvl="2"/>
            <a:r>
              <a:rPr lang="en-US" dirty="0"/>
              <a:t>Third level</a:t>
            </a:r>
          </a:p>
        </p:txBody>
      </p:sp>
      <p:sp>
        <p:nvSpPr>
          <p:cNvPr id="10" name="Title 9">
            <a:extLst>
              <a:ext uri="{FF2B5EF4-FFF2-40B4-BE49-F238E27FC236}">
                <a16:creationId xmlns:a16="http://schemas.microsoft.com/office/drawing/2014/main" id="{9BBC7DAB-C1CE-D34A-9516-014FCAA7AC15}"/>
              </a:ext>
            </a:extLst>
          </p:cNvPr>
          <p:cNvSpPr>
            <a:spLocks noGrp="1"/>
          </p:cNvSpPr>
          <p:nvPr>
            <p:ph type="title"/>
          </p:nvPr>
        </p:nvSpPr>
        <p:spPr/>
        <p:txBody>
          <a:bodyPr/>
          <a:lstStyle/>
          <a:p>
            <a:r>
              <a:rPr lang="en-US"/>
              <a:t>Click to edit Master title style</a:t>
            </a:r>
          </a:p>
        </p:txBody>
      </p:sp>
      <p:sp>
        <p:nvSpPr>
          <p:cNvPr id="11" name="Text Placeholder 4">
            <a:extLst>
              <a:ext uri="{FF2B5EF4-FFF2-40B4-BE49-F238E27FC236}">
                <a16:creationId xmlns:a16="http://schemas.microsoft.com/office/drawing/2014/main" id="{4C53F487-AF2C-8F4F-BBDE-D6BDA9C8167B}"/>
              </a:ext>
            </a:extLst>
          </p:cNvPr>
          <p:cNvSpPr>
            <a:spLocks noGrp="1"/>
          </p:cNvSpPr>
          <p:nvPr>
            <p:ph type="body" sz="quarter" idx="10" hasCustomPrompt="1"/>
          </p:nvPr>
        </p:nvSpPr>
        <p:spPr>
          <a:xfrm>
            <a:off x="607851" y="1232034"/>
            <a:ext cx="5372751"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2" name="Text Placeholder 4">
            <a:extLst>
              <a:ext uri="{FF2B5EF4-FFF2-40B4-BE49-F238E27FC236}">
                <a16:creationId xmlns:a16="http://schemas.microsoft.com/office/drawing/2014/main" id="{AF1DEDD1-925F-1042-BCEB-5CA31B2F92E6}"/>
              </a:ext>
            </a:extLst>
          </p:cNvPr>
          <p:cNvSpPr>
            <a:spLocks noGrp="1"/>
          </p:cNvSpPr>
          <p:nvPr>
            <p:ph type="body" sz="quarter" idx="11" hasCustomPrompt="1"/>
          </p:nvPr>
        </p:nvSpPr>
        <p:spPr>
          <a:xfrm>
            <a:off x="6209203" y="1232034"/>
            <a:ext cx="5374943"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0" name="Picture 19">
            <a:extLst>
              <a:ext uri="{FF2B5EF4-FFF2-40B4-BE49-F238E27FC236}">
                <a16:creationId xmlns:a16="http://schemas.microsoft.com/office/drawing/2014/main" id="{457A3EC1-8870-9F48-A478-A40DBCBB81E0}"/>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19540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5A7A-0AB6-2941-8A0A-5230F78D85F5}"/>
              </a:ext>
            </a:extLst>
          </p:cNvPr>
          <p:cNvSpPr>
            <a:spLocks noGrp="1"/>
          </p:cNvSpPr>
          <p:nvPr>
            <p:ph type="title"/>
          </p:nvPr>
        </p:nvSpPr>
        <p:spPr/>
        <p:txBody>
          <a:bodyPr/>
          <a:lstStyle/>
          <a:p>
            <a:r>
              <a:rPr lang="en-US"/>
              <a:t>Click to edit Master title style</a:t>
            </a:r>
          </a:p>
        </p:txBody>
      </p:sp>
      <p:pic>
        <p:nvPicPr>
          <p:cNvPr id="16" name="Picture 15">
            <a:extLst>
              <a:ext uri="{FF2B5EF4-FFF2-40B4-BE49-F238E27FC236}">
                <a16:creationId xmlns:a16="http://schemas.microsoft.com/office/drawing/2014/main" id="{D71A0CB7-30F2-2A41-915A-755807822165}"/>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9815387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AA99A-3B8B-374C-9E8A-074A1FB894A8}"/>
              </a:ext>
            </a:extLst>
          </p:cNvPr>
          <p:cNvSpPr>
            <a:spLocks noGrp="1"/>
          </p:cNvSpPr>
          <p:nvPr>
            <p:ph type="title"/>
          </p:nvPr>
        </p:nvSpPr>
        <p:spPr>
          <a:xfrm>
            <a:off x="607853" y="81387"/>
            <a:ext cx="10976293" cy="766895"/>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E19471AF-A34A-FC4B-A7CB-0C7A0948555B}"/>
              </a:ext>
            </a:extLst>
          </p:cNvPr>
          <p:cNvSpPr>
            <a:spLocks noGrp="1"/>
          </p:cNvSpPr>
          <p:nvPr>
            <p:ph type="body" idx="1"/>
          </p:nvPr>
        </p:nvSpPr>
        <p:spPr>
          <a:xfrm>
            <a:off x="607854" y="1261122"/>
            <a:ext cx="8744904" cy="497773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28" name="TextBox 27">
            <a:extLst>
              <a:ext uri="{FF2B5EF4-FFF2-40B4-BE49-F238E27FC236}">
                <a16:creationId xmlns:a16="http://schemas.microsoft.com/office/drawing/2014/main" id="{3E66EDF9-D9AC-8C4B-B9EC-10EE185879E8}"/>
              </a:ext>
            </a:extLst>
          </p:cNvPr>
          <p:cNvSpPr txBox="1"/>
          <p:nvPr userDrawn="1"/>
        </p:nvSpPr>
        <p:spPr>
          <a:xfrm>
            <a:off x="607852" y="6428795"/>
            <a:ext cx="4604227" cy="215444"/>
          </a:xfrm>
          <a:prstGeom prst="rect">
            <a:avLst/>
          </a:prstGeom>
          <a:noFill/>
        </p:spPr>
        <p:txBody>
          <a:bodyPr wrap="square" lIns="0" r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2"/>
                </a:solidFill>
              </a:rPr>
              <a:t>© 2020 APICS Inc., dba The Association for Supply Chain Management.  All rights reserved.</a:t>
            </a:r>
            <a:endParaRPr lang="en-US" sz="800">
              <a:solidFill>
                <a:schemeClr val="accent4"/>
              </a:solidFill>
            </a:endParaRPr>
          </a:p>
        </p:txBody>
      </p:sp>
      <p:sp>
        <p:nvSpPr>
          <p:cNvPr id="4" name="Rectangle 3">
            <a:extLst>
              <a:ext uri="{FF2B5EF4-FFF2-40B4-BE49-F238E27FC236}">
                <a16:creationId xmlns:a16="http://schemas.microsoft.com/office/drawing/2014/main" id="{CEAFF424-4300-5C44-B393-674F4BCD99B9}"/>
              </a:ext>
            </a:extLst>
          </p:cNvPr>
          <p:cNvSpPr/>
          <p:nvPr userDrawn="1"/>
        </p:nvSpPr>
        <p:spPr>
          <a:xfrm>
            <a:off x="0" y="6748272"/>
            <a:ext cx="12192000" cy="1097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0EA6C8-6EBA-C044-819E-A0C6CB7C6323}"/>
              </a:ext>
            </a:extLst>
          </p:cNvPr>
          <p:cNvPicPr/>
          <p:nvPr userDrawn="1"/>
        </p:nvPicPr>
        <p:blipFill rotWithShape="1">
          <a:blip r:embed="rId33">
            <a:extLst>
              <a:ext uri="{28A0092B-C50C-407E-A947-70E740481C1C}">
                <a14:useLocalDpi xmlns:a14="http://schemas.microsoft.com/office/drawing/2010/main" val="0"/>
              </a:ext>
            </a:extLst>
          </a:blip>
          <a:srcRect l="-61192" t="-61192"/>
          <a:stretch/>
        </p:blipFill>
        <p:spPr>
          <a:xfrm>
            <a:off x="9041765" y="6009874"/>
            <a:ext cx="2785110" cy="634365"/>
          </a:xfrm>
          <a:prstGeom prst="rect">
            <a:avLst/>
          </a:prstGeom>
        </p:spPr>
      </p:pic>
    </p:spTree>
    <p:extLst>
      <p:ext uri="{BB962C8B-B14F-4D97-AF65-F5344CB8AC3E}">
        <p14:creationId xmlns:p14="http://schemas.microsoft.com/office/powerpoint/2010/main" val="836120113"/>
      </p:ext>
    </p:extLst>
  </p:cSld>
  <p:clrMap bg1="lt1" tx1="dk1" bg2="lt2" tx2="dk2" accent1="accent1" accent2="accent2" accent3="accent3" accent4="accent4" accent5="accent5" accent6="accent6" hlink="hlink" folHlink="folHlink"/>
  <p:sldLayoutIdLst>
    <p:sldLayoutId id="2147483658" r:id="rId1"/>
    <p:sldLayoutId id="2147483667" r:id="rId2"/>
    <p:sldLayoutId id="2147483704" r:id="rId3"/>
    <p:sldLayoutId id="2147483666" r:id="rId4"/>
    <p:sldLayoutId id="2147483650" r:id="rId5"/>
    <p:sldLayoutId id="2147483669" r:id="rId6"/>
    <p:sldLayoutId id="2147483652" r:id="rId7"/>
    <p:sldLayoutId id="2147483653" r:id="rId8"/>
    <p:sldLayoutId id="2147483654" r:id="rId9"/>
    <p:sldLayoutId id="2147483671" r:id="rId10"/>
    <p:sldLayoutId id="2147483655" r:id="rId11"/>
    <p:sldLayoutId id="2147483705" r:id="rId12"/>
    <p:sldLayoutId id="2147483706" r:id="rId13"/>
    <p:sldLayoutId id="2147483673" r:id="rId14"/>
    <p:sldLayoutId id="2147483674" r:id="rId15"/>
    <p:sldLayoutId id="2147483675" r:id="rId16"/>
    <p:sldLayoutId id="2147483676" r:id="rId17"/>
    <p:sldLayoutId id="2147483677" r:id="rId18"/>
    <p:sldLayoutId id="2147483678" r:id="rId19"/>
    <p:sldLayoutId id="2147483707" r:id="rId20"/>
    <p:sldLayoutId id="2147483681" r:id="rId21"/>
    <p:sldLayoutId id="2147483680" r:id="rId22"/>
    <p:sldLayoutId id="2147483683" r:id="rId23"/>
    <p:sldLayoutId id="2147483682" r:id="rId24"/>
    <p:sldLayoutId id="2147483672" r:id="rId25"/>
    <p:sldLayoutId id="2147483656" r:id="rId26"/>
    <p:sldLayoutId id="2147483670" r:id="rId27"/>
    <p:sldLayoutId id="2147483659" r:id="rId28"/>
    <p:sldLayoutId id="2147483708" r:id="rId29"/>
    <p:sldLayoutId id="2147483709" r:id="rId30"/>
    <p:sldLayoutId id="2147483710" r:id="rId31"/>
  </p:sldLayoutIdLst>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71450" indent="-171450" algn="l" defTabSz="914400" rtl="0" eaLnBrk="1" latinLnBrk="0" hangingPunct="1">
        <a:lnSpc>
          <a:spcPct val="100000"/>
        </a:lnSpc>
        <a:spcBef>
          <a:spcPts val="1000"/>
        </a:spcBef>
        <a:buClr>
          <a:schemeClr val="accent1"/>
        </a:buClr>
        <a:buFont typeface="Wingdings" pitchFamily="2" charset="2"/>
        <a:buChar char="§"/>
        <a:tabLst/>
        <a:defRPr sz="1400" kern="1200">
          <a:solidFill>
            <a:schemeClr val="tx1"/>
          </a:solidFill>
          <a:latin typeface="+mn-lt"/>
          <a:ea typeface="+mn-ea"/>
          <a:cs typeface="+mn-cs"/>
        </a:defRPr>
      </a:lvl1pPr>
      <a:lvl2pPr marL="409575" indent="-198438" algn="l" defTabSz="914400" rtl="0" eaLnBrk="1" latinLnBrk="0" hangingPunct="1">
        <a:lnSpc>
          <a:spcPct val="100000"/>
        </a:lnSpc>
        <a:spcBef>
          <a:spcPts val="500"/>
        </a:spcBef>
        <a:buClr>
          <a:schemeClr val="accent1"/>
        </a:buClr>
        <a:buFont typeface="Courier New" panose="02070309020205020404" pitchFamily="49" charset="0"/>
        <a:buChar char="o"/>
        <a:tabLst/>
        <a:defRPr sz="1400" kern="1200">
          <a:solidFill>
            <a:schemeClr val="tx1"/>
          </a:solidFill>
          <a:latin typeface="+mn-lt"/>
          <a:ea typeface="+mn-ea"/>
          <a:cs typeface="+mn-cs"/>
        </a:defRPr>
      </a:lvl2pPr>
      <a:lvl3pPr marL="635000" indent="-198438" algn="l" defTabSz="914400" rtl="0" eaLnBrk="1" latinLnBrk="0" hangingPunct="1">
        <a:lnSpc>
          <a:spcPct val="100000"/>
        </a:lnSpc>
        <a:spcBef>
          <a:spcPts val="500"/>
        </a:spcBef>
        <a:buClr>
          <a:schemeClr val="accent1"/>
        </a:buClr>
        <a:buFont typeface="System Font Regular"/>
        <a:buChar char="−"/>
        <a:tabLst/>
        <a:defRPr sz="1400" kern="1200">
          <a:solidFill>
            <a:schemeClr val="tx1"/>
          </a:solidFill>
          <a:latin typeface="+mn-lt"/>
          <a:ea typeface="+mn-ea"/>
          <a:cs typeface="+mn-cs"/>
        </a:defRPr>
      </a:lvl3pPr>
      <a:lvl4pPr marL="858838" indent="-198438"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031875" indent="-158750"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hyperlink" Target="https://ascm.iad1.qualtrics.com/jfe/form/SV_0Jm2OJ0Y4nZEic5"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35.tiff"/><Relationship Id="rId4" Type="http://schemas.openxmlformats.org/officeDocument/2006/relationships/hyperlink" Target="https://research.mpi-group.com/jfe/form/SV_2tOnegRyOQ6OWt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40.tiff"/><Relationship Id="rId4" Type="http://schemas.openxmlformats.org/officeDocument/2006/relationships/image" Target="../media/image3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0.xml"/><Relationship Id="rId5" Type="http://schemas.openxmlformats.org/officeDocument/2006/relationships/image" Target="../media/image45.tiff"/><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46.png"/><Relationship Id="rId7" Type="http://schemas.openxmlformats.org/officeDocument/2006/relationships/image" Target="../media/image45.tif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6.tiff"/><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9.xml"/><Relationship Id="rId7" Type="http://schemas.openxmlformats.org/officeDocument/2006/relationships/image" Target="../media/image5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3.png"/><Relationship Id="rId5" Type="http://schemas.openxmlformats.org/officeDocument/2006/relationships/slideLayout" Target="../slideLayouts/slideLayout29.xml"/><Relationship Id="rId4" Type="http://schemas.openxmlformats.org/officeDocument/2006/relationships/tags" Target="../tags/tag1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12.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467625-A13B-446B-BE99-D6FC3AF50A96}"/>
              </a:ext>
            </a:extLst>
          </p:cNvPr>
          <p:cNvSpPr>
            <a:spLocks noGrp="1"/>
          </p:cNvSpPr>
          <p:nvPr>
            <p:ph type="ctrTitle"/>
          </p:nvPr>
        </p:nvSpPr>
        <p:spPr/>
        <p:txBody>
          <a:bodyPr/>
          <a:lstStyle/>
          <a:p>
            <a:r>
              <a:rPr lang="en-US" dirty="0"/>
              <a:t>Global Health Supply Chain</a:t>
            </a:r>
            <a:br>
              <a:rPr lang="en-US" dirty="0"/>
            </a:br>
            <a:r>
              <a:rPr lang="en-US" dirty="0"/>
              <a:t>Maturity Model</a:t>
            </a:r>
          </a:p>
        </p:txBody>
      </p:sp>
      <p:sp>
        <p:nvSpPr>
          <p:cNvPr id="2" name="Subtitle 1">
            <a:extLst>
              <a:ext uri="{FF2B5EF4-FFF2-40B4-BE49-F238E27FC236}">
                <a16:creationId xmlns:a16="http://schemas.microsoft.com/office/drawing/2014/main" id="{481ADD6A-A14E-47DF-B99A-AAFC7426E5B4}"/>
              </a:ext>
            </a:extLst>
          </p:cNvPr>
          <p:cNvSpPr>
            <a:spLocks noGrp="1"/>
          </p:cNvSpPr>
          <p:nvPr>
            <p:ph type="subTitle" idx="1"/>
          </p:nvPr>
        </p:nvSpPr>
        <p:spPr/>
        <p:txBody>
          <a:bodyPr/>
          <a:lstStyle/>
          <a:p>
            <a:r>
              <a:rPr lang="en-US" dirty="0"/>
              <a:t>Assessment version 8.0</a:t>
            </a:r>
          </a:p>
        </p:txBody>
      </p:sp>
      <p:sp>
        <p:nvSpPr>
          <p:cNvPr id="6" name="Text Placeholder 5">
            <a:extLst>
              <a:ext uri="{FF2B5EF4-FFF2-40B4-BE49-F238E27FC236}">
                <a16:creationId xmlns:a16="http://schemas.microsoft.com/office/drawing/2014/main" id="{89E5FEA7-3B4D-B440-93EF-4C6708FD3EBF}"/>
              </a:ext>
            </a:extLst>
          </p:cNvPr>
          <p:cNvSpPr>
            <a:spLocks noGrp="1"/>
          </p:cNvSpPr>
          <p:nvPr>
            <p:ph type="body" sz="quarter" idx="12"/>
          </p:nvPr>
        </p:nvSpPr>
        <p:spPr/>
        <p:txBody>
          <a:bodyPr/>
          <a:lstStyle/>
          <a:p>
            <a:r>
              <a:rPr lang="en-US" dirty="0"/>
              <a:t>Month xx, 2020</a:t>
            </a:r>
          </a:p>
        </p:txBody>
      </p:sp>
      <p:sp>
        <p:nvSpPr>
          <p:cNvPr id="7" name="Text Placeholder 6">
            <a:extLst>
              <a:ext uri="{FF2B5EF4-FFF2-40B4-BE49-F238E27FC236}">
                <a16:creationId xmlns:a16="http://schemas.microsoft.com/office/drawing/2014/main" id="{EDC50A04-5410-CC48-8F6B-B175F79178B9}"/>
              </a:ext>
            </a:extLst>
          </p:cNvPr>
          <p:cNvSpPr>
            <a:spLocks noGrp="1"/>
          </p:cNvSpPr>
          <p:nvPr>
            <p:ph type="body" sz="quarter" idx="10"/>
          </p:nvPr>
        </p:nvSpPr>
        <p:spPr/>
        <p:txBody>
          <a:bodyPr/>
          <a:lstStyle/>
          <a:p>
            <a:endParaRPr lang="en-US" dirty="0"/>
          </a:p>
        </p:txBody>
      </p:sp>
      <p:sp>
        <p:nvSpPr>
          <p:cNvPr id="10" name="Text Placeholder 9">
            <a:extLst>
              <a:ext uri="{FF2B5EF4-FFF2-40B4-BE49-F238E27FC236}">
                <a16:creationId xmlns:a16="http://schemas.microsoft.com/office/drawing/2014/main" id="{0123064B-0AF5-2E4D-B393-D59F4B3BB8CF}"/>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46885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422016" y="2273569"/>
            <a:ext cx="9642421" cy="1439139"/>
          </a:xfrm>
        </p:spPr>
        <p:txBody>
          <a:bodyPr/>
          <a:lstStyle/>
          <a:p>
            <a:pPr marL="863600" indent="-796925"/>
            <a:r>
              <a:rPr lang="en-US" dirty="0"/>
              <a:t>Questions and Answers</a:t>
            </a:r>
          </a:p>
        </p:txBody>
      </p:sp>
    </p:spTree>
    <p:extLst>
      <p:ext uri="{BB962C8B-B14F-4D97-AF65-F5344CB8AC3E}">
        <p14:creationId xmlns:p14="http://schemas.microsoft.com/office/powerpoint/2010/main" val="156328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07BB6-7FAD-4136-A419-25B02AC019B2}"/>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B2044694-8B00-1D45-BFFF-AECC421BE0A0}"/>
              </a:ext>
            </a:extLst>
          </p:cNvPr>
          <p:cNvSpPr txBox="1"/>
          <p:nvPr/>
        </p:nvSpPr>
        <p:spPr>
          <a:xfrm>
            <a:off x="693615" y="1329918"/>
            <a:ext cx="10804770" cy="249299"/>
          </a:xfrm>
          <a:prstGeom prst="rect">
            <a:avLst/>
          </a:prstGeom>
          <a:solidFill>
            <a:schemeClr val="tx2"/>
          </a:solidFill>
        </p:spPr>
        <p:txBody>
          <a:bodyPr wrap="square" lIns="0" tIns="0" rIns="0" bIns="0" rtlCol="0">
            <a:spAutoFit/>
          </a:bodyPr>
          <a:lstStyle/>
          <a:p>
            <a:pPr algn="ctr">
              <a:lnSpc>
                <a:spcPct val="90000"/>
              </a:lnSpc>
            </a:pPr>
            <a:r>
              <a:rPr lang="en-US" b="1" dirty="0">
                <a:solidFill>
                  <a:schemeClr val="bg1"/>
                </a:solidFill>
              </a:rPr>
              <a:t>What information in this session did you find most relevant and helpful?</a:t>
            </a:r>
          </a:p>
        </p:txBody>
      </p:sp>
    </p:spTree>
    <p:extLst>
      <p:ext uri="{BB962C8B-B14F-4D97-AF65-F5344CB8AC3E}">
        <p14:creationId xmlns:p14="http://schemas.microsoft.com/office/powerpoint/2010/main" val="2708991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nvPr>
        </p:nvSpPr>
        <p:spPr>
          <a:xfrm>
            <a:off x="877887" y="2644979"/>
            <a:ext cx="10436226" cy="907490"/>
          </a:xfrm>
          <a:prstGeom prst="rect">
            <a:avLst/>
          </a:prstGeom>
        </p:spPr>
        <p:txBody>
          <a:bodyPr>
            <a:normAutofit/>
          </a:bodyPr>
          <a:lstStyle/>
          <a:p>
            <a:pPr algn="ctr"/>
            <a:r>
              <a:rPr lang="en-US"/>
              <a:t>Global Health Supply Chain (GHSC) Maturity Model</a:t>
            </a:r>
            <a:br>
              <a:rPr lang="en-US"/>
            </a:br>
            <a:r>
              <a:rPr lang="en-US"/>
              <a:t>Overview</a:t>
            </a:r>
            <a:endParaRPr/>
          </a:p>
        </p:txBody>
      </p:sp>
    </p:spTree>
    <p:extLst>
      <p:ext uri="{BB962C8B-B14F-4D97-AF65-F5344CB8AC3E}">
        <p14:creationId xmlns:p14="http://schemas.microsoft.com/office/powerpoint/2010/main" val="21552929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25B7DC-C8E9-4849-B022-3D9D96C921EF}"/>
              </a:ext>
            </a:extLst>
          </p:cNvPr>
          <p:cNvGrpSpPr/>
          <p:nvPr/>
        </p:nvGrpSpPr>
        <p:grpSpPr>
          <a:xfrm>
            <a:off x="5930083" y="1995016"/>
            <a:ext cx="5142484" cy="4076073"/>
            <a:chOff x="5877884" y="1382110"/>
            <a:chExt cx="5681392" cy="4682356"/>
          </a:xfrm>
        </p:grpSpPr>
        <p:sp>
          <p:nvSpPr>
            <p:cNvPr id="10" name="Arrow: Right 9">
              <a:extLst>
                <a:ext uri="{FF2B5EF4-FFF2-40B4-BE49-F238E27FC236}">
                  <a16:creationId xmlns:a16="http://schemas.microsoft.com/office/drawing/2014/main" id="{75E62E88-396D-4F23-B280-38D3B756712A}"/>
                </a:ext>
              </a:extLst>
            </p:cNvPr>
            <p:cNvSpPr/>
            <p:nvPr/>
          </p:nvSpPr>
          <p:spPr>
            <a:xfrm rot="16200000">
              <a:off x="4317624" y="2942370"/>
              <a:ext cx="4003390" cy="882869"/>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2CE8017F-8ACA-4387-AB18-4F3676BAF2FB}"/>
                </a:ext>
              </a:extLst>
            </p:cNvPr>
            <p:cNvSpPr/>
            <p:nvPr/>
          </p:nvSpPr>
          <p:spPr>
            <a:xfrm>
              <a:off x="9765237" y="1828799"/>
              <a:ext cx="1415668" cy="3556700"/>
            </a:xfrm>
            <a:prstGeom prst="roundRect">
              <a:avLst/>
            </a:prstGeom>
            <a:gradFill>
              <a:gsLst>
                <a:gs pos="0">
                  <a:srgbClr val="92D050"/>
                </a:gs>
                <a:gs pos="100000">
                  <a:schemeClr val="bg1"/>
                </a:gs>
              </a:gsLst>
              <a:lin ang="5400000" scaled="1"/>
            </a:gradFill>
            <a:ln>
              <a:gradFill>
                <a:gsLst>
                  <a:gs pos="0">
                    <a:srgbClr val="92D05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3AA6C67-28AA-4B13-A7B3-6AE515CB78FB}"/>
                </a:ext>
              </a:extLst>
            </p:cNvPr>
            <p:cNvSpPr/>
            <p:nvPr/>
          </p:nvSpPr>
          <p:spPr>
            <a:xfrm>
              <a:off x="8982977" y="2445912"/>
              <a:ext cx="1415668" cy="2939587"/>
            </a:xfrm>
            <a:prstGeom prst="roundRect">
              <a:avLst/>
            </a:prstGeom>
            <a:gradFill>
              <a:gsLst>
                <a:gs pos="0">
                  <a:srgbClr val="FFC000"/>
                </a:gs>
                <a:gs pos="100000">
                  <a:schemeClr val="bg1"/>
                </a:gs>
              </a:gsLst>
              <a:lin ang="5400000" scaled="1"/>
            </a:gradFill>
            <a:ln>
              <a:gradFill>
                <a:gsLst>
                  <a:gs pos="0">
                    <a:srgbClr val="FFC00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B1DEF325-7567-4C5E-822E-C5090647544E}"/>
                </a:ext>
              </a:extLst>
            </p:cNvPr>
            <p:cNvSpPr/>
            <p:nvPr/>
          </p:nvSpPr>
          <p:spPr>
            <a:xfrm>
              <a:off x="8211469" y="3051415"/>
              <a:ext cx="1415668" cy="2334084"/>
            </a:xfrm>
            <a:prstGeom prst="roundRect">
              <a:avLst/>
            </a:prstGeom>
            <a:gradFill>
              <a:gsLst>
                <a:gs pos="0">
                  <a:srgbClr val="A5A5A5"/>
                </a:gs>
                <a:gs pos="100000">
                  <a:schemeClr val="bg1"/>
                </a:gs>
              </a:gsLst>
              <a:lin ang="5400000" scaled="1"/>
            </a:gradFill>
            <a:ln>
              <a:gradFill>
                <a:gsLst>
                  <a:gs pos="0">
                    <a:srgbClr val="A5A5A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621FD2D3-48FB-40F5-8F87-02E4EB3EA5E9}"/>
                </a:ext>
              </a:extLst>
            </p:cNvPr>
            <p:cNvSpPr/>
            <p:nvPr/>
          </p:nvSpPr>
          <p:spPr>
            <a:xfrm>
              <a:off x="7429209" y="3645252"/>
              <a:ext cx="1415668" cy="1740245"/>
            </a:xfrm>
            <a:prstGeom prst="roundRect">
              <a:avLst/>
            </a:prstGeom>
            <a:gradFill>
              <a:gsLst>
                <a:gs pos="0">
                  <a:srgbClr val="ED911D"/>
                </a:gs>
                <a:gs pos="100000">
                  <a:schemeClr val="bg1"/>
                </a:gs>
              </a:gsLst>
              <a:lin ang="5400000" scaled="1"/>
            </a:gradFill>
            <a:ln>
              <a:gradFill>
                <a:gsLst>
                  <a:gs pos="0">
                    <a:srgbClr val="ED911D"/>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4081052D-AF8B-438D-997D-449D41416E71}"/>
                </a:ext>
              </a:extLst>
            </p:cNvPr>
            <p:cNvSpPr txBox="1"/>
            <p:nvPr/>
          </p:nvSpPr>
          <p:spPr>
            <a:xfrm>
              <a:off x="7446336" y="3751264"/>
              <a:ext cx="1292773" cy="365415"/>
            </a:xfrm>
            <a:prstGeom prst="rect">
              <a:avLst/>
            </a:prstGeom>
            <a:noFill/>
          </p:spPr>
          <p:txBody>
            <a:bodyPr wrap="square" rtlCol="0">
              <a:spAutoFit/>
            </a:bodyPr>
            <a:lstStyle/>
            <a:p>
              <a:pPr algn="ctr" defTabSz="1219170" hangingPunct="1">
                <a:defRPr/>
              </a:pPr>
              <a:r>
                <a:rPr lang="en-US" sz="1467" b="1" kern="1200">
                  <a:solidFill>
                    <a:prstClr val="black">
                      <a:lumMod val="65000"/>
                      <a:lumOff val="35000"/>
                    </a:prstClr>
                  </a:solidFill>
                  <a:latin typeface="Calibri" panose="020F0502020204030204"/>
                </a:rPr>
                <a:t>BRONZE</a:t>
              </a:r>
            </a:p>
          </p:txBody>
        </p:sp>
        <p:sp>
          <p:nvSpPr>
            <p:cNvPr id="17" name="TextBox 16">
              <a:extLst>
                <a:ext uri="{FF2B5EF4-FFF2-40B4-BE49-F238E27FC236}">
                  <a16:creationId xmlns:a16="http://schemas.microsoft.com/office/drawing/2014/main" id="{C084CAA0-9048-4746-BF49-2D317B60263B}"/>
                </a:ext>
              </a:extLst>
            </p:cNvPr>
            <p:cNvSpPr txBox="1"/>
            <p:nvPr/>
          </p:nvSpPr>
          <p:spPr>
            <a:xfrm>
              <a:off x="8263779" y="3176326"/>
              <a:ext cx="1292773" cy="365415"/>
            </a:xfrm>
            <a:prstGeom prst="rect">
              <a:avLst/>
            </a:prstGeom>
            <a:noFill/>
          </p:spPr>
          <p:txBody>
            <a:bodyPr wrap="square" rtlCol="0">
              <a:spAutoFit/>
            </a:bodyPr>
            <a:lstStyle/>
            <a:p>
              <a:pPr algn="ctr" defTabSz="1219170" hangingPunct="1">
                <a:defRPr/>
              </a:pPr>
              <a:r>
                <a:rPr lang="en-US" sz="1467" b="1" kern="1200">
                  <a:solidFill>
                    <a:prstClr val="black">
                      <a:lumMod val="65000"/>
                      <a:lumOff val="35000"/>
                    </a:prstClr>
                  </a:solidFill>
                  <a:latin typeface="Calibri" panose="020F0502020204030204"/>
                </a:rPr>
                <a:t>SILVER</a:t>
              </a:r>
            </a:p>
          </p:txBody>
        </p:sp>
        <p:sp>
          <p:nvSpPr>
            <p:cNvPr id="18" name="TextBox 17">
              <a:extLst>
                <a:ext uri="{FF2B5EF4-FFF2-40B4-BE49-F238E27FC236}">
                  <a16:creationId xmlns:a16="http://schemas.microsoft.com/office/drawing/2014/main" id="{640496BB-26DB-4AAA-BBD3-CDA7C8494F39}"/>
                </a:ext>
              </a:extLst>
            </p:cNvPr>
            <p:cNvSpPr txBox="1"/>
            <p:nvPr/>
          </p:nvSpPr>
          <p:spPr>
            <a:xfrm>
              <a:off x="9058970" y="2518123"/>
              <a:ext cx="1292773" cy="365415"/>
            </a:xfrm>
            <a:prstGeom prst="rect">
              <a:avLst/>
            </a:prstGeom>
            <a:noFill/>
          </p:spPr>
          <p:txBody>
            <a:bodyPr wrap="square" rtlCol="0">
              <a:spAutoFit/>
            </a:bodyPr>
            <a:lstStyle/>
            <a:p>
              <a:pPr algn="ctr" defTabSz="1219170" hangingPunct="1">
                <a:defRPr/>
              </a:pPr>
              <a:r>
                <a:rPr lang="en-US" sz="1467" b="1" kern="1200">
                  <a:solidFill>
                    <a:prstClr val="black">
                      <a:lumMod val="65000"/>
                      <a:lumOff val="35000"/>
                    </a:prstClr>
                  </a:solidFill>
                  <a:latin typeface="Calibri" panose="020F0502020204030204"/>
                </a:rPr>
                <a:t>GOLD</a:t>
              </a:r>
            </a:p>
          </p:txBody>
        </p:sp>
        <p:sp>
          <p:nvSpPr>
            <p:cNvPr id="19" name="TextBox 18">
              <a:extLst>
                <a:ext uri="{FF2B5EF4-FFF2-40B4-BE49-F238E27FC236}">
                  <a16:creationId xmlns:a16="http://schemas.microsoft.com/office/drawing/2014/main" id="{2DF8C1D2-BA95-45FA-9757-F40718654E6B}"/>
                </a:ext>
              </a:extLst>
            </p:cNvPr>
            <p:cNvSpPr txBox="1"/>
            <p:nvPr/>
          </p:nvSpPr>
          <p:spPr>
            <a:xfrm>
              <a:off x="9765239" y="1940950"/>
              <a:ext cx="1415667" cy="365415"/>
            </a:xfrm>
            <a:prstGeom prst="rect">
              <a:avLst/>
            </a:prstGeom>
            <a:noFill/>
          </p:spPr>
          <p:txBody>
            <a:bodyPr wrap="square" rtlCol="0">
              <a:spAutoFit/>
            </a:bodyPr>
            <a:lstStyle/>
            <a:p>
              <a:pPr algn="ctr" defTabSz="1219170" hangingPunct="1">
                <a:defRPr/>
              </a:pPr>
              <a:r>
                <a:rPr lang="en-US" sz="1467" b="1" kern="1200">
                  <a:solidFill>
                    <a:prstClr val="black">
                      <a:lumMod val="65000"/>
                      <a:lumOff val="35000"/>
                    </a:prstClr>
                  </a:solidFill>
                  <a:latin typeface="Calibri" panose="020F0502020204030204"/>
                </a:rPr>
                <a:t>ACCREDITED</a:t>
              </a:r>
            </a:p>
          </p:txBody>
        </p:sp>
        <p:cxnSp>
          <p:nvCxnSpPr>
            <p:cNvPr id="21" name="Straight Arrow Connector 20">
              <a:extLst>
                <a:ext uri="{FF2B5EF4-FFF2-40B4-BE49-F238E27FC236}">
                  <a16:creationId xmlns:a16="http://schemas.microsoft.com/office/drawing/2014/main" id="{477D9B4C-6A2B-41E3-8634-FA47C0A5E146}"/>
                </a:ext>
              </a:extLst>
            </p:cNvPr>
            <p:cNvCxnSpPr/>
            <p:nvPr/>
          </p:nvCxnSpPr>
          <p:spPr>
            <a:xfrm flipV="1">
              <a:off x="7079226" y="1427644"/>
              <a:ext cx="2395138" cy="2118014"/>
            </a:xfrm>
            <a:prstGeom prst="straightConnector1">
              <a:avLst/>
            </a:prstGeom>
            <a:ln w="539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D74CE6-1E6D-497C-8A1C-8C87C5A3FDE2}"/>
                </a:ext>
              </a:extLst>
            </p:cNvPr>
            <p:cNvSpPr txBox="1"/>
            <p:nvPr/>
          </p:nvSpPr>
          <p:spPr>
            <a:xfrm rot="19062698">
              <a:off x="6738069" y="2139728"/>
              <a:ext cx="2844801" cy="365415"/>
            </a:xfrm>
            <a:prstGeom prst="rect">
              <a:avLst/>
            </a:prstGeom>
            <a:noFill/>
          </p:spPr>
          <p:txBody>
            <a:bodyPr wrap="square" rtlCol="0">
              <a:spAutoFit/>
            </a:bodyPr>
            <a:lstStyle/>
            <a:p>
              <a:pPr defTabSz="1219170" hangingPunct="1">
                <a:defRPr/>
              </a:pPr>
              <a:r>
                <a:rPr lang="en-US" sz="1467" kern="1200">
                  <a:solidFill>
                    <a:prstClr val="black">
                      <a:lumMod val="65000"/>
                      <a:lumOff val="35000"/>
                    </a:prstClr>
                  </a:solidFill>
                  <a:latin typeface="Calibri" panose="020F0502020204030204"/>
                </a:rPr>
                <a:t>Supply-Chain Performance</a:t>
              </a:r>
            </a:p>
          </p:txBody>
        </p:sp>
        <p:sp>
          <p:nvSpPr>
            <p:cNvPr id="23" name="Arrow: Right 22">
              <a:extLst>
                <a:ext uri="{FF2B5EF4-FFF2-40B4-BE49-F238E27FC236}">
                  <a16:creationId xmlns:a16="http://schemas.microsoft.com/office/drawing/2014/main" id="{C301FECF-E9A7-47BF-B8AD-C8A5A7E2450C}"/>
                </a:ext>
              </a:extLst>
            </p:cNvPr>
            <p:cNvSpPr/>
            <p:nvPr/>
          </p:nvSpPr>
          <p:spPr>
            <a:xfrm>
              <a:off x="6654625" y="5181597"/>
              <a:ext cx="4904651" cy="882869"/>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BC762C92-478E-4DD7-B512-59BB1A91020A}"/>
                </a:ext>
              </a:extLst>
            </p:cNvPr>
            <p:cNvSpPr txBox="1"/>
            <p:nvPr/>
          </p:nvSpPr>
          <p:spPr>
            <a:xfrm>
              <a:off x="7137881" y="5392198"/>
              <a:ext cx="3690194" cy="436127"/>
            </a:xfrm>
            <a:prstGeom prst="rect">
              <a:avLst/>
            </a:prstGeom>
            <a:noFill/>
          </p:spPr>
          <p:txBody>
            <a:bodyPr wrap="square" rtlCol="0">
              <a:spAutoFit/>
            </a:bodyPr>
            <a:lstStyle/>
            <a:p>
              <a:pPr defTabSz="1219170" hangingPunct="1">
                <a:defRPr/>
              </a:pPr>
              <a:r>
                <a:rPr lang="en-US" sz="1867" b="1" kern="1200">
                  <a:solidFill>
                    <a:prstClr val="black">
                      <a:lumMod val="65000"/>
                      <a:lumOff val="35000"/>
                    </a:prstClr>
                  </a:solidFill>
                  <a:latin typeface="Calibri" panose="020F0502020204030204"/>
                </a:rPr>
                <a:t>SUPPLY-CHAIN MATURITY</a:t>
              </a:r>
            </a:p>
          </p:txBody>
        </p:sp>
        <p:sp>
          <p:nvSpPr>
            <p:cNvPr id="25" name="TextBox 24">
              <a:extLst>
                <a:ext uri="{FF2B5EF4-FFF2-40B4-BE49-F238E27FC236}">
                  <a16:creationId xmlns:a16="http://schemas.microsoft.com/office/drawing/2014/main" id="{F7DAD135-7D7E-4E63-9FA5-1511AE1E5EEE}"/>
                </a:ext>
              </a:extLst>
            </p:cNvPr>
            <p:cNvSpPr txBox="1"/>
            <p:nvPr/>
          </p:nvSpPr>
          <p:spPr>
            <a:xfrm rot="16200000">
              <a:off x="4664836" y="3178867"/>
              <a:ext cx="3323363" cy="419442"/>
            </a:xfrm>
            <a:prstGeom prst="rect">
              <a:avLst/>
            </a:prstGeom>
            <a:noFill/>
          </p:spPr>
          <p:txBody>
            <a:bodyPr wrap="square" rtlCol="0" anchor="ctr">
              <a:spAutoFit/>
            </a:bodyPr>
            <a:lstStyle/>
            <a:p>
              <a:pPr defTabSz="1219170" hangingPunct="1">
                <a:defRPr/>
              </a:pPr>
              <a:r>
                <a:rPr lang="en-US" sz="1867" b="1" kern="1200">
                  <a:solidFill>
                    <a:prstClr val="black">
                      <a:lumMod val="65000"/>
                      <a:lumOff val="35000"/>
                    </a:prstClr>
                  </a:solidFill>
                  <a:latin typeface="Calibri" panose="020F0502020204030204"/>
                </a:rPr>
                <a:t>PRODUCT AVAILABILITY</a:t>
              </a:r>
            </a:p>
          </p:txBody>
        </p:sp>
      </p:grpSp>
      <p:sp>
        <p:nvSpPr>
          <p:cNvPr id="26" name="Speech Bubble: Rectangle 25">
            <a:extLst>
              <a:ext uri="{FF2B5EF4-FFF2-40B4-BE49-F238E27FC236}">
                <a16:creationId xmlns:a16="http://schemas.microsoft.com/office/drawing/2014/main" id="{7CF954EB-D82B-478B-B7CD-19674E97832A}"/>
              </a:ext>
            </a:extLst>
          </p:cNvPr>
          <p:cNvSpPr/>
          <p:nvPr/>
        </p:nvSpPr>
        <p:spPr>
          <a:xfrm>
            <a:off x="10065853" y="3556912"/>
            <a:ext cx="1365344" cy="1512157"/>
          </a:xfrm>
          <a:prstGeom prst="wedgeRectCallout">
            <a:avLst>
              <a:gd name="adj1" fmla="val -103871"/>
              <a:gd name="adj2" fmla="val 39940"/>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r>
              <a:rPr lang="en-US" sz="1600" b="1" kern="1200">
                <a:solidFill>
                  <a:prstClr val="black">
                    <a:lumMod val="65000"/>
                    <a:lumOff val="35000"/>
                  </a:prstClr>
                </a:solidFill>
                <a:latin typeface="Calibri" panose="020F0502020204030204"/>
              </a:rPr>
              <a:t>There is a relationship between maturity and supply-chain performance.</a:t>
            </a:r>
          </a:p>
        </p:txBody>
      </p:sp>
      <p:sp>
        <p:nvSpPr>
          <p:cNvPr id="27" name="Rectangle 26">
            <a:extLst>
              <a:ext uri="{FF2B5EF4-FFF2-40B4-BE49-F238E27FC236}">
                <a16:creationId xmlns:a16="http://schemas.microsoft.com/office/drawing/2014/main" id="{592FCED9-CC8B-4861-9A50-5A977D129A81}"/>
              </a:ext>
            </a:extLst>
          </p:cNvPr>
          <p:cNvSpPr/>
          <p:nvPr/>
        </p:nvSpPr>
        <p:spPr>
          <a:xfrm>
            <a:off x="416397" y="1382874"/>
            <a:ext cx="5404447" cy="424731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spcBef>
                <a:spcPts val="600"/>
              </a:spcBef>
              <a:buClr>
                <a:srgbClr val="2F85AA"/>
              </a:buClr>
            </a:pPr>
            <a:r>
              <a:rPr lang="en-US" sz="1400" b="1">
                <a:solidFill>
                  <a:srgbClr val="000000"/>
                </a:solidFill>
                <a:latin typeface="Arial" pitchFamily="34" charset="0"/>
                <a:cs typeface="Arial" pitchFamily="34" charset="0"/>
              </a:rPr>
              <a:t>Overview</a:t>
            </a:r>
          </a:p>
          <a:p>
            <a:pPr marL="285750" indent="-285750" defTabSz="1625519">
              <a:spcBef>
                <a:spcPts val="600"/>
              </a:spcBef>
              <a:buClr>
                <a:srgbClr val="2F85AA"/>
              </a:buClr>
              <a:buFont typeface="Arial" panose="020B0604020202020204" pitchFamily="34" charset="0"/>
              <a:buChar char="•"/>
            </a:pPr>
            <a:r>
              <a:rPr lang="en-US" sz="1400">
                <a:latin typeface="Arial" pitchFamily="34" charset="0"/>
                <a:cs typeface="Arial" pitchFamily="34" charset="0"/>
              </a:rPr>
              <a:t>Self-assessment tool that helps sites, supply chains, counties, regions, and countries to independently assess supply-chain needs</a:t>
            </a:r>
          </a:p>
          <a:p>
            <a:pPr defTabSz="1625519">
              <a:spcBef>
                <a:spcPts val="600"/>
              </a:spcBef>
              <a:buClr>
                <a:srgbClr val="2F85AA"/>
              </a:buClr>
            </a:pPr>
            <a:endParaRPr lang="en-US" sz="1400" b="1">
              <a:solidFill>
                <a:srgbClr val="000000"/>
              </a:solidFill>
              <a:latin typeface="Arial" pitchFamily="34" charset="0"/>
              <a:cs typeface="Arial" pitchFamily="34" charset="0"/>
            </a:endParaRPr>
          </a:p>
          <a:p>
            <a:pPr defTabSz="1625519">
              <a:spcBef>
                <a:spcPts val="600"/>
              </a:spcBef>
              <a:buClr>
                <a:srgbClr val="2F85AA"/>
              </a:buClr>
            </a:pPr>
            <a:r>
              <a:rPr lang="en-US" sz="1400" b="1">
                <a:solidFill>
                  <a:srgbClr val="000000"/>
                </a:solidFill>
                <a:latin typeface="Arial" pitchFamily="34" charset="0"/>
                <a:cs typeface="Arial" pitchFamily="34" charset="0"/>
              </a:rPr>
              <a:t>Progress measurement</a:t>
            </a:r>
          </a:p>
          <a:p>
            <a:pPr marL="285750" indent="-285750" defTabSz="1625519">
              <a:spcBef>
                <a:spcPts val="600"/>
              </a:spcBef>
              <a:buClr>
                <a:srgbClr val="2F85AA"/>
              </a:buClr>
              <a:buFont typeface="Arial" panose="020B0604020202020204" pitchFamily="34" charset="0"/>
              <a:buChar char="•"/>
            </a:pPr>
            <a:r>
              <a:rPr lang="en-US" sz="1400">
                <a:latin typeface="Arial" pitchFamily="34" charset="0"/>
                <a:cs typeface="Arial" pitchFamily="34" charset="0"/>
              </a:rPr>
              <a:t>Periodic self assessments</a:t>
            </a:r>
          </a:p>
          <a:p>
            <a:pPr marL="285750" indent="-285750" defTabSz="1625519">
              <a:spcBef>
                <a:spcPts val="600"/>
              </a:spcBef>
              <a:buClr>
                <a:srgbClr val="2F85AA"/>
              </a:buClr>
              <a:buFont typeface="Arial" panose="020B0604020202020204" pitchFamily="34" charset="0"/>
              <a:buChar char="•"/>
            </a:pPr>
            <a:r>
              <a:rPr lang="en-US" sz="1400">
                <a:solidFill>
                  <a:srgbClr val="000000"/>
                </a:solidFill>
                <a:latin typeface="Arial" pitchFamily="34" charset="0"/>
                <a:cs typeface="Arial" pitchFamily="34" charset="0"/>
              </a:rPr>
              <a:t>Identify </a:t>
            </a:r>
            <a:r>
              <a:rPr lang="en-US" sz="1400">
                <a:latin typeface="Arial" pitchFamily="34" charset="0"/>
                <a:cs typeface="Arial" pitchFamily="34" charset="0"/>
              </a:rPr>
              <a:t>bottlenecks and performance gaps</a:t>
            </a:r>
          </a:p>
          <a:p>
            <a:pPr marL="285750" indent="-285750" defTabSz="1625519">
              <a:spcBef>
                <a:spcPts val="600"/>
              </a:spcBef>
              <a:buClr>
                <a:srgbClr val="2F85AA"/>
              </a:buClr>
              <a:buFont typeface="Arial" panose="020B0604020202020204" pitchFamily="34" charset="0"/>
              <a:buChar char="•"/>
            </a:pPr>
            <a:r>
              <a:rPr lang="en-US" sz="1400">
                <a:latin typeface="Arial" pitchFamily="34" charset="0"/>
                <a:cs typeface="Arial" pitchFamily="34" charset="0"/>
              </a:rPr>
              <a:t>Prioritize improvement opportunities</a:t>
            </a:r>
          </a:p>
          <a:p>
            <a:pPr marL="285750" indent="-285750" defTabSz="1625519">
              <a:spcBef>
                <a:spcPts val="600"/>
              </a:spcBef>
              <a:buClr>
                <a:srgbClr val="2F85AA"/>
              </a:buClr>
              <a:buFont typeface="Arial" panose="020B0604020202020204" pitchFamily="34" charset="0"/>
              <a:buChar char="•"/>
            </a:pPr>
            <a:endParaRPr lang="en-US" sz="1400">
              <a:latin typeface="Arial" pitchFamily="34" charset="0"/>
              <a:cs typeface="Arial" pitchFamily="34" charset="0"/>
            </a:endParaRPr>
          </a:p>
          <a:p>
            <a:pPr defTabSz="1625519">
              <a:spcBef>
                <a:spcPts val="600"/>
              </a:spcBef>
              <a:buClr>
                <a:srgbClr val="2F85AA"/>
              </a:buClr>
            </a:pPr>
            <a:r>
              <a:rPr lang="en-US" sz="1400" b="1">
                <a:solidFill>
                  <a:srgbClr val="000000"/>
                </a:solidFill>
                <a:latin typeface="Arial" pitchFamily="34" charset="0"/>
                <a:cs typeface="Arial" pitchFamily="34" charset="0"/>
              </a:rPr>
              <a:t>Continued removal of constraints</a:t>
            </a:r>
          </a:p>
          <a:p>
            <a:pPr marL="285750" indent="-285750" defTabSz="1625519">
              <a:spcBef>
                <a:spcPts val="600"/>
              </a:spcBef>
              <a:buClr>
                <a:srgbClr val="2F85AA"/>
              </a:buClr>
              <a:buFont typeface="Arial" panose="020B0604020202020204" pitchFamily="34" charset="0"/>
              <a:buChar char="•"/>
            </a:pPr>
            <a:r>
              <a:rPr lang="en-US" sz="1400">
                <a:solidFill>
                  <a:srgbClr val="000000"/>
                </a:solidFill>
                <a:latin typeface="Arial" pitchFamily="34" charset="0"/>
                <a:cs typeface="Arial" pitchFamily="34" charset="0"/>
              </a:rPr>
              <a:t>Improved visibility</a:t>
            </a:r>
          </a:p>
          <a:p>
            <a:pPr marL="285750" indent="-285750" defTabSz="1625519">
              <a:spcBef>
                <a:spcPts val="600"/>
              </a:spcBef>
              <a:buClr>
                <a:srgbClr val="2F85AA"/>
              </a:buClr>
              <a:buFont typeface="Arial" panose="020B0604020202020204" pitchFamily="34" charset="0"/>
              <a:buChar char="•"/>
            </a:pPr>
            <a:r>
              <a:rPr lang="en-US" sz="1400">
                <a:solidFill>
                  <a:srgbClr val="000000"/>
                </a:solidFill>
                <a:latin typeface="Arial" pitchFamily="34" charset="0"/>
                <a:cs typeface="Arial" pitchFamily="34" charset="0"/>
              </a:rPr>
              <a:t>Increased product availability</a:t>
            </a:r>
          </a:p>
          <a:p>
            <a:pPr marL="285750" indent="-285750" defTabSz="1625519">
              <a:spcBef>
                <a:spcPts val="600"/>
              </a:spcBef>
              <a:buClr>
                <a:srgbClr val="2F85AA"/>
              </a:buClr>
              <a:buFont typeface="Arial" panose="020B0604020202020204" pitchFamily="34" charset="0"/>
              <a:buChar char="•"/>
            </a:pPr>
            <a:r>
              <a:rPr lang="en-US" sz="1400">
                <a:solidFill>
                  <a:srgbClr val="000000"/>
                </a:solidFill>
                <a:latin typeface="Arial" pitchFamily="34" charset="0"/>
                <a:cs typeface="Arial" pitchFamily="34" charset="0"/>
              </a:rPr>
              <a:t>Greater supply-chain efficiency</a:t>
            </a:r>
          </a:p>
          <a:p>
            <a:pPr marL="285750" indent="-285750" defTabSz="1625519">
              <a:spcBef>
                <a:spcPts val="600"/>
              </a:spcBef>
              <a:buClr>
                <a:srgbClr val="2F85AA"/>
              </a:buClr>
              <a:buFont typeface="Arial" panose="020B0604020202020204" pitchFamily="34" charset="0"/>
              <a:buChar char="•"/>
            </a:pPr>
            <a:r>
              <a:rPr lang="en-US" sz="1400">
                <a:solidFill>
                  <a:srgbClr val="000000"/>
                </a:solidFill>
                <a:latin typeface="Arial" pitchFamily="34" charset="0"/>
                <a:cs typeface="Arial" pitchFamily="34" charset="0"/>
              </a:rPr>
              <a:t>Maximize investments</a:t>
            </a:r>
          </a:p>
        </p:txBody>
      </p:sp>
      <p:sp>
        <p:nvSpPr>
          <p:cNvPr id="20" name="Shape 315">
            <a:extLst>
              <a:ext uri="{FF2B5EF4-FFF2-40B4-BE49-F238E27FC236}">
                <a16:creationId xmlns:a16="http://schemas.microsoft.com/office/drawing/2014/main" id="{CD4FB14D-C287-4D79-9426-96DE703A7897}"/>
              </a:ext>
            </a:extLst>
          </p:cNvPr>
          <p:cNvSpPr>
            <a:spLocks noGrp="1"/>
          </p:cNvSpPr>
          <p:nvPr>
            <p:ph type="title"/>
          </p:nvPr>
        </p:nvSpPr>
        <p:spPr>
          <a:xfrm>
            <a:off x="453150" y="209904"/>
            <a:ext cx="11403415" cy="907490"/>
          </a:xfrm>
          <a:prstGeom prst="rect">
            <a:avLst/>
          </a:prstGeom>
        </p:spPr>
        <p:txBody>
          <a:bodyPr/>
          <a:lstStyle>
            <a:lvl1pPr defTabSz="859536">
              <a:defRPr sz="3759"/>
            </a:lvl1pPr>
          </a:lstStyle>
          <a:p>
            <a:r>
              <a:rPr sz="2800"/>
              <a:t>Global Health Supply</a:t>
            </a:r>
            <a:r>
              <a:rPr lang="en-US" sz="2800"/>
              <a:t>-</a:t>
            </a:r>
            <a:r>
              <a:rPr sz="2800"/>
              <a:t>Chain Maturity Model</a:t>
            </a:r>
            <a:r>
              <a:rPr lang="en-US" sz="2800"/>
              <a:t> fosters continuous improvement</a:t>
            </a:r>
            <a:endParaRPr sz="2800"/>
          </a:p>
        </p:txBody>
      </p:sp>
    </p:spTree>
    <p:extLst>
      <p:ext uri="{BB962C8B-B14F-4D97-AF65-F5344CB8AC3E}">
        <p14:creationId xmlns:p14="http://schemas.microsoft.com/office/powerpoint/2010/main" val="2136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p:nvPr>
        </p:nvSpPr>
        <p:spPr>
          <a:xfrm>
            <a:off x="838198" y="208961"/>
            <a:ext cx="9698051" cy="907490"/>
          </a:xfrm>
          <a:prstGeom prst="rect">
            <a:avLst/>
          </a:prstGeom>
        </p:spPr>
        <p:txBody>
          <a:bodyPr/>
          <a:lstStyle>
            <a:lvl1pPr defTabSz="859536">
              <a:defRPr sz="3759"/>
            </a:lvl1pPr>
          </a:lstStyle>
          <a:p>
            <a:r>
              <a:rPr lang="en-US" sz="2800"/>
              <a:t>How does the Supply-Chain</a:t>
            </a:r>
            <a:r>
              <a:rPr sz="2800"/>
              <a:t> Maturity Model</a:t>
            </a:r>
            <a:r>
              <a:rPr lang="en-US" sz="2800"/>
              <a:t> increase performance?</a:t>
            </a:r>
            <a:endParaRPr sz="2800"/>
          </a:p>
        </p:txBody>
      </p:sp>
      <p:sp>
        <p:nvSpPr>
          <p:cNvPr id="342" name="Shape 342"/>
          <p:cNvSpPr>
            <a:spLocks noGrp="1"/>
          </p:cNvSpPr>
          <p:nvPr>
            <p:ph type="body" sz="quarter" idx="1"/>
          </p:nvPr>
        </p:nvSpPr>
        <p:spPr>
          <a:xfrm>
            <a:off x="5551770" y="5111065"/>
            <a:ext cx="6207839" cy="1502387"/>
          </a:xfrm>
          <a:prstGeom prst="rect">
            <a:avLst/>
          </a:prstGeom>
        </p:spPr>
        <p:txBody>
          <a:bodyPr/>
          <a:lstStyle/>
          <a:p>
            <a:pPr marL="342900" indent="-342900">
              <a:spcBef>
                <a:spcPts val="600"/>
              </a:spcBef>
              <a:buFontTx/>
              <a:buAutoNum type="arabicPeriod"/>
              <a:defRPr sz="1600"/>
            </a:pPr>
            <a:r>
              <a:rPr lang="en-US"/>
              <a:t>Focusing efforts on improving weakest-link constraints.</a:t>
            </a:r>
          </a:p>
          <a:p>
            <a:pPr marL="342900" indent="-342900">
              <a:spcBef>
                <a:spcPts val="600"/>
              </a:spcBef>
              <a:buFontTx/>
              <a:buAutoNum type="arabicPeriod"/>
              <a:defRPr sz="1600"/>
            </a:pPr>
            <a:r>
              <a:t>Help</a:t>
            </a:r>
            <a:r>
              <a:rPr lang="en-US"/>
              <a:t>ing</a:t>
            </a:r>
            <a:r>
              <a:t> teams stay on top of the dynamically shifting weakest link</a:t>
            </a:r>
            <a:r>
              <a:rPr lang="en-US"/>
              <a:t>,</a:t>
            </a:r>
            <a:r>
              <a:t> which changes as </a:t>
            </a:r>
            <a:r>
              <a:rPr lang="en-US"/>
              <a:t>a </a:t>
            </a:r>
            <a:r>
              <a:t>supply chains mature</a:t>
            </a:r>
          </a:p>
          <a:p>
            <a:pPr marL="342900" indent="-342900">
              <a:spcBef>
                <a:spcPts val="600"/>
              </a:spcBef>
              <a:buFontTx/>
              <a:buAutoNum type="arabicPeriod"/>
              <a:defRPr sz="1600"/>
            </a:pPr>
            <a:r>
              <a:t>Highligh</a:t>
            </a:r>
            <a:r>
              <a:rPr lang="en-US"/>
              <a:t>ting</a:t>
            </a:r>
            <a:r>
              <a:t> areas where </a:t>
            </a:r>
            <a:r>
              <a:rPr lang="en-US"/>
              <a:t>maturity </a:t>
            </a:r>
            <a:r>
              <a:t>impacts the supply chain</a:t>
            </a:r>
            <a:r>
              <a:rPr lang="en-US"/>
              <a:t>'</a:t>
            </a:r>
            <a:r>
              <a:t>s ability to function in a given market environment</a:t>
            </a:r>
          </a:p>
        </p:txBody>
      </p:sp>
      <p:pic>
        <p:nvPicPr>
          <p:cNvPr id="343" name="image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1345">
            <a:off x="2822076" y="1658920"/>
            <a:ext cx="3199272" cy="1426075"/>
          </a:xfrm>
          <a:prstGeom prst="rect">
            <a:avLst/>
          </a:prstGeom>
          <a:ln w="12700">
            <a:miter lim="400000"/>
          </a:ln>
        </p:spPr>
      </p:pic>
      <p:grpSp>
        <p:nvGrpSpPr>
          <p:cNvPr id="346" name="Group 346"/>
          <p:cNvGrpSpPr/>
          <p:nvPr/>
        </p:nvGrpSpPr>
        <p:grpSpPr>
          <a:xfrm>
            <a:off x="2015760" y="2689636"/>
            <a:ext cx="2731198" cy="3430406"/>
            <a:chOff x="0" y="0"/>
            <a:chExt cx="2731196" cy="3430404"/>
          </a:xfrm>
        </p:grpSpPr>
        <p:sp>
          <p:nvSpPr>
            <p:cNvPr id="344" name="Shape 344"/>
            <p:cNvSpPr/>
            <p:nvPr/>
          </p:nvSpPr>
          <p:spPr>
            <a:xfrm>
              <a:off x="0" y="0"/>
              <a:ext cx="2731196" cy="3430404"/>
            </a:xfrm>
            <a:custGeom>
              <a:avLst/>
              <a:gdLst/>
              <a:ahLst/>
              <a:cxnLst>
                <a:cxn ang="0">
                  <a:pos x="wd2" y="hd2"/>
                </a:cxn>
                <a:cxn ang="5400000">
                  <a:pos x="wd2" y="hd2"/>
                </a:cxn>
                <a:cxn ang="10800000">
                  <a:pos x="wd2" y="hd2"/>
                </a:cxn>
                <a:cxn ang="16200000">
                  <a:pos x="wd2" y="hd2"/>
                </a:cxn>
              </a:cxnLst>
              <a:rect l="0" t="0" r="r" b="b"/>
              <a:pathLst>
                <a:path w="21600" h="21600" extrusionOk="0">
                  <a:moveTo>
                    <a:pt x="0" y="11879"/>
                  </a:moveTo>
                  <a:lnTo>
                    <a:pt x="12600" y="11879"/>
                  </a:lnTo>
                  <a:lnTo>
                    <a:pt x="18051" y="0"/>
                  </a:lnTo>
                  <a:lnTo>
                    <a:pt x="18000" y="11879"/>
                  </a:lnTo>
                  <a:lnTo>
                    <a:pt x="21600" y="11879"/>
                  </a:lnTo>
                  <a:lnTo>
                    <a:pt x="21600" y="21600"/>
                  </a:lnTo>
                  <a:lnTo>
                    <a:pt x="0" y="21600"/>
                  </a:lnTo>
                  <a:lnTo>
                    <a:pt x="0" y="13499"/>
                  </a:lnTo>
                  <a:close/>
                </a:path>
              </a:pathLst>
            </a:custGeom>
            <a:solidFill>
              <a:srgbClr val="FFFFFF"/>
            </a:solidFill>
            <a:ln w="12700" cap="flat">
              <a:solidFill>
                <a:srgbClr val="056839"/>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45" name="Shape 345"/>
            <p:cNvSpPr/>
            <p:nvPr/>
          </p:nvSpPr>
          <p:spPr>
            <a:xfrm>
              <a:off x="0" y="1919847"/>
              <a:ext cx="2731196" cy="1477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defRPr>
                  <a:solidFill>
                    <a:srgbClr val="595959"/>
                  </a:solidFill>
                </a:defRPr>
              </a:pPr>
              <a:r>
                <a:t>The Maturity Model highlights the most problematic constraint or “weakest link” to achieving supply</a:t>
              </a:r>
              <a:r>
                <a:rPr lang="en-US"/>
                <a:t>-</a:t>
              </a:r>
              <a:r>
                <a:t>chain goals.</a:t>
              </a:r>
            </a:p>
          </p:txBody>
        </p:sp>
      </p:grpSp>
      <p:grpSp>
        <p:nvGrpSpPr>
          <p:cNvPr id="351" name="Group 351"/>
          <p:cNvGrpSpPr/>
          <p:nvPr/>
        </p:nvGrpSpPr>
        <p:grpSpPr>
          <a:xfrm>
            <a:off x="634690" y="1362338"/>
            <a:ext cx="2270323" cy="2748465"/>
            <a:chOff x="0" y="-58705"/>
            <a:chExt cx="2270321" cy="2748463"/>
          </a:xfrm>
        </p:grpSpPr>
        <p:sp>
          <p:nvSpPr>
            <p:cNvPr id="347" name="Shape 347"/>
            <p:cNvSpPr/>
            <p:nvPr/>
          </p:nvSpPr>
          <p:spPr>
            <a:xfrm>
              <a:off x="0" y="125767"/>
              <a:ext cx="2270321" cy="25639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412"/>
                  </a:lnTo>
                  <a:lnTo>
                    <a:pt x="18000" y="21600"/>
                  </a:lnTo>
                  <a:lnTo>
                    <a:pt x="0" y="21600"/>
                  </a:lnTo>
                  <a:close/>
                </a:path>
              </a:pathLst>
            </a:custGeom>
            <a:solidFill>
              <a:srgbClr val="F2F2F2"/>
            </a:solidFill>
            <a:ln w="12700" cap="flat">
              <a:noFill/>
              <a:miter lim="4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a:p>
          </p:txBody>
        </p:sp>
        <p:sp>
          <p:nvSpPr>
            <p:cNvPr id="348" name="Shape 348"/>
            <p:cNvSpPr/>
            <p:nvPr/>
          </p:nvSpPr>
          <p:spPr>
            <a:xfrm>
              <a:off x="1891925" y="2311363"/>
              <a:ext cx="378395" cy="3783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a:p>
          </p:txBody>
        </p:sp>
        <p:sp>
          <p:nvSpPr>
            <p:cNvPr id="349" name="Shape 349"/>
            <p:cNvSpPr/>
            <p:nvPr/>
          </p:nvSpPr>
          <p:spPr>
            <a:xfrm>
              <a:off x="0" y="125767"/>
              <a:ext cx="2270321" cy="256399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8720" y="19050"/>
                  </a:lnTo>
                  <a:lnTo>
                    <a:pt x="21600" y="18412"/>
                  </a:lnTo>
                  <a:lnTo>
                    <a:pt x="18000" y="21600"/>
                  </a:lnTo>
                  <a:lnTo>
                    <a:pt x="0" y="21600"/>
                  </a:lnTo>
                  <a:lnTo>
                    <a:pt x="0" y="0"/>
                  </a:lnTo>
                  <a:lnTo>
                    <a:pt x="21600" y="0"/>
                  </a:lnTo>
                  <a:lnTo>
                    <a:pt x="21600" y="18412"/>
                  </a:lnTo>
                </a:path>
              </a:pathLst>
            </a:custGeom>
            <a:noFill/>
            <a:ln w="12700" cap="flat">
              <a:solidFill>
                <a:srgbClr val="A6A6A6"/>
              </a:solidFill>
              <a:prstDash val="solid"/>
              <a:miter lim="8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a:p>
          </p:txBody>
        </p:sp>
        <p:sp>
          <p:nvSpPr>
            <p:cNvPr id="350" name="Shape 350"/>
            <p:cNvSpPr/>
            <p:nvPr/>
          </p:nvSpPr>
          <p:spPr>
            <a:xfrm>
              <a:off x="0" y="-58705"/>
              <a:ext cx="2270320" cy="2554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nSpc>
                  <a:spcPct val="90000"/>
                </a:lnSpc>
                <a:spcBef>
                  <a:spcPts val="1000"/>
                </a:spcBef>
                <a:defRPr sz="1500">
                  <a:solidFill>
                    <a:srgbClr val="595959"/>
                  </a:solidFill>
                </a:defRPr>
              </a:pPr>
              <a:endParaRPr/>
            </a:p>
            <a:p>
              <a:pPr algn="ctr">
                <a:lnSpc>
                  <a:spcPct val="90000"/>
                </a:lnSpc>
                <a:spcBef>
                  <a:spcPts val="1000"/>
                </a:spcBef>
                <a:defRPr sz="1500" b="1">
                  <a:solidFill>
                    <a:srgbClr val="595959"/>
                  </a:solidFill>
                </a:defRPr>
              </a:pPr>
              <a:r>
                <a:t>Theory of Constraints</a:t>
              </a:r>
              <a:endParaRPr>
                <a:solidFill>
                  <a:srgbClr val="FFFFFF"/>
                </a:solidFill>
              </a:endParaRPr>
            </a:p>
            <a:p>
              <a:pPr>
                <a:lnSpc>
                  <a:spcPct val="90000"/>
                </a:lnSpc>
                <a:spcBef>
                  <a:spcPts val="1000"/>
                </a:spcBef>
                <a:defRPr sz="1500">
                  <a:solidFill>
                    <a:srgbClr val="595959"/>
                  </a:solidFill>
                </a:defRPr>
              </a:pPr>
              <a:r>
                <a:t>The lowest performing element of the supply chain </a:t>
              </a:r>
              <a:r>
                <a:rPr lang="en-US"/>
                <a:t>decreases </a:t>
              </a:r>
              <a:r>
                <a:t>overall performance. </a:t>
              </a:r>
              <a:endParaRPr>
                <a:solidFill>
                  <a:srgbClr val="FFFFFF"/>
                </a:solidFill>
              </a:endParaRPr>
            </a:p>
            <a:p>
              <a:pPr>
                <a:lnSpc>
                  <a:spcPct val="90000"/>
                </a:lnSpc>
                <a:spcBef>
                  <a:spcPts val="1000"/>
                </a:spcBef>
                <a:defRPr sz="1500">
                  <a:solidFill>
                    <a:srgbClr val="595959"/>
                  </a:solidFill>
                </a:defRPr>
              </a:pPr>
              <a:r>
                <a:t>Removing this “weakest link” is </a:t>
              </a:r>
              <a:r>
                <a:rPr lang="en-US"/>
                <a:t>a</a:t>
              </a:r>
              <a:r>
                <a:t> fast</a:t>
              </a:r>
              <a:r>
                <a:rPr lang="en-US"/>
                <a:t> </a:t>
              </a:r>
              <a:r>
                <a:t>and effective way to improve performance.</a:t>
              </a:r>
            </a:p>
          </p:txBody>
        </p:sp>
      </p:grpSp>
      <p:sp>
        <p:nvSpPr>
          <p:cNvPr id="371" name="Shape 371"/>
          <p:cNvSpPr/>
          <p:nvPr/>
        </p:nvSpPr>
        <p:spPr>
          <a:xfrm>
            <a:off x="5538916" y="4763434"/>
            <a:ext cx="5633720"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b="1">
                <a:solidFill>
                  <a:srgbClr val="056839"/>
                </a:solidFill>
              </a:defRPr>
            </a:lvl1pPr>
          </a:lstStyle>
          <a:p>
            <a:r>
              <a:t>The SC Maturity Model helps increase performance by: </a:t>
            </a:r>
          </a:p>
        </p:txBody>
      </p:sp>
      <p:grpSp>
        <p:nvGrpSpPr>
          <p:cNvPr id="34" name="Group 33">
            <a:extLst>
              <a:ext uri="{FF2B5EF4-FFF2-40B4-BE49-F238E27FC236}">
                <a16:creationId xmlns:a16="http://schemas.microsoft.com/office/drawing/2014/main" id="{2F5D2B20-5410-4E55-BFD3-D59DCCE85B80}"/>
              </a:ext>
            </a:extLst>
          </p:cNvPr>
          <p:cNvGrpSpPr/>
          <p:nvPr/>
        </p:nvGrpSpPr>
        <p:grpSpPr>
          <a:xfrm>
            <a:off x="5803140" y="1416846"/>
            <a:ext cx="4640516" cy="3331536"/>
            <a:chOff x="4499910" y="2154350"/>
            <a:chExt cx="4820472" cy="4236426"/>
          </a:xfrm>
        </p:grpSpPr>
        <p:sp>
          <p:nvSpPr>
            <p:cNvPr id="35" name="Shape 317">
              <a:extLst>
                <a:ext uri="{FF2B5EF4-FFF2-40B4-BE49-F238E27FC236}">
                  <a16:creationId xmlns:a16="http://schemas.microsoft.com/office/drawing/2014/main" id="{A6C75873-8AF9-403C-BF51-4BBD3E325C2E}"/>
                </a:ext>
              </a:extLst>
            </p:cNvPr>
            <p:cNvSpPr/>
            <p:nvPr/>
          </p:nvSpPr>
          <p:spPr>
            <a:xfrm rot="16200000">
              <a:off x="3133220" y="3536356"/>
              <a:ext cx="3501476" cy="768096"/>
            </a:xfrm>
            <a:prstGeom prst="rightArrow">
              <a:avLst>
                <a:gd name="adj1" fmla="val 50000"/>
                <a:gd name="adj2" fmla="val 50000"/>
              </a:avLst>
            </a:prstGeom>
            <a:solidFill>
              <a:srgbClr val="D9D9D9"/>
            </a:solidFill>
            <a:ln w="12700" cap="flat">
              <a:solidFill>
                <a:srgbClr val="BFBFBF"/>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a:p>
          </p:txBody>
        </p:sp>
        <p:sp>
          <p:nvSpPr>
            <p:cNvPr id="36" name="Shape 318">
              <a:extLst>
                <a:ext uri="{FF2B5EF4-FFF2-40B4-BE49-F238E27FC236}">
                  <a16:creationId xmlns:a16="http://schemas.microsoft.com/office/drawing/2014/main" id="{26C5CF1F-CB91-4D92-8CDA-389A173D67CE}"/>
                </a:ext>
              </a:extLst>
            </p:cNvPr>
            <p:cNvSpPr/>
            <p:nvPr/>
          </p:nvSpPr>
          <p:spPr>
            <a:xfrm>
              <a:off x="7651322" y="2556172"/>
              <a:ext cx="1147661" cy="3110789"/>
            </a:xfrm>
            <a:prstGeom prst="roundRect">
              <a:avLst>
                <a:gd name="adj" fmla="val 16667"/>
              </a:avLst>
            </a:prstGeom>
            <a:gradFill flip="none" rotWithShape="1">
              <a:gsLst>
                <a:gs pos="0">
                  <a:srgbClr val="92D050"/>
                </a:gs>
                <a:gs pos="100000">
                  <a:srgbClr val="FFFFFF"/>
                </a:gs>
              </a:gsLst>
              <a:lin ang="5400000" scaled="0"/>
            </a:gradFill>
            <a:ln w="12700" cap="flat">
              <a:solidFill>
                <a:srgbClr val="C9E8A8"/>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a:p>
          </p:txBody>
        </p:sp>
        <p:sp>
          <p:nvSpPr>
            <p:cNvPr id="37" name="Shape 319">
              <a:extLst>
                <a:ext uri="{FF2B5EF4-FFF2-40B4-BE49-F238E27FC236}">
                  <a16:creationId xmlns:a16="http://schemas.microsoft.com/office/drawing/2014/main" id="{4C000203-C963-4FAA-8302-D8ED0EF68DEB}"/>
                </a:ext>
              </a:extLst>
            </p:cNvPr>
            <p:cNvSpPr/>
            <p:nvPr/>
          </p:nvSpPr>
          <p:spPr>
            <a:xfrm>
              <a:off x="7017156" y="3095916"/>
              <a:ext cx="1147661" cy="2571045"/>
            </a:xfrm>
            <a:prstGeom prst="roundRect">
              <a:avLst>
                <a:gd name="adj" fmla="val 16667"/>
              </a:avLst>
            </a:prstGeom>
            <a:gradFill flip="none" rotWithShape="1">
              <a:gsLst>
                <a:gs pos="0">
                  <a:schemeClr val="accent4"/>
                </a:gs>
                <a:gs pos="100000">
                  <a:srgbClr val="FFFFFF"/>
                </a:gs>
              </a:gsLst>
              <a:lin ang="5400000" scaled="0"/>
            </a:gradFill>
            <a:ln w="12700" cap="flat">
              <a:solidFill>
                <a:schemeClr val="accent4">
                  <a:lumOff val="25000"/>
                </a:schemeClr>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a:p>
          </p:txBody>
        </p:sp>
        <p:sp>
          <p:nvSpPr>
            <p:cNvPr id="38" name="Shape 320">
              <a:extLst>
                <a:ext uri="{FF2B5EF4-FFF2-40B4-BE49-F238E27FC236}">
                  <a16:creationId xmlns:a16="http://schemas.microsoft.com/office/drawing/2014/main" id="{DA2DE41C-57AE-4026-BD0F-4582207FE841}"/>
                </a:ext>
              </a:extLst>
            </p:cNvPr>
            <p:cNvSpPr/>
            <p:nvPr/>
          </p:nvSpPr>
          <p:spPr>
            <a:xfrm>
              <a:off x="6391706" y="3625505"/>
              <a:ext cx="1147661" cy="2041455"/>
            </a:xfrm>
            <a:prstGeom prst="roundRect">
              <a:avLst>
                <a:gd name="adj" fmla="val 16667"/>
              </a:avLst>
            </a:prstGeom>
            <a:gradFill flip="none" rotWithShape="1">
              <a:gsLst>
                <a:gs pos="0">
                  <a:schemeClr val="accent3"/>
                </a:gs>
                <a:gs pos="100000">
                  <a:srgbClr val="FFFFFF"/>
                </a:gs>
              </a:gsLst>
              <a:lin ang="5400000" scaled="0"/>
            </a:gradFill>
            <a:ln w="12700" cap="flat">
              <a:solidFill>
                <a:schemeClr val="accent3">
                  <a:lumOff val="17647"/>
                </a:schemeClr>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a:p>
          </p:txBody>
        </p:sp>
        <p:sp>
          <p:nvSpPr>
            <p:cNvPr id="39" name="Shape 321">
              <a:extLst>
                <a:ext uri="{FF2B5EF4-FFF2-40B4-BE49-F238E27FC236}">
                  <a16:creationId xmlns:a16="http://schemas.microsoft.com/office/drawing/2014/main" id="{00658B9B-0E18-4A2F-BA0B-0AE7423668FC}"/>
                </a:ext>
              </a:extLst>
            </p:cNvPr>
            <p:cNvSpPr/>
            <p:nvPr/>
          </p:nvSpPr>
          <p:spPr>
            <a:xfrm>
              <a:off x="5757540" y="4144891"/>
              <a:ext cx="1147661" cy="1522067"/>
            </a:xfrm>
            <a:prstGeom prst="roundRect">
              <a:avLst>
                <a:gd name="adj" fmla="val 16667"/>
              </a:avLst>
            </a:prstGeom>
            <a:gradFill flip="none" rotWithShape="1">
              <a:gsLst>
                <a:gs pos="0">
                  <a:srgbClr val="ED911D"/>
                </a:gs>
                <a:gs pos="100000">
                  <a:srgbClr val="FFFFFF"/>
                </a:gs>
              </a:gsLst>
              <a:lin ang="5400000" scaled="0"/>
            </a:gradFill>
            <a:ln w="12700" cap="flat">
              <a:solidFill>
                <a:srgbClr val="F6C88E"/>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a:p>
          </p:txBody>
        </p:sp>
        <p:sp>
          <p:nvSpPr>
            <p:cNvPr id="40" name="Shape 322">
              <a:extLst>
                <a:ext uri="{FF2B5EF4-FFF2-40B4-BE49-F238E27FC236}">
                  <a16:creationId xmlns:a16="http://schemas.microsoft.com/office/drawing/2014/main" id="{EB574238-2711-4657-9FCC-DEAEB15CCBD5}"/>
                </a:ext>
              </a:extLst>
            </p:cNvPr>
            <p:cNvSpPr/>
            <p:nvPr/>
          </p:nvSpPr>
          <p:spPr>
            <a:xfrm>
              <a:off x="5771424" y="4237613"/>
              <a:ext cx="1048032"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sz="1100"/>
                <a:t>BRONZE</a:t>
              </a:r>
            </a:p>
          </p:txBody>
        </p:sp>
        <p:sp>
          <p:nvSpPr>
            <p:cNvPr id="41" name="Shape 323">
              <a:extLst>
                <a:ext uri="{FF2B5EF4-FFF2-40B4-BE49-F238E27FC236}">
                  <a16:creationId xmlns:a16="http://schemas.microsoft.com/office/drawing/2014/main" id="{4408E111-559A-4596-B9BC-9C1BF0A5216F}"/>
                </a:ext>
              </a:extLst>
            </p:cNvPr>
            <p:cNvSpPr/>
            <p:nvPr/>
          </p:nvSpPr>
          <p:spPr>
            <a:xfrm>
              <a:off x="6434113" y="3734755"/>
              <a:ext cx="1048032"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sz="1100"/>
                <a:t>SILVER</a:t>
              </a:r>
            </a:p>
          </p:txBody>
        </p:sp>
        <p:sp>
          <p:nvSpPr>
            <p:cNvPr id="42" name="Shape 324">
              <a:extLst>
                <a:ext uri="{FF2B5EF4-FFF2-40B4-BE49-F238E27FC236}">
                  <a16:creationId xmlns:a16="http://schemas.microsoft.com/office/drawing/2014/main" id="{84455B4D-19ED-44F7-9361-DC27ED9F7C77}"/>
                </a:ext>
              </a:extLst>
            </p:cNvPr>
            <p:cNvSpPr/>
            <p:nvPr/>
          </p:nvSpPr>
          <p:spPr>
            <a:xfrm>
              <a:off x="7078761" y="3159073"/>
              <a:ext cx="1048032"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sz="1100"/>
                <a:t>GOLD</a:t>
              </a:r>
            </a:p>
          </p:txBody>
        </p:sp>
        <p:sp>
          <p:nvSpPr>
            <p:cNvPr id="43" name="Shape 325">
              <a:extLst>
                <a:ext uri="{FF2B5EF4-FFF2-40B4-BE49-F238E27FC236}">
                  <a16:creationId xmlns:a16="http://schemas.microsoft.com/office/drawing/2014/main" id="{CC18D366-D1AF-4530-A43B-F142D76230F4}"/>
                </a:ext>
              </a:extLst>
            </p:cNvPr>
            <p:cNvSpPr/>
            <p:nvPr/>
          </p:nvSpPr>
          <p:spPr>
            <a:xfrm>
              <a:off x="7651323" y="2654262"/>
              <a:ext cx="1147660"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sz="1100"/>
                <a:t>ACCREDITED</a:t>
              </a:r>
            </a:p>
          </p:txBody>
        </p:sp>
        <p:sp>
          <p:nvSpPr>
            <p:cNvPr id="44" name="Shape 326">
              <a:extLst>
                <a:ext uri="{FF2B5EF4-FFF2-40B4-BE49-F238E27FC236}">
                  <a16:creationId xmlns:a16="http://schemas.microsoft.com/office/drawing/2014/main" id="{F64BB252-6563-467D-A2B5-F07E17BE0000}"/>
                </a:ext>
              </a:extLst>
            </p:cNvPr>
            <p:cNvSpPr/>
            <p:nvPr/>
          </p:nvSpPr>
          <p:spPr>
            <a:xfrm flipV="1">
              <a:off x="5463260" y="2154350"/>
              <a:ext cx="1955792" cy="1903576"/>
            </a:xfrm>
            <a:prstGeom prst="line">
              <a:avLst/>
            </a:prstGeom>
            <a:noFill/>
            <a:ln w="53975" cap="flat">
              <a:solidFill>
                <a:srgbClr val="92D050"/>
              </a:solidFill>
              <a:prstDash val="solid"/>
              <a:miter lim="800000"/>
              <a:tailEnd type="triangle" w="med" len="med"/>
            </a:ln>
            <a:effectLst/>
          </p:spPr>
          <p:txBody>
            <a:bodyPr wrap="square" lIns="45719" tIns="45719" rIns="45719" bIns="45719" numCol="1" anchor="t">
              <a:noAutofit/>
            </a:bodyPr>
            <a:lstStyle/>
            <a:p>
              <a:endParaRPr sz="1400"/>
            </a:p>
          </p:txBody>
        </p:sp>
        <p:sp>
          <p:nvSpPr>
            <p:cNvPr id="45" name="Shape 327">
              <a:extLst>
                <a:ext uri="{FF2B5EF4-FFF2-40B4-BE49-F238E27FC236}">
                  <a16:creationId xmlns:a16="http://schemas.microsoft.com/office/drawing/2014/main" id="{6D911645-73EC-486B-A469-10D179B552F4}"/>
                </a:ext>
              </a:extLst>
            </p:cNvPr>
            <p:cNvSpPr/>
            <p:nvPr/>
          </p:nvSpPr>
          <p:spPr>
            <a:xfrm rot="19295734">
              <a:off x="4978869" y="2853759"/>
              <a:ext cx="2665962" cy="3246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a:solidFill>
                    <a:srgbClr val="595959"/>
                  </a:solidFill>
                </a:defRPr>
              </a:lvl1pPr>
            </a:lstStyle>
            <a:p>
              <a:pPr algn="ctr"/>
              <a:r>
                <a:rPr sz="1100"/>
                <a:t>Supply Chain Performance</a:t>
              </a:r>
            </a:p>
          </p:txBody>
        </p:sp>
        <p:sp>
          <p:nvSpPr>
            <p:cNvPr id="46" name="Shape 328">
              <a:extLst>
                <a:ext uri="{FF2B5EF4-FFF2-40B4-BE49-F238E27FC236}">
                  <a16:creationId xmlns:a16="http://schemas.microsoft.com/office/drawing/2014/main" id="{22E14B90-D795-47EE-85FE-2C8125847432}"/>
                </a:ext>
              </a:extLst>
            </p:cNvPr>
            <p:cNvSpPr/>
            <p:nvPr/>
          </p:nvSpPr>
          <p:spPr>
            <a:xfrm>
              <a:off x="5129595" y="5618593"/>
              <a:ext cx="4190787" cy="772183"/>
            </a:xfrm>
            <a:prstGeom prst="rightArrow">
              <a:avLst>
                <a:gd name="adj1" fmla="val 50000"/>
                <a:gd name="adj2" fmla="val 50000"/>
              </a:avLst>
            </a:prstGeom>
            <a:solidFill>
              <a:srgbClr val="D9D9D9"/>
            </a:solidFill>
            <a:ln w="12700" cap="flat">
              <a:solidFill>
                <a:srgbClr val="BFBFBF"/>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a:p>
          </p:txBody>
        </p:sp>
        <p:sp>
          <p:nvSpPr>
            <p:cNvPr id="47" name="Shape 329">
              <a:extLst>
                <a:ext uri="{FF2B5EF4-FFF2-40B4-BE49-F238E27FC236}">
                  <a16:creationId xmlns:a16="http://schemas.microsoft.com/office/drawing/2014/main" id="{27B27448-0160-43AD-924C-BC5D8377DD8B}"/>
                </a:ext>
              </a:extLst>
            </p:cNvPr>
            <p:cNvSpPr/>
            <p:nvPr/>
          </p:nvSpPr>
          <p:spPr>
            <a:xfrm>
              <a:off x="5393774" y="5820020"/>
              <a:ext cx="3280681" cy="381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b="1">
                  <a:solidFill>
                    <a:srgbClr val="595959"/>
                  </a:solidFill>
                </a:defRPr>
              </a:lvl1pPr>
            </a:lstStyle>
            <a:p>
              <a:r>
                <a:rPr sz="1400"/>
                <a:t>SUPPLY CHAIN MATURITY</a:t>
              </a:r>
            </a:p>
          </p:txBody>
        </p:sp>
        <p:sp>
          <p:nvSpPr>
            <p:cNvPr id="48" name="Shape 330">
              <a:extLst>
                <a:ext uri="{FF2B5EF4-FFF2-40B4-BE49-F238E27FC236}">
                  <a16:creationId xmlns:a16="http://schemas.microsoft.com/office/drawing/2014/main" id="{A969EEB8-980E-4709-9E27-700C97860185}"/>
                </a:ext>
              </a:extLst>
            </p:cNvPr>
            <p:cNvSpPr/>
            <p:nvPr/>
          </p:nvSpPr>
          <p:spPr>
            <a:xfrm rot="16200000">
              <a:off x="3430606" y="3763677"/>
              <a:ext cx="2906705" cy="3134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b="1">
                  <a:solidFill>
                    <a:srgbClr val="595959"/>
                  </a:solidFill>
                </a:defRPr>
              </a:lvl1pPr>
            </a:lstStyle>
            <a:p>
              <a:r>
                <a:rPr sz="1400"/>
                <a:t>PRODUCT AVAILABILITY</a:t>
              </a:r>
            </a:p>
          </p:txBody>
        </p:sp>
        <p:sp>
          <p:nvSpPr>
            <p:cNvPr id="49" name="Shape 332">
              <a:extLst>
                <a:ext uri="{FF2B5EF4-FFF2-40B4-BE49-F238E27FC236}">
                  <a16:creationId xmlns:a16="http://schemas.microsoft.com/office/drawing/2014/main" id="{3C70D894-26CD-4D5F-882F-AF0B3A999495}"/>
                </a:ext>
              </a:extLst>
            </p:cNvPr>
            <p:cNvSpPr/>
            <p:nvPr/>
          </p:nvSpPr>
          <p:spPr>
            <a:xfrm>
              <a:off x="5215640" y="4703650"/>
              <a:ext cx="1055122" cy="963308"/>
            </a:xfrm>
            <a:prstGeom prst="roundRect">
              <a:avLst>
                <a:gd name="adj" fmla="val 16667"/>
              </a:avLst>
            </a:prstGeom>
            <a:gradFill>
              <a:gsLst>
                <a:gs pos="0">
                  <a:srgbClr val="E3DBCD"/>
                </a:gs>
                <a:gs pos="100000">
                  <a:srgbClr val="FFFFFF"/>
                </a:gs>
              </a:gsLst>
              <a:lin ang="5400000"/>
            </a:gradFill>
            <a:ln w="12700">
              <a:solidFill>
                <a:srgbClr val="E3DBCD"/>
              </a:solidFill>
              <a:miter lim="400000"/>
            </a:ln>
          </p:spPr>
          <p:txBody>
            <a:bodyPr lIns="45719" rIns="45719" anchor="ctr"/>
            <a:lstStyle/>
            <a:p>
              <a:pPr algn="ctr">
                <a:defRPr sz="1000">
                  <a:solidFill>
                    <a:srgbClr val="FFFFFF"/>
                  </a:solidFill>
                </a:defRPr>
              </a:pPr>
              <a:endParaRPr sz="800"/>
            </a:p>
          </p:txBody>
        </p:sp>
        <p:sp>
          <p:nvSpPr>
            <p:cNvPr id="50" name="Shape 336">
              <a:extLst>
                <a:ext uri="{FF2B5EF4-FFF2-40B4-BE49-F238E27FC236}">
                  <a16:creationId xmlns:a16="http://schemas.microsoft.com/office/drawing/2014/main" id="{8A733A32-E42E-4FC2-BDAF-0F9B063A40AB}"/>
                </a:ext>
              </a:extLst>
            </p:cNvPr>
            <p:cNvSpPr/>
            <p:nvPr/>
          </p:nvSpPr>
          <p:spPr>
            <a:xfrm>
              <a:off x="5197792" y="4794777"/>
              <a:ext cx="1048032" cy="32460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b="1">
                  <a:solidFill>
                    <a:srgbClr val="595959"/>
                  </a:solidFill>
                </a:defRPr>
              </a:lvl1pPr>
            </a:lstStyle>
            <a:p>
              <a:r>
                <a:rPr sz="1100"/>
                <a:t>CANVAS</a:t>
              </a:r>
            </a:p>
          </p:txBody>
        </p:sp>
      </p:grpSp>
    </p:spTree>
    <p:extLst>
      <p:ext uri="{BB962C8B-B14F-4D97-AF65-F5344CB8AC3E}">
        <p14:creationId xmlns:p14="http://schemas.microsoft.com/office/powerpoint/2010/main" val="287910039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p:nvPr/>
        </p:nvSpPr>
        <p:spPr>
          <a:xfrm>
            <a:off x="3374588" y="2437375"/>
            <a:ext cx="2044540" cy="1055007"/>
          </a:xfrm>
          <a:prstGeom prst="rect">
            <a:avLst/>
          </a:prstGeom>
          <a:solidFill>
            <a:srgbClr val="ED911D">
              <a:alpha val="32000"/>
            </a:srgbClr>
          </a:solidFill>
          <a:ln w="12700">
            <a:solidFill>
              <a:srgbClr val="ED911D"/>
            </a:solidFill>
            <a:miter/>
          </a:ln>
        </p:spPr>
        <p:txBody>
          <a:bodyPr lIns="45719" rIns="45719" anchor="ctr"/>
          <a:lstStyle/>
          <a:p>
            <a:pPr algn="ctr">
              <a:defRPr sz="1000">
                <a:solidFill>
                  <a:srgbClr val="FFFFFF"/>
                </a:solidFill>
              </a:defRPr>
            </a:pPr>
            <a:endParaRPr/>
          </a:p>
        </p:txBody>
      </p:sp>
      <p:sp>
        <p:nvSpPr>
          <p:cNvPr id="376" name="Shape 376"/>
          <p:cNvSpPr/>
          <p:nvPr/>
        </p:nvSpPr>
        <p:spPr>
          <a:xfrm>
            <a:off x="3354254" y="2404550"/>
            <a:ext cx="2111950"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t>Basic</a:t>
            </a:r>
            <a:r>
              <a:rPr b="0" u="none"/>
              <a:t> processes working</a:t>
            </a:r>
          </a:p>
          <a:p>
            <a:pPr marL="171450" indent="-171450">
              <a:buSzPct val="100000"/>
              <a:buFont typeface="Arial"/>
              <a:buChar char="•"/>
              <a:defRPr sz="1100">
                <a:solidFill>
                  <a:srgbClr val="262626"/>
                </a:solidFill>
              </a:defRPr>
            </a:pPr>
            <a:r>
              <a:t>Manual and people-dependent</a:t>
            </a:r>
          </a:p>
          <a:p>
            <a:pPr marL="171450" indent="-171450">
              <a:buSzPct val="100000"/>
              <a:buFont typeface="Arial"/>
              <a:buChar char="•"/>
              <a:defRPr sz="1100">
                <a:solidFill>
                  <a:srgbClr val="262626"/>
                </a:solidFill>
              </a:defRPr>
            </a:pPr>
            <a:r>
              <a:t>No process controls</a:t>
            </a:r>
          </a:p>
        </p:txBody>
      </p:sp>
      <p:sp>
        <p:nvSpPr>
          <p:cNvPr id="377" name="Shape 377"/>
          <p:cNvSpPr>
            <a:spLocks noGrp="1"/>
          </p:cNvSpPr>
          <p:nvPr>
            <p:ph type="body" sz="quarter" idx="1"/>
          </p:nvPr>
        </p:nvSpPr>
        <p:spPr>
          <a:xfrm>
            <a:off x="129129" y="2528866"/>
            <a:ext cx="1084148" cy="391278"/>
          </a:xfrm>
          <a:prstGeom prst="rect">
            <a:avLst/>
          </a:prstGeom>
        </p:spPr>
        <p:txBody>
          <a:bodyPr/>
          <a:lstStyle>
            <a:lvl1pPr marL="0" indent="0">
              <a:buSzTx/>
              <a:buNone/>
              <a:defRPr sz="1400" b="1">
                <a:solidFill>
                  <a:srgbClr val="056839"/>
                </a:solidFill>
              </a:defRPr>
            </a:lvl1pPr>
          </a:lstStyle>
          <a:p>
            <a:r>
              <a:t>Looks like</a:t>
            </a:r>
          </a:p>
        </p:txBody>
      </p:sp>
      <p:sp>
        <p:nvSpPr>
          <p:cNvPr id="378" name="Shape 378"/>
          <p:cNvSpPr>
            <a:spLocks noGrp="1"/>
          </p:cNvSpPr>
          <p:nvPr>
            <p:ph type="title"/>
          </p:nvPr>
        </p:nvSpPr>
        <p:spPr>
          <a:xfrm>
            <a:off x="838198" y="208961"/>
            <a:ext cx="10986222" cy="907490"/>
          </a:xfrm>
          <a:prstGeom prst="rect">
            <a:avLst/>
          </a:prstGeom>
        </p:spPr>
        <p:txBody>
          <a:bodyPr/>
          <a:lstStyle>
            <a:lvl1pPr defTabSz="859536">
              <a:defRPr sz="3759"/>
            </a:lvl1pPr>
          </a:lstStyle>
          <a:p>
            <a:r>
              <a:rPr lang="en-US" sz="2800">
                <a:solidFill>
                  <a:schemeClr val="accent2">
                    <a:lumMod val="50000"/>
                  </a:schemeClr>
                </a:solidFill>
              </a:rPr>
              <a:t>Levels of the</a:t>
            </a:r>
            <a:r>
              <a:rPr sz="2800">
                <a:solidFill>
                  <a:schemeClr val="accent2">
                    <a:lumMod val="50000"/>
                  </a:schemeClr>
                </a:solidFill>
              </a:rPr>
              <a:t> Maturity Model</a:t>
            </a:r>
            <a:r>
              <a:rPr lang="en-US" sz="2800">
                <a:solidFill>
                  <a:schemeClr val="accent2">
                    <a:lumMod val="50000"/>
                  </a:schemeClr>
                </a:solidFill>
              </a:rPr>
              <a:t> highlight multidimensional progress</a:t>
            </a:r>
            <a:endParaRPr sz="2800">
              <a:solidFill>
                <a:schemeClr val="accent2">
                  <a:lumMod val="50000"/>
                </a:schemeClr>
              </a:solidFill>
            </a:endParaRPr>
          </a:p>
        </p:txBody>
      </p:sp>
      <p:grpSp>
        <p:nvGrpSpPr>
          <p:cNvPr id="382" name="Group 382"/>
          <p:cNvGrpSpPr/>
          <p:nvPr/>
        </p:nvGrpSpPr>
        <p:grpSpPr>
          <a:xfrm>
            <a:off x="3346313" y="1478037"/>
            <a:ext cx="2082578" cy="942917"/>
            <a:chOff x="0" y="0"/>
            <a:chExt cx="2082576" cy="942915"/>
          </a:xfrm>
        </p:grpSpPr>
        <p:sp>
          <p:nvSpPr>
            <p:cNvPr id="380" name="Shape 380"/>
            <p:cNvSpPr/>
            <p:nvPr/>
          </p:nvSpPr>
          <p:spPr>
            <a:xfrm>
              <a:off x="41950" y="0"/>
              <a:ext cx="2040627" cy="942916"/>
            </a:xfrm>
            <a:prstGeom prst="roundRect">
              <a:avLst>
                <a:gd name="adj" fmla="val 16667"/>
              </a:avLst>
            </a:prstGeom>
            <a:gradFill flip="none" rotWithShape="1">
              <a:gsLst>
                <a:gs pos="0">
                  <a:srgbClr val="ED911D"/>
                </a:gs>
                <a:gs pos="100000">
                  <a:srgbClr val="FFFFFF"/>
                </a:gs>
              </a:gsLst>
              <a:lin ang="5400000" scaled="0"/>
            </a:gradFill>
            <a:ln w="12700" cap="flat">
              <a:solidFill>
                <a:srgbClr val="F6C88E"/>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a:p>
          </p:txBody>
        </p:sp>
        <p:sp>
          <p:nvSpPr>
            <p:cNvPr id="381" name="Shape 381"/>
            <p:cNvSpPr/>
            <p:nvPr/>
          </p:nvSpPr>
          <p:spPr>
            <a:xfrm>
              <a:off x="0" y="66150"/>
              <a:ext cx="2082577"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t>BRONZE</a:t>
              </a:r>
            </a:p>
          </p:txBody>
        </p:sp>
      </p:grpSp>
      <p:sp>
        <p:nvSpPr>
          <p:cNvPr id="383" name="Shape 383"/>
          <p:cNvSpPr/>
          <p:nvPr/>
        </p:nvSpPr>
        <p:spPr>
          <a:xfrm>
            <a:off x="3381938" y="3593196"/>
            <a:ext cx="2044540" cy="952129"/>
          </a:xfrm>
          <a:prstGeom prst="rect">
            <a:avLst/>
          </a:prstGeom>
          <a:solidFill>
            <a:srgbClr val="ED911D">
              <a:alpha val="15000"/>
            </a:srgbClr>
          </a:solidFill>
          <a:ln w="12700">
            <a:solidFill>
              <a:srgbClr val="ED911D">
                <a:alpha val="38000"/>
              </a:srgbClr>
            </a:solidFill>
            <a:miter/>
          </a:ln>
        </p:spPr>
        <p:txBody>
          <a:bodyPr lIns="45719" rIns="45719" anchor="ctr"/>
          <a:lstStyle/>
          <a:p>
            <a:pPr algn="ctr">
              <a:defRPr sz="1000">
                <a:solidFill>
                  <a:srgbClr val="FFFFFF"/>
                </a:solidFill>
              </a:defRPr>
            </a:pPr>
            <a:endParaRPr/>
          </a:p>
        </p:txBody>
      </p:sp>
      <p:sp>
        <p:nvSpPr>
          <p:cNvPr id="384" name="Shape 384"/>
          <p:cNvSpPr/>
          <p:nvPr/>
        </p:nvSpPr>
        <p:spPr>
          <a:xfrm>
            <a:off x="3381938" y="4643606"/>
            <a:ext cx="2044540" cy="952129"/>
          </a:xfrm>
          <a:prstGeom prst="rect">
            <a:avLst/>
          </a:prstGeom>
          <a:solidFill>
            <a:srgbClr val="ED911D">
              <a:alpha val="32000"/>
            </a:srgbClr>
          </a:solidFill>
          <a:ln w="12700">
            <a:solidFill>
              <a:srgbClr val="ED911D"/>
            </a:solidFill>
            <a:miter/>
          </a:ln>
        </p:spPr>
        <p:txBody>
          <a:bodyPr lIns="45719" rIns="45719" anchor="ctr"/>
          <a:lstStyle/>
          <a:p>
            <a:pPr algn="ctr">
              <a:defRPr sz="1000">
                <a:solidFill>
                  <a:srgbClr val="FFFFFF"/>
                </a:solidFill>
              </a:defRPr>
            </a:pPr>
            <a:endParaRPr/>
          </a:p>
        </p:txBody>
      </p:sp>
      <p:sp>
        <p:nvSpPr>
          <p:cNvPr id="385" name="Shape 385"/>
          <p:cNvSpPr/>
          <p:nvPr/>
        </p:nvSpPr>
        <p:spPr>
          <a:xfrm>
            <a:off x="3389286" y="5673368"/>
            <a:ext cx="2044540" cy="852903"/>
          </a:xfrm>
          <a:prstGeom prst="rect">
            <a:avLst/>
          </a:prstGeom>
          <a:solidFill>
            <a:srgbClr val="ED911D">
              <a:alpha val="15000"/>
            </a:srgbClr>
          </a:solidFill>
          <a:ln w="12700">
            <a:solidFill>
              <a:srgbClr val="ED911D">
                <a:alpha val="38000"/>
              </a:srgbClr>
            </a:solidFill>
            <a:miter/>
          </a:ln>
        </p:spPr>
        <p:txBody>
          <a:bodyPr lIns="45719" rIns="45719" anchor="ctr"/>
          <a:lstStyle/>
          <a:p>
            <a:pPr algn="ctr">
              <a:defRPr sz="1000">
                <a:solidFill>
                  <a:srgbClr val="FFFFFF"/>
                </a:solidFill>
              </a:defRPr>
            </a:pPr>
            <a:endParaRPr/>
          </a:p>
        </p:txBody>
      </p:sp>
      <p:sp>
        <p:nvSpPr>
          <p:cNvPr id="386" name="Shape 386"/>
          <p:cNvSpPr/>
          <p:nvPr/>
        </p:nvSpPr>
        <p:spPr>
          <a:xfrm>
            <a:off x="129127" y="3644308"/>
            <a:ext cx="1222117" cy="4775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b="1">
                <a:solidFill>
                  <a:srgbClr val="056839"/>
                </a:solidFill>
              </a:defRPr>
            </a:lvl1pPr>
          </a:lstStyle>
          <a:p>
            <a:r>
              <a:t>Performance Indicators</a:t>
            </a:r>
          </a:p>
        </p:txBody>
      </p:sp>
      <p:sp>
        <p:nvSpPr>
          <p:cNvPr id="387" name="Shape 387"/>
          <p:cNvSpPr/>
          <p:nvPr/>
        </p:nvSpPr>
        <p:spPr>
          <a:xfrm>
            <a:off x="120460" y="4615750"/>
            <a:ext cx="1139228" cy="4775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b="1">
                <a:solidFill>
                  <a:srgbClr val="056839"/>
                </a:solidFill>
              </a:defRPr>
            </a:lvl1pPr>
          </a:lstStyle>
          <a:p>
            <a:r>
              <a:t>Key Priorities</a:t>
            </a:r>
          </a:p>
        </p:txBody>
      </p:sp>
      <p:sp>
        <p:nvSpPr>
          <p:cNvPr id="388" name="Shape 388"/>
          <p:cNvSpPr/>
          <p:nvPr/>
        </p:nvSpPr>
        <p:spPr>
          <a:xfrm>
            <a:off x="120460" y="5658930"/>
            <a:ext cx="1230785" cy="4775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b="1">
                <a:solidFill>
                  <a:srgbClr val="056839"/>
                </a:solidFill>
              </a:defRPr>
            </a:lvl1pPr>
          </a:lstStyle>
          <a:p>
            <a:r>
              <a:t>Investor Implications</a:t>
            </a:r>
          </a:p>
        </p:txBody>
      </p:sp>
      <p:sp>
        <p:nvSpPr>
          <p:cNvPr id="389" name="Shape 389"/>
          <p:cNvSpPr/>
          <p:nvPr/>
        </p:nvSpPr>
        <p:spPr>
          <a:xfrm>
            <a:off x="3366182" y="3570623"/>
            <a:ext cx="2111950"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60-85% product availability</a:t>
            </a:r>
          </a:p>
          <a:p>
            <a:pPr marL="171450" indent="-171450">
              <a:buSzPct val="100000"/>
              <a:buFont typeface="Arial"/>
              <a:buChar char="•"/>
              <a:defRPr sz="1100">
                <a:solidFill>
                  <a:srgbClr val="262626"/>
                </a:solidFill>
              </a:defRPr>
            </a:pPr>
            <a:r>
              <a:t>Basic visibility</a:t>
            </a:r>
          </a:p>
        </p:txBody>
      </p:sp>
      <p:sp>
        <p:nvSpPr>
          <p:cNvPr id="390" name="Shape 390"/>
          <p:cNvSpPr/>
          <p:nvPr/>
        </p:nvSpPr>
        <p:spPr>
          <a:xfrm>
            <a:off x="3362528" y="4628703"/>
            <a:ext cx="2111950"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Access to cash</a:t>
            </a:r>
          </a:p>
          <a:p>
            <a:pPr marL="171450" indent="-171450">
              <a:buSzPct val="100000"/>
              <a:buFont typeface="Arial"/>
              <a:buChar char="•"/>
              <a:defRPr sz="1100">
                <a:solidFill>
                  <a:srgbClr val="262626"/>
                </a:solidFill>
              </a:defRPr>
            </a:pPr>
            <a:r>
              <a:t>Basic visibility</a:t>
            </a:r>
          </a:p>
          <a:p>
            <a:pPr marL="171450" indent="-171450">
              <a:buSzPct val="100000"/>
              <a:buFont typeface="Arial"/>
              <a:buChar char="•"/>
              <a:defRPr sz="1100">
                <a:solidFill>
                  <a:srgbClr val="262626"/>
                </a:solidFill>
              </a:defRPr>
            </a:pPr>
            <a:r>
              <a:t>Execute functions more regularly</a:t>
            </a:r>
          </a:p>
        </p:txBody>
      </p:sp>
      <p:sp>
        <p:nvSpPr>
          <p:cNvPr id="391" name="Shape 391"/>
          <p:cNvSpPr/>
          <p:nvPr/>
        </p:nvSpPr>
        <p:spPr>
          <a:xfrm>
            <a:off x="3362528" y="5703811"/>
            <a:ext cx="2111950"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Limited data</a:t>
            </a:r>
          </a:p>
          <a:p>
            <a:pPr marL="171450" indent="-171450">
              <a:buSzPct val="100000"/>
              <a:buFont typeface="Arial"/>
              <a:buChar char="•"/>
              <a:defRPr sz="1100">
                <a:solidFill>
                  <a:srgbClr val="262626"/>
                </a:solidFill>
              </a:defRPr>
            </a:pPr>
            <a:r>
              <a:t>“Soft skills” and performance management likely a focus</a:t>
            </a:r>
          </a:p>
        </p:txBody>
      </p:sp>
      <p:sp>
        <p:nvSpPr>
          <p:cNvPr id="392" name="Shape 392"/>
          <p:cNvSpPr/>
          <p:nvPr/>
        </p:nvSpPr>
        <p:spPr>
          <a:xfrm>
            <a:off x="5503578" y="2444080"/>
            <a:ext cx="2044540" cy="1055007"/>
          </a:xfrm>
          <a:prstGeom prst="rect">
            <a:avLst/>
          </a:prstGeom>
          <a:solidFill>
            <a:schemeClr val="accent3">
              <a:alpha val="31765"/>
            </a:schemeClr>
          </a:solidFill>
          <a:ln w="12700">
            <a:solidFill>
              <a:schemeClr val="accent3"/>
            </a:solidFill>
            <a:miter/>
          </a:ln>
        </p:spPr>
        <p:txBody>
          <a:bodyPr lIns="45719" rIns="45719" anchor="ctr"/>
          <a:lstStyle/>
          <a:p>
            <a:pPr algn="ctr">
              <a:defRPr sz="1000">
                <a:solidFill>
                  <a:srgbClr val="FFFFFF"/>
                </a:solidFill>
              </a:defRPr>
            </a:pPr>
            <a:endParaRPr/>
          </a:p>
        </p:txBody>
      </p:sp>
      <p:sp>
        <p:nvSpPr>
          <p:cNvPr id="393" name="Shape 393"/>
          <p:cNvSpPr/>
          <p:nvPr/>
        </p:nvSpPr>
        <p:spPr>
          <a:xfrm>
            <a:off x="5483242" y="2416392"/>
            <a:ext cx="2111950"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t>Functioning</a:t>
            </a:r>
            <a:r>
              <a:rPr u="none"/>
              <a:t> </a:t>
            </a:r>
            <a:r>
              <a:rPr b="0" u="none"/>
              <a:t>supply chain</a:t>
            </a:r>
          </a:p>
          <a:p>
            <a:pPr marL="171450" indent="-171450">
              <a:buSzPct val="100000"/>
              <a:buFont typeface="Arial"/>
              <a:buChar char="•"/>
              <a:defRPr sz="1100">
                <a:solidFill>
                  <a:srgbClr val="262626"/>
                </a:solidFill>
              </a:defRPr>
            </a:pPr>
            <a:r>
              <a:t>Visibility available</a:t>
            </a:r>
          </a:p>
        </p:txBody>
      </p:sp>
      <p:grpSp>
        <p:nvGrpSpPr>
          <p:cNvPr id="396" name="Group 396"/>
          <p:cNvGrpSpPr/>
          <p:nvPr/>
        </p:nvGrpSpPr>
        <p:grpSpPr>
          <a:xfrm>
            <a:off x="5497102" y="1484742"/>
            <a:ext cx="2040628" cy="942917"/>
            <a:chOff x="0" y="0"/>
            <a:chExt cx="2040626" cy="942915"/>
          </a:xfrm>
        </p:grpSpPr>
        <p:sp>
          <p:nvSpPr>
            <p:cNvPr id="394" name="Shape 394"/>
            <p:cNvSpPr/>
            <p:nvPr/>
          </p:nvSpPr>
          <p:spPr>
            <a:xfrm>
              <a:off x="0" y="0"/>
              <a:ext cx="2040627" cy="942916"/>
            </a:xfrm>
            <a:prstGeom prst="roundRect">
              <a:avLst>
                <a:gd name="adj" fmla="val 16667"/>
              </a:avLst>
            </a:prstGeom>
            <a:gradFill flip="none" rotWithShape="1">
              <a:gsLst>
                <a:gs pos="0">
                  <a:schemeClr val="accent3"/>
                </a:gs>
                <a:gs pos="100000">
                  <a:srgbClr val="FFFFFF"/>
                </a:gs>
              </a:gsLst>
              <a:lin ang="5400000" scaled="0"/>
            </a:gradFill>
            <a:ln w="12700" cap="flat">
              <a:solidFill>
                <a:schemeClr val="accent3">
                  <a:lumOff val="17647"/>
                </a:schemeClr>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a:p>
          </p:txBody>
        </p:sp>
        <p:sp>
          <p:nvSpPr>
            <p:cNvPr id="395" name="Shape 395"/>
            <p:cNvSpPr/>
            <p:nvPr/>
          </p:nvSpPr>
          <p:spPr>
            <a:xfrm>
              <a:off x="16157" y="66150"/>
              <a:ext cx="2024470"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t>SILVER</a:t>
              </a:r>
            </a:p>
          </p:txBody>
        </p:sp>
      </p:grpSp>
      <p:sp>
        <p:nvSpPr>
          <p:cNvPr id="397" name="Shape 397"/>
          <p:cNvSpPr/>
          <p:nvPr/>
        </p:nvSpPr>
        <p:spPr>
          <a:xfrm>
            <a:off x="5510927" y="3599900"/>
            <a:ext cx="2044540" cy="952129"/>
          </a:xfrm>
          <a:prstGeom prst="rect">
            <a:avLst/>
          </a:prstGeom>
          <a:solidFill>
            <a:schemeClr val="accent3">
              <a:alpha val="15000"/>
            </a:schemeClr>
          </a:solidFill>
          <a:ln w="12700">
            <a:solidFill>
              <a:schemeClr val="accent3">
                <a:alpha val="38000"/>
              </a:schemeClr>
            </a:solidFill>
            <a:miter/>
          </a:ln>
        </p:spPr>
        <p:txBody>
          <a:bodyPr lIns="45719" rIns="45719" anchor="ctr"/>
          <a:lstStyle/>
          <a:p>
            <a:pPr algn="ctr">
              <a:defRPr sz="1000">
                <a:solidFill>
                  <a:srgbClr val="FFFFFF"/>
                </a:solidFill>
              </a:defRPr>
            </a:pPr>
            <a:endParaRPr/>
          </a:p>
        </p:txBody>
      </p:sp>
      <p:sp>
        <p:nvSpPr>
          <p:cNvPr id="398" name="Shape 398"/>
          <p:cNvSpPr/>
          <p:nvPr/>
        </p:nvSpPr>
        <p:spPr>
          <a:xfrm>
            <a:off x="5510927" y="4650311"/>
            <a:ext cx="2044540" cy="952129"/>
          </a:xfrm>
          <a:prstGeom prst="rect">
            <a:avLst/>
          </a:prstGeom>
          <a:solidFill>
            <a:schemeClr val="accent3">
              <a:alpha val="32000"/>
            </a:schemeClr>
          </a:solidFill>
          <a:ln w="12700">
            <a:solidFill>
              <a:schemeClr val="accent3"/>
            </a:solidFill>
            <a:miter/>
          </a:ln>
        </p:spPr>
        <p:txBody>
          <a:bodyPr lIns="45719" rIns="45719" anchor="ctr"/>
          <a:lstStyle/>
          <a:p>
            <a:pPr algn="ctr">
              <a:defRPr sz="1000">
                <a:solidFill>
                  <a:srgbClr val="FFFFFF"/>
                </a:solidFill>
              </a:defRPr>
            </a:pPr>
            <a:endParaRPr/>
          </a:p>
        </p:txBody>
      </p:sp>
      <p:sp>
        <p:nvSpPr>
          <p:cNvPr id="399" name="Shape 399"/>
          <p:cNvSpPr/>
          <p:nvPr/>
        </p:nvSpPr>
        <p:spPr>
          <a:xfrm>
            <a:off x="5518275" y="5680073"/>
            <a:ext cx="2044540" cy="852903"/>
          </a:xfrm>
          <a:prstGeom prst="rect">
            <a:avLst/>
          </a:prstGeom>
          <a:solidFill>
            <a:schemeClr val="accent3">
              <a:alpha val="15000"/>
            </a:schemeClr>
          </a:solidFill>
          <a:ln w="12700">
            <a:solidFill>
              <a:schemeClr val="accent3">
                <a:alpha val="38000"/>
              </a:schemeClr>
            </a:solidFill>
            <a:miter/>
          </a:ln>
        </p:spPr>
        <p:txBody>
          <a:bodyPr lIns="45719" rIns="45719" anchor="ctr"/>
          <a:lstStyle/>
          <a:p>
            <a:pPr algn="ctr">
              <a:defRPr sz="1000">
                <a:solidFill>
                  <a:srgbClr val="FFFFFF"/>
                </a:solidFill>
              </a:defRPr>
            </a:pPr>
            <a:endParaRPr/>
          </a:p>
        </p:txBody>
      </p:sp>
      <p:sp>
        <p:nvSpPr>
          <p:cNvPr id="400" name="Shape 400"/>
          <p:cNvSpPr/>
          <p:nvPr/>
        </p:nvSpPr>
        <p:spPr>
          <a:xfrm>
            <a:off x="5495171" y="3577328"/>
            <a:ext cx="2111950"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85-95% product availability</a:t>
            </a:r>
          </a:p>
          <a:p>
            <a:pPr marL="171450" indent="-171450">
              <a:buSzPct val="100000"/>
              <a:buFont typeface="Arial"/>
              <a:buChar char="•"/>
              <a:defRPr sz="1100">
                <a:solidFill>
                  <a:srgbClr val="262626"/>
                </a:solidFill>
              </a:defRPr>
            </a:pPr>
            <a:r>
              <a:t>Full visibility</a:t>
            </a:r>
          </a:p>
          <a:p>
            <a:pPr marL="171450" indent="-171450">
              <a:buSzPct val="100000"/>
              <a:buFont typeface="Arial"/>
              <a:buChar char="•"/>
              <a:defRPr sz="1100">
                <a:solidFill>
                  <a:srgbClr val="262626"/>
                </a:solidFill>
              </a:defRPr>
            </a:pPr>
            <a:r>
              <a:t>Some efficiency – e.g., less inventory needed</a:t>
            </a:r>
          </a:p>
        </p:txBody>
      </p:sp>
      <p:sp>
        <p:nvSpPr>
          <p:cNvPr id="401" name="Shape 401"/>
          <p:cNvSpPr/>
          <p:nvPr/>
        </p:nvSpPr>
        <p:spPr>
          <a:xfrm>
            <a:off x="5491517" y="4635408"/>
            <a:ext cx="2111950" cy="93871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Designing </a:t>
            </a:r>
            <a:r>
              <a:rPr lang="en-US"/>
              <a:t>efficient</a:t>
            </a:r>
            <a:r>
              <a:t> </a:t>
            </a:r>
            <a:r>
              <a:rPr lang="en-US"/>
              <a:t>workflows</a:t>
            </a:r>
            <a:r>
              <a:t> to deliver product to last mile vs. collection systems</a:t>
            </a:r>
          </a:p>
          <a:p>
            <a:pPr marL="171450" indent="-171450">
              <a:buSzPct val="100000"/>
              <a:buFont typeface="Arial"/>
              <a:buChar char="•"/>
              <a:defRPr sz="1100">
                <a:solidFill>
                  <a:srgbClr val="262626"/>
                </a:solidFill>
              </a:defRPr>
            </a:pPr>
            <a:r>
              <a:t>Visibility to product, information, financials</a:t>
            </a:r>
          </a:p>
        </p:txBody>
      </p:sp>
      <p:sp>
        <p:nvSpPr>
          <p:cNvPr id="402" name="Shape 402"/>
          <p:cNvSpPr/>
          <p:nvPr/>
        </p:nvSpPr>
        <p:spPr>
          <a:xfrm>
            <a:off x="5491517" y="5710516"/>
            <a:ext cx="211195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t>Data is available; sharing based on data</a:t>
            </a:r>
            <a:r>
              <a:rPr lang="en-US"/>
              <a:t>-</a:t>
            </a:r>
            <a:r>
              <a:t>use agreements</a:t>
            </a:r>
          </a:p>
        </p:txBody>
      </p:sp>
      <p:sp>
        <p:nvSpPr>
          <p:cNvPr id="403" name="Shape 403"/>
          <p:cNvSpPr/>
          <p:nvPr/>
        </p:nvSpPr>
        <p:spPr>
          <a:xfrm>
            <a:off x="7641328" y="2436423"/>
            <a:ext cx="2044540" cy="1055006"/>
          </a:xfrm>
          <a:prstGeom prst="rect">
            <a:avLst/>
          </a:prstGeom>
          <a:solidFill>
            <a:schemeClr val="accent4">
              <a:alpha val="32000"/>
            </a:schemeClr>
          </a:solidFill>
          <a:ln w="12700">
            <a:solidFill>
              <a:schemeClr val="accent4"/>
            </a:solidFill>
            <a:miter/>
          </a:ln>
        </p:spPr>
        <p:txBody>
          <a:bodyPr lIns="45719" rIns="45719" anchor="ctr"/>
          <a:lstStyle/>
          <a:p>
            <a:pPr algn="ctr">
              <a:defRPr sz="1000">
                <a:solidFill>
                  <a:srgbClr val="FFFFFF"/>
                </a:solidFill>
              </a:defRPr>
            </a:pPr>
            <a:endParaRPr/>
          </a:p>
        </p:txBody>
      </p:sp>
      <p:sp>
        <p:nvSpPr>
          <p:cNvPr id="404" name="Shape 404"/>
          <p:cNvSpPr/>
          <p:nvPr/>
        </p:nvSpPr>
        <p:spPr>
          <a:xfrm>
            <a:off x="7620993" y="2403599"/>
            <a:ext cx="2111950" cy="54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Consistently </a:t>
            </a:r>
            <a:r>
              <a:rPr b="1" u="sng"/>
              <a:t>performing</a:t>
            </a:r>
            <a:r>
              <a:rPr b="1"/>
              <a:t> </a:t>
            </a:r>
            <a:r>
              <a:t>supply chain</a:t>
            </a:r>
          </a:p>
          <a:p>
            <a:pPr marL="171450" indent="-171450">
              <a:buSzPct val="100000"/>
              <a:buFont typeface="Arial"/>
              <a:buChar char="•"/>
              <a:defRPr sz="1100">
                <a:solidFill>
                  <a:srgbClr val="262626"/>
                </a:solidFill>
              </a:defRPr>
            </a:pPr>
            <a:r>
              <a:t>Accountability structures</a:t>
            </a:r>
          </a:p>
        </p:txBody>
      </p:sp>
      <p:grpSp>
        <p:nvGrpSpPr>
          <p:cNvPr id="407" name="Group 407"/>
          <p:cNvGrpSpPr/>
          <p:nvPr/>
        </p:nvGrpSpPr>
        <p:grpSpPr>
          <a:xfrm>
            <a:off x="7613053" y="1477085"/>
            <a:ext cx="2082578" cy="942917"/>
            <a:chOff x="0" y="0"/>
            <a:chExt cx="2082576" cy="942915"/>
          </a:xfrm>
        </p:grpSpPr>
        <p:sp>
          <p:nvSpPr>
            <p:cNvPr id="405" name="Shape 405"/>
            <p:cNvSpPr/>
            <p:nvPr/>
          </p:nvSpPr>
          <p:spPr>
            <a:xfrm>
              <a:off x="41950" y="0"/>
              <a:ext cx="2040627" cy="942916"/>
            </a:xfrm>
            <a:prstGeom prst="roundRect">
              <a:avLst>
                <a:gd name="adj" fmla="val 16667"/>
              </a:avLst>
            </a:prstGeom>
            <a:gradFill flip="none" rotWithShape="1">
              <a:gsLst>
                <a:gs pos="0">
                  <a:schemeClr val="accent4"/>
                </a:gs>
                <a:gs pos="100000">
                  <a:srgbClr val="FFFFFF"/>
                </a:gs>
              </a:gsLst>
              <a:lin ang="5400000" scaled="0"/>
            </a:gradFill>
            <a:ln w="12700" cap="flat">
              <a:solidFill>
                <a:schemeClr val="accent4">
                  <a:lumOff val="25000"/>
                </a:schemeClr>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a:p>
          </p:txBody>
        </p:sp>
        <p:sp>
          <p:nvSpPr>
            <p:cNvPr id="406" name="Shape 406"/>
            <p:cNvSpPr/>
            <p:nvPr/>
          </p:nvSpPr>
          <p:spPr>
            <a:xfrm>
              <a:off x="0" y="66150"/>
              <a:ext cx="2082577"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t>GOLD</a:t>
              </a:r>
            </a:p>
          </p:txBody>
        </p:sp>
      </p:grpSp>
      <p:sp>
        <p:nvSpPr>
          <p:cNvPr id="408" name="Shape 408"/>
          <p:cNvSpPr/>
          <p:nvPr/>
        </p:nvSpPr>
        <p:spPr>
          <a:xfrm>
            <a:off x="7648678" y="3592243"/>
            <a:ext cx="2044540" cy="952129"/>
          </a:xfrm>
          <a:prstGeom prst="rect">
            <a:avLst/>
          </a:prstGeom>
          <a:solidFill>
            <a:schemeClr val="accent4">
              <a:alpha val="15000"/>
            </a:schemeClr>
          </a:solidFill>
          <a:ln w="12700">
            <a:solidFill>
              <a:schemeClr val="accent4">
                <a:alpha val="38000"/>
              </a:schemeClr>
            </a:solidFill>
            <a:miter/>
          </a:ln>
        </p:spPr>
        <p:txBody>
          <a:bodyPr lIns="45719" rIns="45719" anchor="ctr"/>
          <a:lstStyle/>
          <a:p>
            <a:pPr algn="ctr">
              <a:defRPr sz="1000">
                <a:solidFill>
                  <a:srgbClr val="FFFFFF"/>
                </a:solidFill>
              </a:defRPr>
            </a:pPr>
            <a:endParaRPr/>
          </a:p>
        </p:txBody>
      </p:sp>
      <p:sp>
        <p:nvSpPr>
          <p:cNvPr id="409" name="Shape 409"/>
          <p:cNvSpPr/>
          <p:nvPr/>
        </p:nvSpPr>
        <p:spPr>
          <a:xfrm>
            <a:off x="7648678" y="4642653"/>
            <a:ext cx="2044540" cy="952129"/>
          </a:xfrm>
          <a:prstGeom prst="rect">
            <a:avLst/>
          </a:prstGeom>
          <a:solidFill>
            <a:schemeClr val="accent4">
              <a:alpha val="32000"/>
            </a:schemeClr>
          </a:solidFill>
          <a:ln w="12700">
            <a:solidFill>
              <a:schemeClr val="accent4"/>
            </a:solidFill>
            <a:miter/>
          </a:ln>
        </p:spPr>
        <p:txBody>
          <a:bodyPr lIns="45719" rIns="45719" anchor="ctr"/>
          <a:lstStyle/>
          <a:p>
            <a:pPr algn="ctr">
              <a:defRPr sz="1000">
                <a:solidFill>
                  <a:srgbClr val="FFFFFF"/>
                </a:solidFill>
              </a:defRPr>
            </a:pPr>
            <a:endParaRPr/>
          </a:p>
        </p:txBody>
      </p:sp>
      <p:sp>
        <p:nvSpPr>
          <p:cNvPr id="410" name="Shape 410"/>
          <p:cNvSpPr/>
          <p:nvPr/>
        </p:nvSpPr>
        <p:spPr>
          <a:xfrm>
            <a:off x="7656027" y="5672416"/>
            <a:ext cx="2044540" cy="852903"/>
          </a:xfrm>
          <a:prstGeom prst="rect">
            <a:avLst/>
          </a:prstGeom>
          <a:solidFill>
            <a:schemeClr val="accent4">
              <a:alpha val="15000"/>
            </a:schemeClr>
          </a:solidFill>
          <a:ln w="12700">
            <a:solidFill>
              <a:schemeClr val="accent4">
                <a:alpha val="38000"/>
              </a:schemeClr>
            </a:solidFill>
            <a:miter/>
          </a:ln>
        </p:spPr>
        <p:txBody>
          <a:bodyPr lIns="45719" rIns="45719" anchor="ctr"/>
          <a:lstStyle/>
          <a:p>
            <a:pPr algn="ctr">
              <a:defRPr sz="1000">
                <a:solidFill>
                  <a:srgbClr val="FFFFFF"/>
                </a:solidFill>
              </a:defRPr>
            </a:pPr>
            <a:endParaRPr/>
          </a:p>
        </p:txBody>
      </p:sp>
      <p:sp>
        <p:nvSpPr>
          <p:cNvPr id="411" name="Shape 411"/>
          <p:cNvSpPr/>
          <p:nvPr/>
        </p:nvSpPr>
        <p:spPr>
          <a:xfrm>
            <a:off x="7632921" y="3569672"/>
            <a:ext cx="2111950" cy="54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&gt;95% product availability</a:t>
            </a:r>
          </a:p>
          <a:p>
            <a:pPr marL="171450" indent="-171450">
              <a:buSzPct val="100000"/>
              <a:buFont typeface="Arial"/>
              <a:buChar char="•"/>
              <a:defRPr sz="1100">
                <a:solidFill>
                  <a:srgbClr val="262626"/>
                </a:solidFill>
              </a:defRPr>
            </a:pPr>
            <a:r>
              <a:t>Efficiency – e.g., fewer touches, higher turns</a:t>
            </a:r>
          </a:p>
        </p:txBody>
      </p:sp>
      <p:sp>
        <p:nvSpPr>
          <p:cNvPr id="412" name="Shape 412"/>
          <p:cNvSpPr/>
          <p:nvPr/>
        </p:nvSpPr>
        <p:spPr>
          <a:xfrm>
            <a:off x="7629269" y="4627752"/>
            <a:ext cx="2111950" cy="60016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Efficiency</a:t>
            </a:r>
          </a:p>
          <a:p>
            <a:pPr marL="171450" indent="-171450">
              <a:buSzPct val="100000"/>
              <a:buFont typeface="Arial"/>
              <a:buChar char="•"/>
              <a:defRPr sz="1100">
                <a:solidFill>
                  <a:srgbClr val="262626"/>
                </a:solidFill>
              </a:defRPr>
            </a:pPr>
            <a:r>
              <a:t>Reducing waste in product, time</a:t>
            </a:r>
            <a:r>
              <a:rPr lang="en-US"/>
              <a:t>,</a:t>
            </a:r>
            <a:r>
              <a:t> and money</a:t>
            </a:r>
          </a:p>
        </p:txBody>
      </p:sp>
      <p:sp>
        <p:nvSpPr>
          <p:cNvPr id="413" name="Shape 413"/>
          <p:cNvSpPr/>
          <p:nvPr/>
        </p:nvSpPr>
        <p:spPr>
          <a:xfrm>
            <a:off x="7629267" y="5702860"/>
            <a:ext cx="2111950" cy="60016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rPr>
                <a:solidFill>
                  <a:schemeClr val="tx1"/>
                </a:solidFill>
              </a:rPr>
              <a:t>Governance, accountability, ownership</a:t>
            </a:r>
            <a:r>
              <a:rPr lang="en-US">
                <a:solidFill>
                  <a:schemeClr val="tx1"/>
                </a:solidFill>
              </a:rPr>
              <a:t>,</a:t>
            </a:r>
            <a:r>
              <a:rPr>
                <a:solidFill>
                  <a:schemeClr val="tx1"/>
                </a:solidFill>
              </a:rPr>
              <a:t> and leadership </a:t>
            </a:r>
            <a:r>
              <a:rPr lang="en-US">
                <a:solidFill>
                  <a:schemeClr val="tx1"/>
                </a:solidFill>
              </a:rPr>
              <a:t>provided with</a:t>
            </a:r>
            <a:r>
              <a:rPr>
                <a:solidFill>
                  <a:schemeClr val="tx1"/>
                </a:solidFill>
              </a:rPr>
              <a:t> data</a:t>
            </a:r>
          </a:p>
        </p:txBody>
      </p:sp>
      <p:sp>
        <p:nvSpPr>
          <p:cNvPr id="414" name="Shape 414"/>
          <p:cNvSpPr/>
          <p:nvPr/>
        </p:nvSpPr>
        <p:spPr>
          <a:xfrm>
            <a:off x="9790266" y="2443128"/>
            <a:ext cx="2044540" cy="1055006"/>
          </a:xfrm>
          <a:prstGeom prst="rect">
            <a:avLst/>
          </a:prstGeom>
          <a:solidFill>
            <a:srgbClr val="92D050">
              <a:alpha val="32000"/>
            </a:srgbClr>
          </a:solidFill>
          <a:ln w="12700">
            <a:solidFill>
              <a:srgbClr val="92D050"/>
            </a:solidFill>
            <a:miter/>
          </a:ln>
        </p:spPr>
        <p:txBody>
          <a:bodyPr lIns="45719" rIns="45719" anchor="ctr"/>
          <a:lstStyle/>
          <a:p>
            <a:pPr algn="ctr">
              <a:defRPr sz="1000">
                <a:solidFill>
                  <a:srgbClr val="FFFFFF"/>
                </a:solidFill>
              </a:defRPr>
            </a:pPr>
            <a:endParaRPr/>
          </a:p>
        </p:txBody>
      </p:sp>
      <p:sp>
        <p:nvSpPr>
          <p:cNvPr id="415" name="Shape 415"/>
          <p:cNvSpPr/>
          <p:nvPr/>
        </p:nvSpPr>
        <p:spPr>
          <a:xfrm>
            <a:off x="9769932" y="2415440"/>
            <a:ext cx="2111950" cy="1005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t>Accredited</a:t>
            </a:r>
          </a:p>
          <a:p>
            <a:pPr marL="171450" indent="-171450">
              <a:buSzPct val="100000"/>
              <a:buFont typeface="Arial"/>
              <a:buChar char="•"/>
              <a:defRPr sz="1100">
                <a:solidFill>
                  <a:srgbClr val="262626"/>
                </a:solidFill>
              </a:defRPr>
            </a:pPr>
            <a:r>
              <a:t>Capabilities are consistently displayed</a:t>
            </a:r>
          </a:p>
          <a:p>
            <a:pPr marL="171450" indent="-171450">
              <a:buSzPct val="100000"/>
              <a:buFont typeface="Arial"/>
              <a:buChar char="•"/>
              <a:defRPr sz="1100">
                <a:solidFill>
                  <a:srgbClr val="262626"/>
                </a:solidFill>
              </a:defRPr>
            </a:pPr>
            <a:r>
              <a:t>Independent from technical and financial assistance from external donors</a:t>
            </a:r>
          </a:p>
        </p:txBody>
      </p:sp>
      <p:grpSp>
        <p:nvGrpSpPr>
          <p:cNvPr id="418" name="Group 418"/>
          <p:cNvGrpSpPr/>
          <p:nvPr/>
        </p:nvGrpSpPr>
        <p:grpSpPr>
          <a:xfrm>
            <a:off x="9783791" y="1483789"/>
            <a:ext cx="2040628" cy="942917"/>
            <a:chOff x="0" y="0"/>
            <a:chExt cx="2040626" cy="942915"/>
          </a:xfrm>
        </p:grpSpPr>
        <p:sp>
          <p:nvSpPr>
            <p:cNvPr id="416" name="Shape 416"/>
            <p:cNvSpPr/>
            <p:nvPr/>
          </p:nvSpPr>
          <p:spPr>
            <a:xfrm>
              <a:off x="0" y="0"/>
              <a:ext cx="2040627" cy="942916"/>
            </a:xfrm>
            <a:prstGeom prst="roundRect">
              <a:avLst>
                <a:gd name="adj" fmla="val 16667"/>
              </a:avLst>
            </a:prstGeom>
            <a:gradFill flip="none" rotWithShape="1">
              <a:gsLst>
                <a:gs pos="0">
                  <a:srgbClr val="92D050"/>
                </a:gs>
                <a:gs pos="100000">
                  <a:srgbClr val="FFFFFF"/>
                </a:gs>
              </a:gsLst>
              <a:lin ang="5400000" scaled="0"/>
            </a:gradFill>
            <a:ln w="12700" cap="flat">
              <a:solidFill>
                <a:srgbClr val="C9E8A8"/>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a:p>
          </p:txBody>
        </p:sp>
        <p:sp>
          <p:nvSpPr>
            <p:cNvPr id="417" name="Shape 417"/>
            <p:cNvSpPr/>
            <p:nvPr/>
          </p:nvSpPr>
          <p:spPr>
            <a:xfrm>
              <a:off x="16157" y="66150"/>
              <a:ext cx="2024470"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t>ACCREDITED</a:t>
              </a:r>
            </a:p>
          </p:txBody>
        </p:sp>
      </p:grpSp>
      <p:sp>
        <p:nvSpPr>
          <p:cNvPr id="419" name="Shape 419"/>
          <p:cNvSpPr/>
          <p:nvPr/>
        </p:nvSpPr>
        <p:spPr>
          <a:xfrm>
            <a:off x="9797615" y="3598948"/>
            <a:ext cx="2044540" cy="952129"/>
          </a:xfrm>
          <a:prstGeom prst="rect">
            <a:avLst/>
          </a:prstGeom>
          <a:solidFill>
            <a:srgbClr val="92D050">
              <a:alpha val="15000"/>
            </a:srgbClr>
          </a:solidFill>
          <a:ln w="12700">
            <a:solidFill>
              <a:srgbClr val="92D050">
                <a:alpha val="38000"/>
              </a:srgbClr>
            </a:solidFill>
            <a:miter/>
          </a:ln>
        </p:spPr>
        <p:txBody>
          <a:bodyPr lIns="45719" rIns="45719" anchor="ctr"/>
          <a:lstStyle/>
          <a:p>
            <a:pPr algn="ctr">
              <a:defRPr sz="1000">
                <a:solidFill>
                  <a:srgbClr val="FFFFFF"/>
                </a:solidFill>
              </a:defRPr>
            </a:pPr>
            <a:endParaRPr/>
          </a:p>
        </p:txBody>
      </p:sp>
      <p:sp>
        <p:nvSpPr>
          <p:cNvPr id="420" name="Shape 420"/>
          <p:cNvSpPr/>
          <p:nvPr/>
        </p:nvSpPr>
        <p:spPr>
          <a:xfrm>
            <a:off x="9797615" y="4649358"/>
            <a:ext cx="2044540" cy="952129"/>
          </a:xfrm>
          <a:prstGeom prst="rect">
            <a:avLst/>
          </a:prstGeom>
          <a:solidFill>
            <a:srgbClr val="92D050">
              <a:alpha val="32000"/>
            </a:srgbClr>
          </a:solidFill>
          <a:ln w="12700">
            <a:solidFill>
              <a:srgbClr val="92D050"/>
            </a:solidFill>
            <a:miter/>
          </a:ln>
        </p:spPr>
        <p:txBody>
          <a:bodyPr lIns="45719" rIns="45719" anchor="ctr"/>
          <a:lstStyle/>
          <a:p>
            <a:pPr algn="ctr">
              <a:defRPr sz="1000">
                <a:solidFill>
                  <a:srgbClr val="FFFFFF"/>
                </a:solidFill>
              </a:defRPr>
            </a:pPr>
            <a:endParaRPr sz="1100"/>
          </a:p>
        </p:txBody>
      </p:sp>
      <p:sp>
        <p:nvSpPr>
          <p:cNvPr id="421" name="Shape 421"/>
          <p:cNvSpPr/>
          <p:nvPr/>
        </p:nvSpPr>
        <p:spPr>
          <a:xfrm>
            <a:off x="9804965" y="5679121"/>
            <a:ext cx="2044540" cy="852903"/>
          </a:xfrm>
          <a:prstGeom prst="rect">
            <a:avLst/>
          </a:prstGeom>
          <a:solidFill>
            <a:srgbClr val="92D050">
              <a:alpha val="15000"/>
            </a:srgbClr>
          </a:solidFill>
          <a:ln w="12700">
            <a:solidFill>
              <a:srgbClr val="92D050">
                <a:alpha val="38000"/>
              </a:srgbClr>
            </a:solidFill>
            <a:miter/>
          </a:ln>
        </p:spPr>
        <p:txBody>
          <a:bodyPr lIns="45719" rIns="45719" anchor="ctr"/>
          <a:lstStyle/>
          <a:p>
            <a:pPr algn="ctr">
              <a:defRPr sz="1000">
                <a:solidFill>
                  <a:srgbClr val="FFFFFF"/>
                </a:solidFill>
              </a:defRPr>
            </a:pPr>
            <a:endParaRPr/>
          </a:p>
        </p:txBody>
      </p:sp>
      <p:sp>
        <p:nvSpPr>
          <p:cNvPr id="422" name="Shape 422"/>
          <p:cNvSpPr/>
          <p:nvPr/>
        </p:nvSpPr>
        <p:spPr>
          <a:xfrm>
            <a:off x="9781860" y="3576377"/>
            <a:ext cx="2111950"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t>Very lean; low process variability</a:t>
            </a:r>
          </a:p>
        </p:txBody>
      </p:sp>
      <p:sp>
        <p:nvSpPr>
          <p:cNvPr id="423" name="Shape 423"/>
          <p:cNvSpPr/>
          <p:nvPr/>
        </p:nvSpPr>
        <p:spPr>
          <a:xfrm>
            <a:off x="9778206" y="4629320"/>
            <a:ext cx="2111950" cy="2616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000">
                <a:solidFill>
                  <a:srgbClr val="262626"/>
                </a:solidFill>
              </a:defRPr>
            </a:lvl1pPr>
          </a:lstStyle>
          <a:p>
            <a:r>
              <a:rPr sz="1100"/>
              <a:t>Continuous improvement</a:t>
            </a:r>
          </a:p>
        </p:txBody>
      </p:sp>
      <p:sp>
        <p:nvSpPr>
          <p:cNvPr id="424" name="Shape 424"/>
          <p:cNvSpPr/>
          <p:nvPr/>
        </p:nvSpPr>
        <p:spPr>
          <a:xfrm>
            <a:off x="9778206" y="5709565"/>
            <a:ext cx="2111950" cy="2616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rPr lang="en-US">
                <a:solidFill>
                  <a:schemeClr val="tx1"/>
                </a:solidFill>
              </a:rPr>
              <a:t>Supply-chain transparency</a:t>
            </a:r>
            <a:endParaRPr>
              <a:solidFill>
                <a:schemeClr val="tx1"/>
              </a:solidFill>
            </a:endParaRPr>
          </a:p>
        </p:txBody>
      </p:sp>
      <p:sp>
        <p:nvSpPr>
          <p:cNvPr id="425" name="Shape 425"/>
          <p:cNvSpPr/>
          <p:nvPr/>
        </p:nvSpPr>
        <p:spPr>
          <a:xfrm>
            <a:off x="1228410" y="2431863"/>
            <a:ext cx="2044539" cy="1055006"/>
          </a:xfrm>
          <a:prstGeom prst="rect">
            <a:avLst/>
          </a:prstGeom>
          <a:solidFill>
            <a:srgbClr val="CCC3B4">
              <a:alpha val="32000"/>
            </a:srgbClr>
          </a:solidFill>
          <a:ln w="12700">
            <a:solidFill>
              <a:srgbClr val="CCC3B4"/>
            </a:solidFill>
            <a:miter/>
          </a:ln>
        </p:spPr>
        <p:txBody>
          <a:bodyPr lIns="45719" rIns="45719" anchor="ctr"/>
          <a:lstStyle/>
          <a:p>
            <a:pPr algn="ctr">
              <a:defRPr sz="1000">
                <a:solidFill>
                  <a:srgbClr val="FFFFFF"/>
                </a:solidFill>
              </a:defRPr>
            </a:pPr>
            <a:endParaRPr/>
          </a:p>
        </p:txBody>
      </p:sp>
      <p:sp>
        <p:nvSpPr>
          <p:cNvPr id="426" name="Shape 426"/>
          <p:cNvSpPr/>
          <p:nvPr/>
        </p:nvSpPr>
        <p:spPr>
          <a:xfrm>
            <a:off x="1208075" y="2399039"/>
            <a:ext cx="2111949"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t>Very basic</a:t>
            </a:r>
            <a:r>
              <a:rPr b="0"/>
              <a:t> </a:t>
            </a:r>
          </a:p>
          <a:p>
            <a:pPr marL="171450" indent="-171450">
              <a:buSzPct val="100000"/>
              <a:buFont typeface="Arial"/>
              <a:buChar char="•"/>
              <a:defRPr sz="1100">
                <a:solidFill>
                  <a:srgbClr val="262626"/>
                </a:solidFill>
              </a:defRPr>
            </a:pPr>
            <a:r>
              <a:t>Basics need to be stronger</a:t>
            </a:r>
          </a:p>
        </p:txBody>
      </p:sp>
      <p:grpSp>
        <p:nvGrpSpPr>
          <p:cNvPr id="429" name="Group 429"/>
          <p:cNvGrpSpPr/>
          <p:nvPr/>
        </p:nvGrpSpPr>
        <p:grpSpPr>
          <a:xfrm>
            <a:off x="1200134" y="1472525"/>
            <a:ext cx="2082577" cy="942917"/>
            <a:chOff x="0" y="0"/>
            <a:chExt cx="2082576" cy="942915"/>
          </a:xfrm>
        </p:grpSpPr>
        <p:sp>
          <p:nvSpPr>
            <p:cNvPr id="427" name="Shape 427"/>
            <p:cNvSpPr/>
            <p:nvPr/>
          </p:nvSpPr>
          <p:spPr>
            <a:xfrm>
              <a:off x="41950" y="0"/>
              <a:ext cx="2040627" cy="942916"/>
            </a:xfrm>
            <a:prstGeom prst="roundRect">
              <a:avLst>
                <a:gd name="adj" fmla="val 16667"/>
              </a:avLst>
            </a:prstGeom>
            <a:gradFill flip="none" rotWithShape="1">
              <a:gsLst>
                <a:gs pos="0">
                  <a:srgbClr val="CCC3B4"/>
                </a:gs>
                <a:gs pos="100000">
                  <a:srgbClr val="FFFFFF"/>
                </a:gs>
              </a:gsLst>
              <a:lin ang="5400000" scaled="0"/>
            </a:gra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a:p>
          </p:txBody>
        </p:sp>
        <p:sp>
          <p:nvSpPr>
            <p:cNvPr id="428" name="Shape 428"/>
            <p:cNvSpPr/>
            <p:nvPr/>
          </p:nvSpPr>
          <p:spPr>
            <a:xfrm>
              <a:off x="0" y="66150"/>
              <a:ext cx="2082577" cy="2946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t>CANVAS</a:t>
              </a:r>
            </a:p>
          </p:txBody>
        </p:sp>
      </p:grpSp>
      <p:sp>
        <p:nvSpPr>
          <p:cNvPr id="430" name="Shape 430"/>
          <p:cNvSpPr/>
          <p:nvPr/>
        </p:nvSpPr>
        <p:spPr>
          <a:xfrm>
            <a:off x="1235758" y="3587684"/>
            <a:ext cx="2044540" cy="952129"/>
          </a:xfrm>
          <a:prstGeom prst="rect">
            <a:avLst/>
          </a:prstGeom>
          <a:solidFill>
            <a:srgbClr val="CCC3B4">
              <a:alpha val="15000"/>
            </a:srgbClr>
          </a:solidFill>
          <a:ln w="12700">
            <a:solidFill>
              <a:srgbClr val="CCC3B4">
                <a:alpha val="38000"/>
              </a:srgbClr>
            </a:solidFill>
            <a:miter/>
          </a:ln>
        </p:spPr>
        <p:txBody>
          <a:bodyPr lIns="45719" rIns="45719" anchor="ctr"/>
          <a:lstStyle/>
          <a:p>
            <a:pPr algn="ctr">
              <a:defRPr sz="1000">
                <a:solidFill>
                  <a:srgbClr val="FFFFFF"/>
                </a:solidFill>
              </a:defRPr>
            </a:pPr>
            <a:endParaRPr/>
          </a:p>
        </p:txBody>
      </p:sp>
      <p:sp>
        <p:nvSpPr>
          <p:cNvPr id="431" name="Shape 431"/>
          <p:cNvSpPr/>
          <p:nvPr/>
        </p:nvSpPr>
        <p:spPr>
          <a:xfrm>
            <a:off x="1235758" y="4638094"/>
            <a:ext cx="2044540" cy="952129"/>
          </a:xfrm>
          <a:prstGeom prst="rect">
            <a:avLst/>
          </a:prstGeom>
          <a:solidFill>
            <a:srgbClr val="CCC3B4">
              <a:alpha val="32000"/>
            </a:srgbClr>
          </a:solidFill>
          <a:ln w="12700">
            <a:solidFill>
              <a:srgbClr val="CCC3B4"/>
            </a:solidFill>
            <a:miter/>
          </a:ln>
        </p:spPr>
        <p:txBody>
          <a:bodyPr lIns="45719" rIns="45719" anchor="ctr"/>
          <a:lstStyle/>
          <a:p>
            <a:pPr algn="ctr">
              <a:defRPr sz="1000">
                <a:solidFill>
                  <a:srgbClr val="FFFFFF"/>
                </a:solidFill>
              </a:defRPr>
            </a:pPr>
            <a:endParaRPr/>
          </a:p>
        </p:txBody>
      </p:sp>
      <p:sp>
        <p:nvSpPr>
          <p:cNvPr id="432" name="Shape 432"/>
          <p:cNvSpPr/>
          <p:nvPr/>
        </p:nvSpPr>
        <p:spPr>
          <a:xfrm>
            <a:off x="1243108" y="5667857"/>
            <a:ext cx="2044540" cy="852903"/>
          </a:xfrm>
          <a:prstGeom prst="rect">
            <a:avLst/>
          </a:prstGeom>
          <a:solidFill>
            <a:srgbClr val="CCC3B4">
              <a:alpha val="15000"/>
            </a:srgbClr>
          </a:solidFill>
          <a:ln w="12700">
            <a:solidFill>
              <a:srgbClr val="CCC3B4">
                <a:alpha val="38000"/>
              </a:srgbClr>
            </a:solidFill>
            <a:miter/>
          </a:ln>
        </p:spPr>
        <p:txBody>
          <a:bodyPr lIns="45719" rIns="45719" anchor="ctr"/>
          <a:lstStyle/>
          <a:p>
            <a:pPr algn="ctr">
              <a:defRPr sz="1000">
                <a:solidFill>
                  <a:srgbClr val="FFFFFF"/>
                </a:solidFill>
              </a:defRPr>
            </a:pPr>
            <a:endParaRPr/>
          </a:p>
        </p:txBody>
      </p:sp>
      <p:sp>
        <p:nvSpPr>
          <p:cNvPr id="433" name="Shape 433"/>
          <p:cNvSpPr/>
          <p:nvPr/>
        </p:nvSpPr>
        <p:spPr>
          <a:xfrm>
            <a:off x="1220002" y="3565111"/>
            <a:ext cx="2111950"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Focus on product availability at service delivery points</a:t>
            </a:r>
          </a:p>
          <a:p>
            <a:pPr marL="171450" indent="-171450">
              <a:buSzPct val="100000"/>
              <a:buFont typeface="Arial"/>
              <a:buChar char="•"/>
              <a:defRPr sz="1100">
                <a:solidFill>
                  <a:srgbClr val="262626"/>
                </a:solidFill>
              </a:defRPr>
            </a:pPr>
            <a:r>
              <a:t>&lt;60% product availability</a:t>
            </a:r>
          </a:p>
          <a:p>
            <a:pPr marL="171450" indent="-171450">
              <a:buSzPct val="100000"/>
              <a:buFont typeface="Arial"/>
              <a:buChar char="•"/>
              <a:defRPr sz="1100">
                <a:solidFill>
                  <a:srgbClr val="262626"/>
                </a:solidFill>
              </a:defRPr>
            </a:pPr>
            <a:r>
              <a:t>Limited visibility</a:t>
            </a:r>
          </a:p>
        </p:txBody>
      </p:sp>
      <p:sp>
        <p:nvSpPr>
          <p:cNvPr id="434" name="Shape 434"/>
          <p:cNvSpPr/>
          <p:nvPr/>
        </p:nvSpPr>
        <p:spPr>
          <a:xfrm>
            <a:off x="1216349" y="4623191"/>
            <a:ext cx="2111950" cy="243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t>Absolute basic capabilities</a:t>
            </a:r>
          </a:p>
        </p:txBody>
      </p:sp>
      <p:sp>
        <p:nvSpPr>
          <p:cNvPr id="435" name="Shape 435"/>
          <p:cNvSpPr/>
          <p:nvPr/>
        </p:nvSpPr>
        <p:spPr>
          <a:xfrm>
            <a:off x="1216349" y="5698299"/>
            <a:ext cx="2111950" cy="60016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t>Difficult to measure</a:t>
            </a:r>
          </a:p>
          <a:p>
            <a:pPr marL="171450" indent="-171450">
              <a:buSzPct val="100000"/>
              <a:buFont typeface="Arial"/>
              <a:buChar char="•"/>
              <a:defRPr sz="1100">
                <a:solidFill>
                  <a:srgbClr val="262626"/>
                </a:solidFill>
              </a:defRPr>
            </a:pPr>
            <a:r>
              <a:t>Focus on progress toward capabilities</a:t>
            </a:r>
          </a:p>
        </p:txBody>
      </p:sp>
    </p:spTree>
    <p:extLst>
      <p:ext uri="{BB962C8B-B14F-4D97-AF65-F5344CB8AC3E}">
        <p14:creationId xmlns:p14="http://schemas.microsoft.com/office/powerpoint/2010/main" val="50264342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422016" y="2273569"/>
            <a:ext cx="9642421" cy="1439139"/>
          </a:xfrm>
        </p:spPr>
        <p:txBody>
          <a:bodyPr/>
          <a:lstStyle/>
          <a:p>
            <a:pPr marL="863600" indent="-796925"/>
            <a:r>
              <a:rPr lang="en-US"/>
              <a:t>Questions and Answers</a:t>
            </a:r>
          </a:p>
        </p:txBody>
      </p:sp>
    </p:spTree>
    <p:extLst>
      <p:ext uri="{BB962C8B-B14F-4D97-AF65-F5344CB8AC3E}">
        <p14:creationId xmlns:p14="http://schemas.microsoft.com/office/powerpoint/2010/main" val="341544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07BB6-7FAD-4136-A419-25B02AC019B2}"/>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B2044694-8B00-1D45-BFFF-AECC421BE0A0}"/>
              </a:ext>
            </a:extLst>
          </p:cNvPr>
          <p:cNvSpPr txBox="1"/>
          <p:nvPr/>
        </p:nvSpPr>
        <p:spPr>
          <a:xfrm>
            <a:off x="693615" y="1329918"/>
            <a:ext cx="10804770" cy="249299"/>
          </a:xfrm>
          <a:prstGeom prst="rect">
            <a:avLst/>
          </a:prstGeom>
          <a:solidFill>
            <a:schemeClr val="tx2"/>
          </a:solidFill>
        </p:spPr>
        <p:txBody>
          <a:bodyPr wrap="square" lIns="0" tIns="0" rIns="0" bIns="0" rtlCol="0">
            <a:spAutoFit/>
          </a:bodyPr>
          <a:lstStyle/>
          <a:p>
            <a:pPr algn="ctr">
              <a:lnSpc>
                <a:spcPct val="90000"/>
              </a:lnSpc>
            </a:pPr>
            <a:r>
              <a:rPr lang="en-US" b="1">
                <a:solidFill>
                  <a:schemeClr val="bg1"/>
                </a:solidFill>
              </a:rPr>
              <a:t>What information in this session did you find most relevant and helpful?</a:t>
            </a:r>
          </a:p>
        </p:txBody>
      </p:sp>
    </p:spTree>
    <p:extLst>
      <p:ext uri="{BB962C8B-B14F-4D97-AF65-F5344CB8AC3E}">
        <p14:creationId xmlns:p14="http://schemas.microsoft.com/office/powerpoint/2010/main" val="1385566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nvPr>
        </p:nvSpPr>
        <p:spPr>
          <a:xfrm>
            <a:off x="877887" y="2644979"/>
            <a:ext cx="10436226" cy="907490"/>
          </a:xfrm>
          <a:prstGeom prst="rect">
            <a:avLst/>
          </a:prstGeom>
        </p:spPr>
        <p:txBody>
          <a:bodyPr>
            <a:normAutofit/>
          </a:bodyPr>
          <a:lstStyle/>
          <a:p>
            <a:pPr algn="ctr"/>
            <a:r>
              <a:rPr lang="en-US"/>
              <a:t>GHSC Maturity Model Assessment Process</a:t>
            </a:r>
            <a:endParaRPr/>
          </a:p>
        </p:txBody>
      </p:sp>
    </p:spTree>
    <p:extLst>
      <p:ext uri="{BB962C8B-B14F-4D97-AF65-F5344CB8AC3E}">
        <p14:creationId xmlns:p14="http://schemas.microsoft.com/office/powerpoint/2010/main" val="40579215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E95A6-7C14-45C8-8C72-5522B41D9071}"/>
              </a:ext>
            </a:extLst>
          </p:cNvPr>
          <p:cNvSpPr>
            <a:spLocks noGrp="1"/>
          </p:cNvSpPr>
          <p:nvPr>
            <p:ph type="sldNum" sz="quarter" idx="15"/>
          </p:nvPr>
        </p:nvSpPr>
        <p:spPr>
          <a:xfrm>
            <a:off x="11104376" y="6400413"/>
            <a:ext cx="249425" cy="276999"/>
          </a:xfrm>
        </p:spPr>
        <p:txBody>
          <a:bodyPr/>
          <a:lstStyle/>
          <a:p>
            <a:endParaRPr lang="en-US">
              <a:solidFill>
                <a:srgbClr val="000000"/>
              </a:solidFill>
            </a:endParaRPr>
          </a:p>
        </p:txBody>
      </p:sp>
      <p:sp>
        <p:nvSpPr>
          <p:cNvPr id="4" name="Title 3">
            <a:extLst>
              <a:ext uri="{FF2B5EF4-FFF2-40B4-BE49-F238E27FC236}">
                <a16:creationId xmlns:a16="http://schemas.microsoft.com/office/drawing/2014/main" id="{CB75D4F5-3DB0-460B-9CE2-34CCFC52AEE2}"/>
              </a:ext>
            </a:extLst>
          </p:cNvPr>
          <p:cNvSpPr>
            <a:spLocks noGrp="1"/>
          </p:cNvSpPr>
          <p:nvPr>
            <p:ph type="title"/>
          </p:nvPr>
        </p:nvSpPr>
        <p:spPr>
          <a:xfrm>
            <a:off x="574537" y="470977"/>
            <a:ext cx="11019152" cy="697577"/>
          </a:xfrm>
        </p:spPr>
        <p:txBody>
          <a:bodyPr>
            <a:normAutofit fontScale="90000"/>
          </a:bodyPr>
          <a:lstStyle/>
          <a:p>
            <a:r>
              <a:rPr lang="en-US"/>
              <a:t>Maturity Model assessment process:</a:t>
            </a:r>
            <a:br>
              <a:rPr lang="en-US"/>
            </a:br>
            <a:r>
              <a:rPr lang="en-US"/>
              <a:t>Teams access website and identify the supply chain that is being examined</a:t>
            </a:r>
          </a:p>
        </p:txBody>
      </p:sp>
      <p:sp>
        <p:nvSpPr>
          <p:cNvPr id="6" name="TextBox 5">
            <a:extLst>
              <a:ext uri="{FF2B5EF4-FFF2-40B4-BE49-F238E27FC236}">
                <a16:creationId xmlns:a16="http://schemas.microsoft.com/office/drawing/2014/main" id="{46ED53BF-41EF-3B41-96AC-CA113E0F1E45}"/>
              </a:ext>
            </a:extLst>
          </p:cNvPr>
          <p:cNvSpPr txBox="1"/>
          <p:nvPr/>
        </p:nvSpPr>
        <p:spPr>
          <a:xfrm>
            <a:off x="574537" y="1414433"/>
            <a:ext cx="7518646" cy="4978286"/>
          </a:xfrm>
          <a:prstGeom prst="rect">
            <a:avLst/>
          </a:prstGeom>
          <a:noFill/>
          <a:ln>
            <a:noFill/>
          </a:ln>
        </p:spPr>
        <p:txBody>
          <a:bodyPr wrap="square" lIns="0" tIns="0" rIns="0" bIns="0" rtlCol="0">
            <a:spAutoFit/>
          </a:bodyPr>
          <a:lstStyle/>
          <a:p>
            <a:r>
              <a:rPr lang="en-US" sz="1700" dirty="0"/>
              <a:t>The Maturity Model (MM) assessment is available as an online questionnaire.</a:t>
            </a:r>
          </a:p>
          <a:p>
            <a:endParaRPr lang="en-US" sz="1700" dirty="0"/>
          </a:p>
          <a:p>
            <a:r>
              <a:rPr lang="en-US" sz="1700" dirty="0"/>
              <a:t>Teams access the Global Health Supply Chain Maturity Model v8.0 at the an online website (the following link is for a demonstration site where attendees can trial the assessment):</a:t>
            </a:r>
          </a:p>
          <a:p>
            <a:endParaRPr lang="en-US" sz="1700" dirty="0"/>
          </a:p>
          <a:p>
            <a:pPr algn="ctr"/>
            <a:r>
              <a:rPr lang="en-US" sz="1700" dirty="0">
                <a:hlinkClick r:id="rId3">
                  <a:extLst>
                    <a:ext uri="{A12FA001-AC4F-418D-AE19-62706E023703}">
                      <ahyp:hlinkClr xmlns:ahyp="http://schemas.microsoft.com/office/drawing/2018/hyperlinkcolor" val="tx"/>
                    </a:ext>
                  </a:extLst>
                </a:hlinkClick>
              </a:rPr>
              <a:t>Global Health Supply Chain Maturity Model v8.0</a:t>
            </a:r>
            <a:r>
              <a:rPr lang="en-US" sz="1700" dirty="0">
                <a:hlinkClick r:id="rId4">
                  <a:extLst>
                    <a:ext uri="{A12FA001-AC4F-418D-AE19-62706E023703}">
                      <ahyp:hlinkClr xmlns:ahyp="http://schemas.microsoft.com/office/drawing/2018/hyperlinkcolor" val="tx"/>
                    </a:ext>
                  </a:extLst>
                </a:hlinkClick>
              </a:rPr>
              <a:t>  </a:t>
            </a:r>
            <a:endParaRPr lang="en-US" sz="1700" dirty="0"/>
          </a:p>
          <a:p>
            <a:pPr algn="l"/>
            <a:endParaRPr lang="en-US" sz="1700" dirty="0">
              <a:solidFill>
                <a:srgbClr val="FF0000"/>
              </a:solidFill>
            </a:endParaRPr>
          </a:p>
          <a:p>
            <a:pPr algn="l"/>
            <a:r>
              <a:rPr lang="en-US" sz="1700" dirty="0"/>
              <a:t>Once at the online site, the team will provide profile information regarding the assessment, including:</a:t>
            </a:r>
          </a:p>
          <a:p>
            <a:pPr marL="39687" indent="-285750">
              <a:spcBef>
                <a:spcPts val="300"/>
              </a:spcBef>
              <a:buClr>
                <a:schemeClr val="tx2"/>
              </a:buClr>
              <a:buFont typeface="Wingdings" pitchFamily="2" charset="2"/>
              <a:buChar char="§"/>
            </a:pPr>
            <a:r>
              <a:rPr lang="en-US" sz="1700" dirty="0"/>
              <a:t>Country and Region/State/County</a:t>
            </a:r>
          </a:p>
          <a:p>
            <a:pPr marL="39687" indent="-285750">
              <a:spcBef>
                <a:spcPts val="300"/>
              </a:spcBef>
              <a:buClr>
                <a:schemeClr val="tx2"/>
              </a:buClr>
              <a:buFont typeface="Wingdings" pitchFamily="2" charset="2"/>
              <a:buChar char="§"/>
            </a:pPr>
            <a:r>
              <a:rPr lang="en-US" sz="1700" dirty="0"/>
              <a:t>District/Organization/Other</a:t>
            </a:r>
          </a:p>
          <a:p>
            <a:pPr marL="39687" indent="-285750">
              <a:spcBef>
                <a:spcPts val="300"/>
              </a:spcBef>
              <a:buClr>
                <a:schemeClr val="tx2"/>
              </a:buClr>
              <a:buFont typeface="Wingdings" pitchFamily="2" charset="2"/>
              <a:buChar char="§"/>
            </a:pPr>
            <a:r>
              <a:rPr lang="en-US" sz="1700" dirty="0"/>
              <a:t>Date of completion</a:t>
            </a:r>
          </a:p>
          <a:p>
            <a:pPr marL="39687" indent="-285750">
              <a:spcBef>
                <a:spcPts val="300"/>
              </a:spcBef>
              <a:buClr>
                <a:schemeClr val="tx2"/>
              </a:buClr>
              <a:buFont typeface="Wingdings" pitchFamily="2" charset="2"/>
              <a:buChar char="§"/>
            </a:pPr>
            <a:r>
              <a:rPr lang="en-US" sz="1700" dirty="0"/>
              <a:t>Name of individuals or team completing the evaluation</a:t>
            </a:r>
          </a:p>
          <a:p>
            <a:pPr marL="39687" indent="-285750">
              <a:spcBef>
                <a:spcPts val="300"/>
              </a:spcBef>
              <a:buClr>
                <a:schemeClr val="tx2"/>
              </a:buClr>
              <a:buFont typeface="Wingdings" pitchFamily="2" charset="2"/>
              <a:buChar char="§"/>
            </a:pPr>
            <a:r>
              <a:rPr lang="en-US" sz="1700" dirty="0"/>
              <a:t>Type of organization (private, public, or NGO)</a:t>
            </a:r>
          </a:p>
          <a:p>
            <a:pPr marL="39687" indent="-285750">
              <a:spcBef>
                <a:spcPts val="300"/>
              </a:spcBef>
              <a:buClr>
                <a:schemeClr val="tx2"/>
              </a:buClr>
              <a:buFont typeface="Wingdings" pitchFamily="2" charset="2"/>
              <a:buChar char="§"/>
            </a:pPr>
            <a:r>
              <a:rPr lang="en-US" sz="1700" dirty="0"/>
              <a:t>Registration code (provided by ASCM) or an email address </a:t>
            </a:r>
            <a:br>
              <a:rPr lang="en-US" sz="1700" dirty="0"/>
            </a:br>
            <a:r>
              <a:rPr lang="en-US" sz="1700" dirty="0"/>
              <a:t>     for self-assessments</a:t>
            </a:r>
          </a:p>
          <a:p>
            <a:pPr marL="39687" indent="-285750">
              <a:spcBef>
                <a:spcPts val="300"/>
              </a:spcBef>
              <a:buClr>
                <a:schemeClr val="tx2"/>
              </a:buClr>
              <a:buFont typeface="Wingdings" pitchFamily="2" charset="2"/>
              <a:buChar char="§"/>
            </a:pPr>
            <a:r>
              <a:rPr lang="en-US" sz="1700" dirty="0"/>
              <a:t>Commodity Type</a:t>
            </a:r>
          </a:p>
        </p:txBody>
      </p:sp>
      <p:pic>
        <p:nvPicPr>
          <p:cNvPr id="5" name="Picture 4">
            <a:extLst>
              <a:ext uri="{FF2B5EF4-FFF2-40B4-BE49-F238E27FC236}">
                <a16:creationId xmlns:a16="http://schemas.microsoft.com/office/drawing/2014/main" id="{9E15FBBE-4DEE-E041-AD99-8F5F1C001E27}"/>
              </a:ext>
            </a:extLst>
          </p:cNvPr>
          <p:cNvPicPr>
            <a:picLocks noChangeAspect="1"/>
          </p:cNvPicPr>
          <p:nvPr/>
        </p:nvPicPr>
        <p:blipFill>
          <a:blip r:embed="rId5"/>
          <a:stretch>
            <a:fillRect/>
          </a:stretch>
        </p:blipFill>
        <p:spPr>
          <a:xfrm>
            <a:off x="8093183" y="1295340"/>
            <a:ext cx="3447025" cy="4978287"/>
          </a:xfrm>
          <a:prstGeom prst="rect">
            <a:avLst/>
          </a:prstGeom>
        </p:spPr>
      </p:pic>
    </p:spTree>
    <p:extLst>
      <p:ext uri="{BB962C8B-B14F-4D97-AF65-F5344CB8AC3E}">
        <p14:creationId xmlns:p14="http://schemas.microsoft.com/office/powerpoint/2010/main" val="21685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en-US" sz="2800" kern="1200" dirty="0">
                <a:solidFill>
                  <a:schemeClr val="accent1">
                    <a:lumMod val="50000"/>
                  </a:schemeClr>
                </a:solidFill>
                <a:ea typeface="+mj-ea"/>
                <a:cs typeface="+mj-cs"/>
              </a:rPr>
              <a:t>Presenters</a:t>
            </a:r>
          </a:p>
        </p:txBody>
      </p:sp>
      <p:sp>
        <p:nvSpPr>
          <p:cNvPr id="5" name="TextBox 4">
            <a:extLst>
              <a:ext uri="{FF2B5EF4-FFF2-40B4-BE49-F238E27FC236}">
                <a16:creationId xmlns:a16="http://schemas.microsoft.com/office/drawing/2014/main" id="{0E3E2474-5359-D046-B424-09F93E2BC612}"/>
              </a:ext>
            </a:extLst>
          </p:cNvPr>
          <p:cNvSpPr txBox="1"/>
          <p:nvPr/>
        </p:nvSpPr>
        <p:spPr>
          <a:xfrm>
            <a:off x="846140" y="4657327"/>
            <a:ext cx="3197540" cy="830997"/>
          </a:xfrm>
          <a:prstGeom prst="rect">
            <a:avLst/>
          </a:prstGeom>
          <a:noFill/>
        </p:spPr>
        <p:txBody>
          <a:bodyPr wrap="square" lIns="0" tIns="0" rIns="0" bIns="0" rtlCol="0">
            <a:spAutoFit/>
          </a:bodyPr>
          <a:lstStyle/>
          <a:p>
            <a:r>
              <a:rPr lang="en-US" b="1" dirty="0"/>
              <a:t>Name</a:t>
            </a:r>
            <a:endParaRPr lang="en-ZA" dirty="0"/>
          </a:p>
          <a:p>
            <a:r>
              <a:rPr lang="en-US" dirty="0"/>
              <a:t>Title </a:t>
            </a:r>
          </a:p>
          <a:p>
            <a:r>
              <a:rPr lang="en-US" dirty="0"/>
              <a:t>Organization</a:t>
            </a:r>
          </a:p>
        </p:txBody>
      </p:sp>
      <p:sp>
        <p:nvSpPr>
          <p:cNvPr id="8" name="TextBox 7">
            <a:extLst>
              <a:ext uri="{FF2B5EF4-FFF2-40B4-BE49-F238E27FC236}">
                <a16:creationId xmlns:a16="http://schemas.microsoft.com/office/drawing/2014/main" id="{B46BD3B9-1144-B54B-97C1-E67AF6EA4C79}"/>
              </a:ext>
            </a:extLst>
          </p:cNvPr>
          <p:cNvSpPr txBox="1"/>
          <p:nvPr/>
        </p:nvSpPr>
        <p:spPr>
          <a:xfrm>
            <a:off x="4639884" y="4689643"/>
            <a:ext cx="3197540" cy="830997"/>
          </a:xfrm>
          <a:prstGeom prst="rect">
            <a:avLst/>
          </a:prstGeom>
          <a:noFill/>
        </p:spPr>
        <p:txBody>
          <a:bodyPr wrap="square" lIns="0" tIns="0" rIns="0" bIns="0" rtlCol="0">
            <a:spAutoFit/>
          </a:bodyPr>
          <a:lstStyle/>
          <a:p>
            <a:r>
              <a:rPr lang="en-US" b="1" dirty="0"/>
              <a:t>Name</a:t>
            </a:r>
            <a:endParaRPr lang="en-ZA" dirty="0"/>
          </a:p>
          <a:p>
            <a:r>
              <a:rPr lang="en-US" dirty="0"/>
              <a:t>Title </a:t>
            </a:r>
          </a:p>
          <a:p>
            <a:r>
              <a:rPr lang="en-US" dirty="0"/>
              <a:t>Organization</a:t>
            </a:r>
          </a:p>
        </p:txBody>
      </p:sp>
      <p:sp>
        <p:nvSpPr>
          <p:cNvPr id="9" name="TextBox 8">
            <a:extLst>
              <a:ext uri="{FF2B5EF4-FFF2-40B4-BE49-F238E27FC236}">
                <a16:creationId xmlns:a16="http://schemas.microsoft.com/office/drawing/2014/main" id="{9179AD41-06D4-804B-81F5-88E98CE83BE2}"/>
              </a:ext>
            </a:extLst>
          </p:cNvPr>
          <p:cNvSpPr txBox="1"/>
          <p:nvPr/>
        </p:nvSpPr>
        <p:spPr>
          <a:xfrm>
            <a:off x="8433628" y="4657326"/>
            <a:ext cx="3197540" cy="830997"/>
          </a:xfrm>
          <a:prstGeom prst="rect">
            <a:avLst/>
          </a:prstGeom>
          <a:noFill/>
        </p:spPr>
        <p:txBody>
          <a:bodyPr wrap="square" lIns="0" tIns="0" rIns="0" bIns="0" rtlCol="0">
            <a:spAutoFit/>
          </a:bodyPr>
          <a:lstStyle/>
          <a:p>
            <a:r>
              <a:rPr lang="en-US" b="1" dirty="0"/>
              <a:t>Name</a:t>
            </a:r>
            <a:endParaRPr lang="en-ZA" dirty="0"/>
          </a:p>
          <a:p>
            <a:r>
              <a:rPr lang="en-US" dirty="0"/>
              <a:t>Title </a:t>
            </a:r>
          </a:p>
          <a:p>
            <a:r>
              <a:rPr lang="en-US" dirty="0"/>
              <a:t>Organization</a:t>
            </a:r>
          </a:p>
        </p:txBody>
      </p:sp>
      <p:sp>
        <p:nvSpPr>
          <p:cNvPr id="4" name="TextBox 3">
            <a:extLst>
              <a:ext uri="{FF2B5EF4-FFF2-40B4-BE49-F238E27FC236}">
                <a16:creationId xmlns:a16="http://schemas.microsoft.com/office/drawing/2014/main" id="{677ACECF-1B7C-5845-BF3E-9A34AECDDD88}"/>
              </a:ext>
            </a:extLst>
          </p:cNvPr>
          <p:cNvSpPr txBox="1"/>
          <p:nvPr/>
        </p:nvSpPr>
        <p:spPr>
          <a:xfrm>
            <a:off x="846140" y="2014330"/>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
        <p:nvSpPr>
          <p:cNvPr id="12" name="TextBox 11">
            <a:extLst>
              <a:ext uri="{FF2B5EF4-FFF2-40B4-BE49-F238E27FC236}">
                <a16:creationId xmlns:a16="http://schemas.microsoft.com/office/drawing/2014/main" id="{8D63E5DF-CDEA-6A43-B4D1-B4A2C3D4309B}"/>
              </a:ext>
            </a:extLst>
          </p:cNvPr>
          <p:cNvSpPr txBox="1"/>
          <p:nvPr/>
        </p:nvSpPr>
        <p:spPr>
          <a:xfrm>
            <a:off x="4637991" y="2014329"/>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
        <p:nvSpPr>
          <p:cNvPr id="13" name="TextBox 12">
            <a:extLst>
              <a:ext uri="{FF2B5EF4-FFF2-40B4-BE49-F238E27FC236}">
                <a16:creationId xmlns:a16="http://schemas.microsoft.com/office/drawing/2014/main" id="{EFC455C0-5DB2-204C-B9FA-CA3CCABCE809}"/>
              </a:ext>
            </a:extLst>
          </p:cNvPr>
          <p:cNvSpPr txBox="1"/>
          <p:nvPr/>
        </p:nvSpPr>
        <p:spPr>
          <a:xfrm>
            <a:off x="8433628" y="2014329"/>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Tree>
    <p:extLst>
      <p:ext uri="{BB962C8B-B14F-4D97-AF65-F5344CB8AC3E}">
        <p14:creationId xmlns:p14="http://schemas.microsoft.com/office/powerpoint/2010/main" val="51178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3"/>
          </p:nvPr>
        </p:nvSpPr>
        <p:spPr>
          <a:xfrm>
            <a:off x="455353" y="1454791"/>
            <a:ext cx="5536091" cy="2448875"/>
          </a:xfrm>
        </p:spPr>
        <p:txBody>
          <a:bodyPr>
            <a:noAutofit/>
          </a:bodyPr>
          <a:lstStyle/>
          <a:p>
            <a:pPr>
              <a:spcAft>
                <a:spcPts val="600"/>
              </a:spcAft>
            </a:pPr>
            <a:r>
              <a:rPr lang="en-US" sz="1800"/>
              <a:t>Teams answer questions in 20 supply-chain categories.</a:t>
            </a:r>
          </a:p>
          <a:p>
            <a:pPr>
              <a:spcAft>
                <a:spcPts val="600"/>
              </a:spcAft>
            </a:pPr>
            <a:r>
              <a:rPr lang="en-US" sz="1800"/>
              <a:t>Most questions gauge the level of supply-chain maturity:</a:t>
            </a:r>
          </a:p>
          <a:p>
            <a:pPr lvl="1">
              <a:spcAft>
                <a:spcPts val="600"/>
              </a:spcAft>
            </a:pPr>
            <a:r>
              <a:rPr lang="en-US" sz="1800"/>
              <a:t>Canvas</a:t>
            </a:r>
          </a:p>
          <a:p>
            <a:pPr lvl="1">
              <a:spcAft>
                <a:spcPts val="600"/>
              </a:spcAft>
            </a:pPr>
            <a:r>
              <a:rPr lang="en-US" sz="1800"/>
              <a:t>Bronze</a:t>
            </a:r>
          </a:p>
          <a:p>
            <a:pPr lvl="1">
              <a:spcAft>
                <a:spcPts val="600"/>
              </a:spcAft>
            </a:pPr>
            <a:r>
              <a:rPr lang="en-US" sz="1800"/>
              <a:t>Silver</a:t>
            </a:r>
          </a:p>
          <a:p>
            <a:pPr lvl="1">
              <a:spcAft>
                <a:spcPts val="600"/>
              </a:spcAft>
            </a:pPr>
            <a:r>
              <a:rPr lang="en-US" sz="1800"/>
              <a:t>Gold</a:t>
            </a:r>
          </a:p>
          <a:p>
            <a:pPr lvl="1">
              <a:spcAft>
                <a:spcPts val="600"/>
              </a:spcAft>
            </a:pPr>
            <a:r>
              <a:rPr lang="en-US" sz="1800"/>
              <a:t>Accredited</a:t>
            </a:r>
          </a:p>
          <a:p>
            <a:pPr>
              <a:spcAft>
                <a:spcPts val="600"/>
              </a:spcAft>
            </a:pPr>
            <a:endParaRPr lang="en-US" sz="1800"/>
          </a:p>
        </p:txBody>
      </p:sp>
      <p:sp>
        <p:nvSpPr>
          <p:cNvPr id="16" name="Shape 439">
            <a:extLst>
              <a:ext uri="{FF2B5EF4-FFF2-40B4-BE49-F238E27FC236}">
                <a16:creationId xmlns:a16="http://schemas.microsoft.com/office/drawing/2014/main" id="{6BF073DB-6520-4C31-8A21-9841C1F93BA2}"/>
              </a:ext>
            </a:extLst>
          </p:cNvPr>
          <p:cNvSpPr>
            <a:spLocks noGrp="1"/>
          </p:cNvSpPr>
          <p:nvPr>
            <p:ph type="title"/>
          </p:nvPr>
        </p:nvSpPr>
        <p:spPr>
          <a:xfrm>
            <a:off x="551233" y="208961"/>
            <a:ext cx="10861834" cy="907490"/>
          </a:xfrm>
          <a:prstGeom prst="rect">
            <a:avLst/>
          </a:prstGeom>
        </p:spPr>
        <p:txBody>
          <a:bodyPr/>
          <a:lstStyle>
            <a:lvl1pPr>
              <a:defRPr sz="4000"/>
            </a:lvl1pPr>
          </a:lstStyle>
          <a:p>
            <a:r>
              <a:rPr lang="en-US" sz="2500"/>
              <a:t>Maturity Model assessment process:</a:t>
            </a:r>
            <a:br>
              <a:rPr lang="en-US" sz="2500"/>
            </a:br>
            <a:r>
              <a:rPr lang="en-US" sz="2500"/>
              <a:t>20 categories help to define “maturity level” throughout the supply chain</a:t>
            </a:r>
            <a:endParaRPr sz="2500"/>
          </a:p>
        </p:txBody>
      </p:sp>
      <p:pic>
        <p:nvPicPr>
          <p:cNvPr id="6" name="Picture 5">
            <a:extLst>
              <a:ext uri="{FF2B5EF4-FFF2-40B4-BE49-F238E27FC236}">
                <a16:creationId xmlns:a16="http://schemas.microsoft.com/office/drawing/2014/main" id="{8FFF46F4-8065-F747-AF85-95A5F12768BE}"/>
              </a:ext>
            </a:extLst>
          </p:cNvPr>
          <p:cNvPicPr>
            <a:picLocks noChangeAspect="1"/>
          </p:cNvPicPr>
          <p:nvPr/>
        </p:nvPicPr>
        <p:blipFill>
          <a:blip r:embed="rId3"/>
          <a:stretch>
            <a:fillRect/>
          </a:stretch>
        </p:blipFill>
        <p:spPr>
          <a:xfrm>
            <a:off x="6476671" y="1216322"/>
            <a:ext cx="4321445" cy="5146815"/>
          </a:xfrm>
          <a:prstGeom prst="rect">
            <a:avLst/>
          </a:prstGeom>
        </p:spPr>
      </p:pic>
      <p:sp>
        <p:nvSpPr>
          <p:cNvPr id="43" name="Speech Bubble: Rectangle 42">
            <a:extLst>
              <a:ext uri="{FF2B5EF4-FFF2-40B4-BE49-F238E27FC236}">
                <a16:creationId xmlns:a16="http://schemas.microsoft.com/office/drawing/2014/main" id="{7A922294-9F8D-49FF-BBE4-8D0B8CFE398F}"/>
              </a:ext>
            </a:extLst>
          </p:cNvPr>
          <p:cNvSpPr/>
          <p:nvPr/>
        </p:nvSpPr>
        <p:spPr>
          <a:xfrm>
            <a:off x="3983745" y="4128911"/>
            <a:ext cx="2334882" cy="1443986"/>
          </a:xfrm>
          <a:prstGeom prst="wedgeRectCallout">
            <a:avLst>
              <a:gd name="adj1" fmla="val 64204"/>
              <a:gd name="adj2" fmla="val -2030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Categories are defined that map to standard supply-chain management processes.</a:t>
            </a:r>
          </a:p>
        </p:txBody>
      </p:sp>
    </p:spTree>
    <p:extLst>
      <p:ext uri="{BB962C8B-B14F-4D97-AF65-F5344CB8AC3E}">
        <p14:creationId xmlns:p14="http://schemas.microsoft.com/office/powerpoint/2010/main" val="32291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39">
            <a:extLst>
              <a:ext uri="{FF2B5EF4-FFF2-40B4-BE49-F238E27FC236}">
                <a16:creationId xmlns:a16="http://schemas.microsoft.com/office/drawing/2014/main" id="{DBC8F2C1-6444-824D-9CA0-EEF771737BC1}"/>
              </a:ext>
            </a:extLst>
          </p:cNvPr>
          <p:cNvSpPr txBox="1">
            <a:spLocks/>
          </p:cNvSpPr>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r>
              <a:rPr lang="en-US" sz="2500"/>
              <a:t>Maturity Model assessment process:</a:t>
            </a:r>
            <a:br>
              <a:rPr lang="en-US" sz="2500"/>
            </a:br>
            <a:r>
              <a:rPr lang="en-US" sz="2500"/>
              <a:t>Constraints are identified that prevent supply-chain improvement</a:t>
            </a:r>
          </a:p>
        </p:txBody>
      </p:sp>
      <p:pic>
        <p:nvPicPr>
          <p:cNvPr id="6" name="Picture 5">
            <a:extLst>
              <a:ext uri="{FF2B5EF4-FFF2-40B4-BE49-F238E27FC236}">
                <a16:creationId xmlns:a16="http://schemas.microsoft.com/office/drawing/2014/main" id="{0B6B4731-FF99-954E-8BE5-85FB85E731BE}"/>
              </a:ext>
            </a:extLst>
          </p:cNvPr>
          <p:cNvPicPr>
            <a:picLocks noChangeAspect="1"/>
          </p:cNvPicPr>
          <p:nvPr/>
        </p:nvPicPr>
        <p:blipFill>
          <a:blip r:embed="rId2"/>
          <a:stretch>
            <a:fillRect/>
          </a:stretch>
        </p:blipFill>
        <p:spPr>
          <a:xfrm>
            <a:off x="7092176" y="1414298"/>
            <a:ext cx="3677425" cy="4743790"/>
          </a:xfrm>
          <a:prstGeom prst="rect">
            <a:avLst/>
          </a:prstGeom>
        </p:spPr>
      </p:pic>
      <p:sp>
        <p:nvSpPr>
          <p:cNvPr id="17" name="TextBox 16">
            <a:extLst>
              <a:ext uri="{FF2B5EF4-FFF2-40B4-BE49-F238E27FC236}">
                <a16:creationId xmlns:a16="http://schemas.microsoft.com/office/drawing/2014/main" id="{518946C3-9192-874B-885E-4AF32DAD2989}"/>
              </a:ext>
            </a:extLst>
          </p:cNvPr>
          <p:cNvSpPr txBox="1"/>
          <p:nvPr/>
        </p:nvSpPr>
        <p:spPr>
          <a:xfrm>
            <a:off x="551232" y="1628507"/>
            <a:ext cx="5988627" cy="4154984"/>
          </a:xfrm>
          <a:prstGeom prst="rect">
            <a:avLst/>
          </a:prstGeom>
          <a:noFill/>
          <a:ln>
            <a:noFill/>
          </a:ln>
        </p:spPr>
        <p:txBody>
          <a:bodyPr wrap="square" lIns="0" tIns="0" rIns="0" bIns="0" rtlCol="0">
            <a:spAutoFit/>
          </a:bodyPr>
          <a:lstStyle/>
          <a:p>
            <a:pPr algn="l"/>
            <a:r>
              <a:rPr lang="en-US"/>
              <a:t>For each MM category, teams also identify constraints that prevent improvement of the supply-chain category; teams can select more than one constraint that affects a category:</a:t>
            </a:r>
          </a:p>
          <a:p>
            <a:pPr algn="l"/>
            <a:endParaRPr lang="en-US"/>
          </a:p>
          <a:p>
            <a:pPr marL="742950" lvl="1" indent="-285750">
              <a:buClr>
                <a:schemeClr val="accent1"/>
              </a:buClr>
              <a:buFont typeface="Wingdings" pitchFamily="2" charset="2"/>
              <a:buChar char="§"/>
            </a:pPr>
            <a:r>
              <a:rPr lang="en-US"/>
              <a:t>Human resources</a:t>
            </a:r>
            <a:endParaRPr lang="en-US" sz="2800"/>
          </a:p>
          <a:p>
            <a:pPr marL="742950" lvl="1" indent="-285750">
              <a:buClr>
                <a:schemeClr val="accent1"/>
              </a:buClr>
              <a:buFont typeface="Wingdings" pitchFamily="2" charset="2"/>
              <a:buChar char="§"/>
            </a:pPr>
            <a:r>
              <a:rPr lang="en-US"/>
              <a:t>Improvement-process knowledge</a:t>
            </a:r>
            <a:endParaRPr lang="en-US" sz="2800"/>
          </a:p>
          <a:p>
            <a:pPr marL="742950" lvl="1" indent="-285750">
              <a:buClr>
                <a:schemeClr val="accent1"/>
              </a:buClr>
              <a:buFont typeface="Wingdings" pitchFamily="2" charset="2"/>
              <a:buChar char="§"/>
            </a:pPr>
            <a:r>
              <a:rPr lang="en-US"/>
              <a:t>Enabling technologies</a:t>
            </a:r>
            <a:endParaRPr lang="en-US" sz="2800"/>
          </a:p>
          <a:p>
            <a:pPr marL="742950" lvl="1" indent="-285750">
              <a:buClr>
                <a:schemeClr val="accent1"/>
              </a:buClr>
              <a:buFont typeface="Wingdings" pitchFamily="2" charset="2"/>
              <a:buChar char="§"/>
            </a:pPr>
            <a:r>
              <a:rPr lang="en-US"/>
              <a:t>Leadership/guidance</a:t>
            </a:r>
            <a:endParaRPr lang="en-US" sz="2800"/>
          </a:p>
          <a:p>
            <a:pPr marL="742950" lvl="1" indent="-285750">
              <a:buClr>
                <a:schemeClr val="accent1"/>
              </a:buClr>
              <a:buFont typeface="Wingdings" pitchFamily="2" charset="2"/>
              <a:buChar char="§"/>
            </a:pPr>
            <a:r>
              <a:rPr lang="en-US"/>
              <a:t>National guidelines</a:t>
            </a:r>
            <a:endParaRPr lang="en-US" sz="2800"/>
          </a:p>
          <a:p>
            <a:pPr marL="742950" lvl="1" indent="-285750">
              <a:buClr>
                <a:schemeClr val="accent1"/>
              </a:buClr>
              <a:buFont typeface="Wingdings" pitchFamily="2" charset="2"/>
              <a:buChar char="§"/>
            </a:pPr>
            <a:r>
              <a:rPr lang="en-US"/>
              <a:t>Funding</a:t>
            </a:r>
            <a:endParaRPr lang="en-US" sz="2800"/>
          </a:p>
          <a:p>
            <a:pPr marL="742950" lvl="1" indent="-285750">
              <a:buClr>
                <a:schemeClr val="accent1"/>
              </a:buClr>
              <a:buFont typeface="Wingdings" pitchFamily="2" charset="2"/>
              <a:buChar char="§"/>
            </a:pPr>
            <a:r>
              <a:rPr lang="en-US"/>
              <a:t>Infrastructure</a:t>
            </a:r>
            <a:endParaRPr lang="en-US" sz="2800"/>
          </a:p>
          <a:p>
            <a:pPr marL="742950" lvl="1" indent="-285750">
              <a:buClr>
                <a:schemeClr val="accent1"/>
              </a:buClr>
              <a:buFont typeface="Wingdings" pitchFamily="2" charset="2"/>
              <a:buChar char="§"/>
            </a:pPr>
            <a:r>
              <a:rPr lang="en-US"/>
              <a:t>Government support</a:t>
            </a:r>
            <a:endParaRPr lang="en-US" sz="2800"/>
          </a:p>
          <a:p>
            <a:pPr marL="742950" lvl="1" indent="-285750">
              <a:buClr>
                <a:schemeClr val="accent1"/>
              </a:buClr>
              <a:buFont typeface="Wingdings" pitchFamily="2" charset="2"/>
              <a:buChar char="§"/>
            </a:pPr>
            <a:r>
              <a:rPr lang="en-US"/>
              <a:t>No public/private collaboration</a:t>
            </a:r>
            <a:endParaRPr lang="en-US" sz="2800"/>
          </a:p>
          <a:p>
            <a:pPr marL="742950" lvl="1" indent="-285750">
              <a:buClr>
                <a:schemeClr val="accent1"/>
              </a:buClr>
              <a:buFont typeface="Wingdings" pitchFamily="2" charset="2"/>
              <a:buChar char="§"/>
            </a:pPr>
            <a:r>
              <a:rPr lang="en-US"/>
              <a:t>Other (please specify)</a:t>
            </a:r>
            <a:endParaRPr lang="en-US" sz="2800"/>
          </a:p>
          <a:p>
            <a:pPr algn="l"/>
            <a:endParaRPr lang="en-US"/>
          </a:p>
        </p:txBody>
      </p:sp>
    </p:spTree>
    <p:extLst>
      <p:ext uri="{BB962C8B-B14F-4D97-AF65-F5344CB8AC3E}">
        <p14:creationId xmlns:p14="http://schemas.microsoft.com/office/powerpoint/2010/main" val="26351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3608C9A-B82D-4472-AE9B-B3CD371BF773}"/>
              </a:ext>
            </a:extLst>
          </p:cNvPr>
          <p:cNvPicPr>
            <a:picLocks noChangeAspect="1"/>
          </p:cNvPicPr>
          <p:nvPr/>
        </p:nvPicPr>
        <p:blipFill rotWithShape="1">
          <a:blip r:embed="rId3"/>
          <a:srcRect l="25208" t="63727" r="27044" b="22598"/>
          <a:stretch/>
        </p:blipFill>
        <p:spPr>
          <a:xfrm>
            <a:off x="4753956" y="2420060"/>
            <a:ext cx="6649249" cy="2002941"/>
          </a:xfrm>
          <a:prstGeom prst="rect">
            <a:avLst/>
          </a:prstGeom>
          <a:ln w="19050">
            <a:solidFill>
              <a:schemeClr val="accent6"/>
            </a:solidFill>
            <a:prstDash val="sysDash"/>
          </a:ln>
        </p:spPr>
      </p:pic>
      <p:pic>
        <p:nvPicPr>
          <p:cNvPr id="20" name="Picture 19">
            <a:extLst>
              <a:ext uri="{FF2B5EF4-FFF2-40B4-BE49-F238E27FC236}">
                <a16:creationId xmlns:a16="http://schemas.microsoft.com/office/drawing/2014/main" id="{31E735E9-9242-46AA-A8F5-3A0D39B6E2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518" y="5459285"/>
            <a:ext cx="600117" cy="536947"/>
          </a:xfrm>
          <a:prstGeom prst="rect">
            <a:avLst/>
          </a:prstGeom>
        </p:spPr>
      </p:pic>
      <p:sp>
        <p:nvSpPr>
          <p:cNvPr id="21" name="Shape 416">
            <a:extLst>
              <a:ext uri="{FF2B5EF4-FFF2-40B4-BE49-F238E27FC236}">
                <a16:creationId xmlns:a16="http://schemas.microsoft.com/office/drawing/2014/main" id="{37CDF6F9-9A4D-4D79-8AA9-734B292F6A25}"/>
              </a:ext>
            </a:extLst>
          </p:cNvPr>
          <p:cNvSpPr/>
          <p:nvPr/>
        </p:nvSpPr>
        <p:spPr>
          <a:xfrm>
            <a:off x="486833" y="5355233"/>
            <a:ext cx="10916372" cy="745051"/>
          </a:xfrm>
          <a:prstGeom prst="roundRect">
            <a:avLst>
              <a:gd name="adj" fmla="val 16667"/>
            </a:avLst>
          </a:prstGeom>
          <a:noFill/>
          <a:ln w="12700" cap="flat">
            <a:solidFill>
              <a:schemeClr val="tx1"/>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sz="1000"/>
          </a:p>
        </p:txBody>
      </p:sp>
      <p:sp>
        <p:nvSpPr>
          <p:cNvPr id="22" name="Shape 417">
            <a:extLst>
              <a:ext uri="{FF2B5EF4-FFF2-40B4-BE49-F238E27FC236}">
                <a16:creationId xmlns:a16="http://schemas.microsoft.com/office/drawing/2014/main" id="{2B4F4002-0E0B-499C-A01F-6458D80E9CCE}"/>
              </a:ext>
            </a:extLst>
          </p:cNvPr>
          <p:cNvSpPr/>
          <p:nvPr/>
        </p:nvSpPr>
        <p:spPr>
          <a:xfrm>
            <a:off x="1140635" y="5464689"/>
            <a:ext cx="10105213" cy="543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pPr lvl="0" algn="l"/>
            <a:r>
              <a:rPr lang="en-US" sz="1467" b="0"/>
              <a:t>Definitions of commonly discussed words are available in a Microsoft Word document and in additional Maturity Model facilitation presentation materials.</a:t>
            </a:r>
          </a:p>
        </p:txBody>
      </p:sp>
      <p:sp>
        <p:nvSpPr>
          <p:cNvPr id="23" name="Content Placeholder 1">
            <a:extLst>
              <a:ext uri="{FF2B5EF4-FFF2-40B4-BE49-F238E27FC236}">
                <a16:creationId xmlns:a16="http://schemas.microsoft.com/office/drawing/2014/main" id="{98CCD235-9B0F-4689-B6DB-9A6BBF82128E}"/>
              </a:ext>
            </a:extLst>
          </p:cNvPr>
          <p:cNvSpPr txBox="1">
            <a:spLocks/>
          </p:cNvSpPr>
          <p:nvPr/>
        </p:nvSpPr>
        <p:spPr>
          <a:xfrm>
            <a:off x="540518" y="1943873"/>
            <a:ext cx="4003752" cy="3139871"/>
          </a:xfrm>
        </p:spPr>
        <p:txBody>
          <a:bodyPr>
            <a:noAutofit/>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1800">
                <a:solidFill>
                  <a:schemeClr val="tx1"/>
                </a:solidFill>
                <a:latin typeface="+mn-lt"/>
              </a:rPr>
              <a:t>Frequently asked questions in Maturity Model workshops revealed a need for clarity on specific words or phrases.</a:t>
            </a:r>
          </a:p>
          <a:p>
            <a:pPr>
              <a:spcAft>
                <a:spcPts val="600"/>
              </a:spcAft>
            </a:pPr>
            <a:r>
              <a:rPr lang="en-US" sz="1800">
                <a:solidFill>
                  <a:schemeClr val="tx1"/>
                </a:solidFill>
                <a:latin typeface="+mn-lt"/>
              </a:rPr>
              <a:t>The MM Glossary defines words and provides examples so that all participants work from a common understanding of the supply-chain Maturity Model.</a:t>
            </a:r>
          </a:p>
          <a:p>
            <a:pPr>
              <a:spcAft>
                <a:spcPts val="600"/>
              </a:spcAft>
            </a:pPr>
            <a:r>
              <a:rPr lang="en-US" sz="1800">
                <a:solidFill>
                  <a:schemeClr val="tx1"/>
                </a:solidFill>
                <a:latin typeface="+mn-lt"/>
              </a:rPr>
              <a:t>This reference document can also reduce different interpretations by facilitators.</a:t>
            </a:r>
          </a:p>
          <a:p>
            <a:pPr>
              <a:spcAft>
                <a:spcPts val="600"/>
              </a:spcAft>
            </a:pPr>
            <a:endParaRPr lang="en-US" sz="1800">
              <a:solidFill>
                <a:schemeClr val="tx1"/>
              </a:solidFill>
              <a:latin typeface="+mn-lt"/>
            </a:endParaRPr>
          </a:p>
        </p:txBody>
      </p:sp>
      <p:sp>
        <p:nvSpPr>
          <p:cNvPr id="9" name="Shape 439">
            <a:extLst>
              <a:ext uri="{FF2B5EF4-FFF2-40B4-BE49-F238E27FC236}">
                <a16:creationId xmlns:a16="http://schemas.microsoft.com/office/drawing/2014/main" id="{410AB53C-7EAE-8C4D-BA58-4757872EDC44}"/>
              </a:ext>
            </a:extLst>
          </p:cNvPr>
          <p:cNvSpPr txBox="1">
            <a:spLocks/>
          </p:cNvSpPr>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r>
              <a:rPr lang="en-US" sz="2500"/>
              <a:t>Maturity Model assessment process:</a:t>
            </a:r>
            <a:br>
              <a:rPr lang="en-US" sz="2500"/>
            </a:br>
            <a:r>
              <a:rPr lang="en-US" sz="2500"/>
              <a:t>Glossary helps to answer questions and clarify Maturity Model terms</a:t>
            </a:r>
          </a:p>
        </p:txBody>
      </p:sp>
    </p:spTree>
    <p:extLst>
      <p:ext uri="{BB962C8B-B14F-4D97-AF65-F5344CB8AC3E}">
        <p14:creationId xmlns:p14="http://schemas.microsoft.com/office/powerpoint/2010/main" val="72666593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5D4F5-3DB0-460B-9CE2-34CCFC52AEE2}"/>
              </a:ext>
            </a:extLst>
          </p:cNvPr>
          <p:cNvSpPr>
            <a:spLocks noGrp="1"/>
          </p:cNvSpPr>
          <p:nvPr>
            <p:ph type="title"/>
          </p:nvPr>
        </p:nvSpPr>
        <p:spPr>
          <a:xfrm>
            <a:off x="459835" y="314909"/>
            <a:ext cx="11106151" cy="697577"/>
          </a:xfrm>
        </p:spPr>
        <p:txBody>
          <a:bodyPr>
            <a:normAutofit fontScale="90000"/>
          </a:bodyPr>
          <a:lstStyle/>
          <a:p>
            <a:r>
              <a:rPr lang="en-US"/>
              <a:t>Maturity Model assessment process:</a:t>
            </a:r>
            <a:br>
              <a:rPr lang="en-US"/>
            </a:br>
            <a:r>
              <a:rPr lang="en-US"/>
              <a:t>Dashboard Summary reveals supply-chain strengths and weaknesses</a:t>
            </a:r>
          </a:p>
        </p:txBody>
      </p:sp>
      <p:sp>
        <p:nvSpPr>
          <p:cNvPr id="14" name="Rectangle 13">
            <a:extLst>
              <a:ext uri="{FF2B5EF4-FFF2-40B4-BE49-F238E27FC236}">
                <a16:creationId xmlns:a16="http://schemas.microsoft.com/office/drawing/2014/main" id="{72265E81-6E32-4A17-B710-FD944A86DE5D}"/>
              </a:ext>
            </a:extLst>
          </p:cNvPr>
          <p:cNvSpPr/>
          <p:nvPr/>
        </p:nvSpPr>
        <p:spPr>
          <a:xfrm>
            <a:off x="352129" y="1324528"/>
            <a:ext cx="6063661" cy="4884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Bef>
                <a:spcPts val="600"/>
              </a:spcBef>
              <a:buClr>
                <a:schemeClr val="accent1"/>
              </a:buClr>
              <a:buFont typeface="Wingdings" pitchFamily="2" charset="2"/>
              <a:buChar char="§"/>
            </a:pPr>
            <a:r>
              <a:rPr lang="en-US" sz="1600" dirty="0">
                <a:solidFill>
                  <a:schemeClr val="tx1"/>
                </a:solidFill>
              </a:rPr>
              <a:t>Each category is scored for percentage of process maturity, based on an average of question answers in the category:</a:t>
            </a:r>
          </a:p>
          <a:p>
            <a:pPr marL="800100" lvl="1" indent="-342900">
              <a:spcBef>
                <a:spcPts val="600"/>
              </a:spcBef>
              <a:buClr>
                <a:schemeClr val="accent1"/>
              </a:buClr>
              <a:buFont typeface="Wingdings" pitchFamily="2" charset="2"/>
              <a:buChar char="§"/>
            </a:pPr>
            <a:r>
              <a:rPr lang="en-US" sz="1400" dirty="0">
                <a:solidFill>
                  <a:schemeClr val="tx1"/>
                </a:solidFill>
              </a:rPr>
              <a:t>20% = Canvas</a:t>
            </a:r>
          </a:p>
          <a:p>
            <a:pPr marL="800100" lvl="1" indent="-342900">
              <a:spcBef>
                <a:spcPts val="600"/>
              </a:spcBef>
              <a:buClr>
                <a:schemeClr val="accent1"/>
              </a:buClr>
              <a:buFont typeface="Wingdings" pitchFamily="2" charset="2"/>
              <a:buChar char="§"/>
            </a:pPr>
            <a:r>
              <a:rPr lang="en-US" sz="1400" dirty="0">
                <a:solidFill>
                  <a:schemeClr val="tx1"/>
                </a:solidFill>
              </a:rPr>
              <a:t>40% = Bronze</a:t>
            </a:r>
          </a:p>
          <a:p>
            <a:pPr marL="800100" lvl="1" indent="-342900">
              <a:spcBef>
                <a:spcPts val="600"/>
              </a:spcBef>
              <a:buClr>
                <a:schemeClr val="accent1"/>
              </a:buClr>
              <a:buFont typeface="Wingdings" pitchFamily="2" charset="2"/>
              <a:buChar char="§"/>
            </a:pPr>
            <a:r>
              <a:rPr lang="en-US" sz="1400" dirty="0">
                <a:solidFill>
                  <a:schemeClr val="tx1"/>
                </a:solidFill>
              </a:rPr>
              <a:t>60% = Silver</a:t>
            </a:r>
          </a:p>
          <a:p>
            <a:pPr marL="800100" lvl="1" indent="-342900">
              <a:spcBef>
                <a:spcPts val="600"/>
              </a:spcBef>
              <a:buClr>
                <a:schemeClr val="accent1"/>
              </a:buClr>
              <a:buFont typeface="Wingdings" pitchFamily="2" charset="2"/>
              <a:buChar char="§"/>
            </a:pPr>
            <a:r>
              <a:rPr lang="en-US" sz="1400" dirty="0">
                <a:solidFill>
                  <a:schemeClr val="tx1"/>
                </a:solidFill>
              </a:rPr>
              <a:t>80% = Gold</a:t>
            </a:r>
          </a:p>
          <a:p>
            <a:pPr marL="800100" lvl="1" indent="-342900">
              <a:spcBef>
                <a:spcPts val="600"/>
              </a:spcBef>
              <a:buClr>
                <a:schemeClr val="accent1"/>
              </a:buClr>
              <a:buFont typeface="Wingdings" pitchFamily="2" charset="2"/>
              <a:buChar char="§"/>
            </a:pPr>
            <a:r>
              <a:rPr lang="en-US" sz="1400" dirty="0">
                <a:solidFill>
                  <a:schemeClr val="tx1"/>
                </a:solidFill>
              </a:rPr>
              <a:t>100% = Accredited</a:t>
            </a:r>
          </a:p>
          <a:p>
            <a:pPr marL="342900" indent="-342900">
              <a:spcBef>
                <a:spcPts val="600"/>
              </a:spcBef>
              <a:buClr>
                <a:schemeClr val="accent1"/>
              </a:buClr>
              <a:buFont typeface="Wingdings" pitchFamily="2" charset="2"/>
              <a:buChar char="§"/>
            </a:pPr>
            <a:r>
              <a:rPr lang="en-US" sz="1600" dirty="0">
                <a:solidFill>
                  <a:schemeClr val="tx1"/>
                </a:solidFill>
              </a:rPr>
              <a:t>Investing where a component is already strong is unlikely to result in better performance.</a:t>
            </a:r>
          </a:p>
          <a:p>
            <a:pPr marL="342900" indent="-342900">
              <a:spcBef>
                <a:spcPts val="600"/>
              </a:spcBef>
              <a:buClr>
                <a:schemeClr val="accent1"/>
              </a:buClr>
              <a:buFont typeface="Wingdings" pitchFamily="2" charset="2"/>
              <a:buChar char="§"/>
            </a:pPr>
            <a:r>
              <a:rPr lang="en-US" sz="1600" dirty="0">
                <a:solidFill>
                  <a:schemeClr val="tx1"/>
                </a:solidFill>
              </a:rPr>
              <a:t>Increasing performance can be achieved by investing in the weakest areas of individual supply chains.</a:t>
            </a:r>
          </a:p>
          <a:p>
            <a:pPr marL="342900" indent="-342900">
              <a:spcBef>
                <a:spcPts val="600"/>
              </a:spcBef>
              <a:buClr>
                <a:schemeClr val="accent1"/>
              </a:buClr>
              <a:buFont typeface="Wingdings" pitchFamily="2" charset="2"/>
              <a:buChar char="§"/>
            </a:pPr>
            <a:r>
              <a:rPr lang="en-US" sz="1600" dirty="0">
                <a:solidFill>
                  <a:schemeClr val="tx1"/>
                </a:solidFill>
              </a:rPr>
              <a:t>An overall assessment score is identified beneath the category scores.</a:t>
            </a:r>
          </a:p>
          <a:p>
            <a:pPr marL="342900" indent="-342900">
              <a:spcBef>
                <a:spcPts val="600"/>
              </a:spcBef>
              <a:buClr>
                <a:schemeClr val="accent1"/>
              </a:buClr>
              <a:buFont typeface="Wingdings" pitchFamily="2" charset="2"/>
              <a:buChar char="§"/>
            </a:pPr>
            <a:r>
              <a:rPr lang="en-US" sz="1600" dirty="0">
                <a:solidFill>
                  <a:schemeClr val="tx1"/>
                </a:solidFill>
              </a:rPr>
              <a:t>Each category also has a visual that identifies constraints, if any.</a:t>
            </a:r>
          </a:p>
          <a:p>
            <a:pPr marL="342900" indent="-342900">
              <a:spcBef>
                <a:spcPts val="600"/>
              </a:spcBef>
              <a:buClr>
                <a:schemeClr val="accent1"/>
              </a:buClr>
              <a:buFont typeface="Wingdings" pitchFamily="2" charset="2"/>
              <a:buChar char="§"/>
            </a:pPr>
            <a:r>
              <a:rPr lang="en-US" sz="1600" dirty="0">
                <a:solidFill>
                  <a:schemeClr val="tx1"/>
                </a:solidFill>
              </a:rPr>
              <a:t>Where constraints exist, investing to remove those constraints may improve the entire supply chain.</a:t>
            </a:r>
          </a:p>
          <a:p>
            <a:pPr marL="342900" indent="-342900">
              <a:spcBef>
                <a:spcPts val="600"/>
              </a:spcBef>
              <a:buClr>
                <a:schemeClr val="accent1"/>
              </a:buClr>
              <a:buFont typeface="Wingdings" pitchFamily="2" charset="2"/>
              <a:buChar char="§"/>
            </a:pPr>
            <a:endParaRPr lang="en-US" sz="1600" dirty="0">
              <a:solidFill>
                <a:schemeClr val="tx1"/>
              </a:solidFill>
            </a:endParaRPr>
          </a:p>
        </p:txBody>
      </p:sp>
      <p:sp>
        <p:nvSpPr>
          <p:cNvPr id="3" name="Rectangle 2">
            <a:extLst>
              <a:ext uri="{FF2B5EF4-FFF2-40B4-BE49-F238E27FC236}">
                <a16:creationId xmlns:a16="http://schemas.microsoft.com/office/drawing/2014/main" id="{43E0BB3F-614B-2F46-A575-076EB68C899A}"/>
              </a:ext>
            </a:extLst>
          </p:cNvPr>
          <p:cNvSpPr/>
          <p:nvPr/>
        </p:nvSpPr>
        <p:spPr>
          <a:xfrm>
            <a:off x="7609114" y="4561114"/>
            <a:ext cx="3058886" cy="903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8CE064-775D-2849-AA1D-56A62ABE927F}"/>
              </a:ext>
            </a:extLst>
          </p:cNvPr>
          <p:cNvPicPr>
            <a:picLocks noChangeAspect="1"/>
          </p:cNvPicPr>
          <p:nvPr/>
        </p:nvPicPr>
        <p:blipFill>
          <a:blip r:embed="rId2"/>
          <a:stretch>
            <a:fillRect/>
          </a:stretch>
        </p:blipFill>
        <p:spPr>
          <a:xfrm>
            <a:off x="6273439" y="1909319"/>
            <a:ext cx="5228755" cy="2527770"/>
          </a:xfrm>
          <a:prstGeom prst="rect">
            <a:avLst/>
          </a:prstGeom>
        </p:spPr>
      </p:pic>
    </p:spTree>
    <p:extLst>
      <p:ext uri="{BB962C8B-B14F-4D97-AF65-F5344CB8AC3E}">
        <p14:creationId xmlns:p14="http://schemas.microsoft.com/office/powerpoint/2010/main" val="167147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p:nvPr/>
        </p:nvSpPr>
        <p:spPr>
          <a:xfrm>
            <a:off x="723904" y="5185595"/>
            <a:ext cx="10000540" cy="1145420"/>
          </a:xfrm>
          <a:prstGeom prst="rightArrow">
            <a:avLst>
              <a:gd name="adj1" fmla="val 50000"/>
              <a:gd name="adj2" fmla="val 50000"/>
            </a:avLst>
          </a:prstGeom>
          <a:solidFill>
            <a:srgbClr val="F2F2F2"/>
          </a:solidFill>
          <a:ln w="12700">
            <a:solidFill>
              <a:srgbClr val="A6A6A6"/>
            </a:solidFill>
            <a:miter/>
          </a:ln>
        </p:spPr>
        <p:txBody>
          <a:bodyPr lIns="45719" rIns="45719" anchor="ctr"/>
          <a:lstStyle/>
          <a:p>
            <a:pPr algn="ctr">
              <a:defRPr>
                <a:solidFill>
                  <a:srgbClr val="FFFFFF"/>
                </a:solidFill>
              </a:defRPr>
            </a:pPr>
            <a:endParaRPr/>
          </a:p>
        </p:txBody>
      </p:sp>
      <p:sp>
        <p:nvSpPr>
          <p:cNvPr id="465" name="Shape 465"/>
          <p:cNvSpPr>
            <a:spLocks noGrp="1"/>
          </p:cNvSpPr>
          <p:nvPr>
            <p:ph type="body" sz="quarter" idx="1"/>
          </p:nvPr>
        </p:nvSpPr>
        <p:spPr>
          <a:xfrm>
            <a:off x="9451973" y="1686044"/>
            <a:ext cx="2114014" cy="3389072"/>
          </a:xfrm>
          <a:prstGeom prst="rect">
            <a:avLst/>
          </a:prstGeom>
        </p:spPr>
        <p:txBody>
          <a:bodyPr/>
          <a:lstStyle>
            <a:lvl1pPr marL="0" indent="0">
              <a:buSzTx/>
              <a:buNone/>
              <a:defRPr sz="2000">
                <a:solidFill>
                  <a:srgbClr val="056839"/>
                </a:solidFill>
              </a:defRPr>
            </a:lvl1pPr>
          </a:lstStyle>
          <a:p>
            <a:pPr algn="ctr"/>
            <a:r>
              <a:rPr sz="1800" b="1"/>
              <a:t>Teams who have used the Maturity Model see this as a way to independently assess supply</a:t>
            </a:r>
            <a:r>
              <a:rPr lang="en-US" sz="1800" b="1"/>
              <a:t>-</a:t>
            </a:r>
            <a:r>
              <a:rPr sz="1800" b="1"/>
              <a:t>chain needs, and to clarify stakeholder expectations against the reality of the current supply</a:t>
            </a:r>
            <a:r>
              <a:rPr lang="en-US" sz="1800" b="1"/>
              <a:t>-</a:t>
            </a:r>
            <a:r>
              <a:rPr sz="1800" b="1"/>
              <a:t>chain maturity level.</a:t>
            </a:r>
          </a:p>
        </p:txBody>
      </p:sp>
      <p:sp>
        <p:nvSpPr>
          <p:cNvPr id="468" name="Shape 468"/>
          <p:cNvSpPr/>
          <p:nvPr/>
        </p:nvSpPr>
        <p:spPr>
          <a:xfrm>
            <a:off x="369291" y="1882982"/>
            <a:ext cx="2628603" cy="830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595959"/>
                </a:solidFill>
              </a:defRPr>
            </a:lvl1pPr>
          </a:lstStyle>
          <a:p>
            <a:r>
              <a:rPr sz="1600">
                <a:solidFill>
                  <a:schemeClr val="tx1"/>
                </a:solidFill>
              </a:rPr>
              <a:t>M</a:t>
            </a:r>
            <a:r>
              <a:rPr lang="en-US" sz="1600">
                <a:solidFill>
                  <a:schemeClr val="tx1"/>
                </a:solidFill>
              </a:rPr>
              <a:t>aturity M</a:t>
            </a:r>
            <a:r>
              <a:rPr sz="1600">
                <a:solidFill>
                  <a:schemeClr val="tx1"/>
                </a:solidFill>
              </a:rPr>
              <a:t>odel concept takes 30-45 minutes to introduce and discuss.</a:t>
            </a:r>
          </a:p>
        </p:txBody>
      </p:sp>
      <p:sp>
        <p:nvSpPr>
          <p:cNvPr id="471" name="Shape 471"/>
          <p:cNvSpPr/>
          <p:nvPr/>
        </p:nvSpPr>
        <p:spPr>
          <a:xfrm>
            <a:off x="3180071" y="1316201"/>
            <a:ext cx="3373151" cy="18158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595959"/>
                </a:solidFill>
              </a:defRPr>
            </a:lvl1pPr>
          </a:lstStyle>
          <a:p>
            <a:r>
              <a:rPr lang="en-US" sz="1600">
                <a:solidFill>
                  <a:schemeClr val="tx1"/>
                </a:solidFill>
              </a:rPr>
              <a:t>The MM assessment</a:t>
            </a:r>
            <a:r>
              <a:rPr sz="1600">
                <a:solidFill>
                  <a:schemeClr val="tx1"/>
                </a:solidFill>
              </a:rPr>
              <a:t> takes </a:t>
            </a:r>
            <a:r>
              <a:rPr lang="en-US" sz="1600">
                <a:solidFill>
                  <a:schemeClr val="tx1"/>
                </a:solidFill>
              </a:rPr>
              <a:t>1 hour to 3 hours</a:t>
            </a:r>
            <a:r>
              <a:rPr sz="1600">
                <a:solidFill>
                  <a:schemeClr val="tx1"/>
                </a:solidFill>
              </a:rPr>
              <a:t> to conduct.</a:t>
            </a:r>
            <a:r>
              <a:rPr lang="en-US" sz="1600">
                <a:solidFill>
                  <a:schemeClr val="tx1"/>
                </a:solidFill>
              </a:rPr>
              <a:t> Teams should try to answer all questions at a maturity level, but it may be necessary to respond “Not applicable” or “Don’t know,” which also provides useful information for follow-up.</a:t>
            </a:r>
            <a:endParaRPr sz="1600">
              <a:solidFill>
                <a:schemeClr val="tx1"/>
              </a:solidFill>
            </a:endParaRPr>
          </a:p>
        </p:txBody>
      </p:sp>
      <p:pic>
        <p:nvPicPr>
          <p:cNvPr id="474" name="image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972" y="3584474"/>
            <a:ext cx="2655111" cy="1502578"/>
          </a:xfrm>
          <a:prstGeom prst="rect">
            <a:avLst/>
          </a:prstGeom>
          <a:ln w="12700">
            <a:miter lim="400000"/>
          </a:ln>
        </p:spPr>
      </p:pic>
      <p:sp>
        <p:nvSpPr>
          <p:cNvPr id="477" name="Shape 477"/>
          <p:cNvSpPr/>
          <p:nvPr/>
        </p:nvSpPr>
        <p:spPr>
          <a:xfrm>
            <a:off x="6735398" y="1506003"/>
            <a:ext cx="2489409" cy="15696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595959"/>
                </a:solidFill>
              </a:defRPr>
            </a:lvl1pPr>
          </a:lstStyle>
          <a:p>
            <a:r>
              <a:rPr lang="en-US" sz="1600" dirty="0">
                <a:solidFill>
                  <a:schemeClr val="tx1"/>
                </a:solidFill>
              </a:rPr>
              <a:t>Data summary</a:t>
            </a:r>
            <a:r>
              <a:rPr sz="1600" dirty="0">
                <a:solidFill>
                  <a:schemeClr val="tx1"/>
                </a:solidFill>
              </a:rPr>
              <a:t> shows areas of largest impact potential</a:t>
            </a:r>
            <a:r>
              <a:rPr lang="en-US" sz="1600" dirty="0">
                <a:solidFill>
                  <a:schemeClr val="tx1"/>
                </a:solidFill>
              </a:rPr>
              <a:t>, where constraints exist, and where more information about the supply chain is required</a:t>
            </a:r>
            <a:r>
              <a:rPr sz="1600" dirty="0">
                <a:solidFill>
                  <a:srgbClr val="FF0000"/>
                </a:solidFill>
              </a:rPr>
              <a:t>.</a:t>
            </a:r>
            <a:r>
              <a:rPr sz="1600" dirty="0">
                <a:solidFill>
                  <a:schemeClr val="tx1"/>
                </a:solidFill>
              </a:rPr>
              <a:t> </a:t>
            </a:r>
          </a:p>
        </p:txBody>
      </p:sp>
      <p:sp>
        <p:nvSpPr>
          <p:cNvPr id="479" name="Shape 479"/>
          <p:cNvSpPr/>
          <p:nvPr/>
        </p:nvSpPr>
        <p:spPr>
          <a:xfrm>
            <a:off x="723904" y="5631879"/>
            <a:ext cx="9221607" cy="48063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a:lnSpc>
                <a:spcPct val="90000"/>
              </a:lnSpc>
              <a:spcBef>
                <a:spcPts val="1000"/>
              </a:spcBef>
              <a:defRPr sz="1700">
                <a:solidFill>
                  <a:srgbClr val="595959"/>
                </a:solidFill>
              </a:defRPr>
            </a:lvl1pPr>
          </a:lstStyle>
          <a:p>
            <a:r>
              <a:rPr b="1"/>
              <a:t>Intended for teams to complete the Maturity Model as a self-assessment tool</a:t>
            </a:r>
          </a:p>
        </p:txBody>
      </p:sp>
      <p:sp>
        <p:nvSpPr>
          <p:cNvPr id="20" name="Title 3">
            <a:extLst>
              <a:ext uri="{FF2B5EF4-FFF2-40B4-BE49-F238E27FC236}">
                <a16:creationId xmlns:a16="http://schemas.microsoft.com/office/drawing/2014/main" id="{FFEE4C83-8861-5348-AB95-E883306F97DA}"/>
              </a:ext>
            </a:extLst>
          </p:cNvPr>
          <p:cNvSpPr txBox="1">
            <a:spLocks/>
          </p:cNvSpPr>
          <p:nvPr/>
        </p:nvSpPr>
        <p:spPr>
          <a:xfrm>
            <a:off x="459835" y="314909"/>
            <a:ext cx="11106151" cy="697577"/>
          </a:xfrm>
          <a:prstGeom prst="rect">
            <a:avLst/>
          </a:prstGeom>
        </p:spPr>
        <p:txBody>
          <a:bodyPr vert="horz" lIns="0" tIns="0" rIns="0" bIns="0" rtlCol="0" anchor="b">
            <a:normAutofit fontScale="97500" lnSpcReduction="100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a:t>Maturity Model assessment process:</a:t>
            </a:r>
            <a:br>
              <a:rPr lang="en-US"/>
            </a:br>
            <a:r>
              <a:rPr lang="en-US"/>
              <a:t>Tactical considerations for using the Maturity Model</a:t>
            </a:r>
          </a:p>
        </p:txBody>
      </p:sp>
      <p:pic>
        <p:nvPicPr>
          <p:cNvPr id="24" name="Picture 23">
            <a:extLst>
              <a:ext uri="{FF2B5EF4-FFF2-40B4-BE49-F238E27FC236}">
                <a16:creationId xmlns:a16="http://schemas.microsoft.com/office/drawing/2014/main" id="{D858F45A-E7CA-F743-BF0B-8918EF7F1C15}"/>
              </a:ext>
            </a:extLst>
          </p:cNvPr>
          <p:cNvPicPr>
            <a:picLocks noChangeAspect="1"/>
          </p:cNvPicPr>
          <p:nvPr/>
        </p:nvPicPr>
        <p:blipFill>
          <a:blip r:embed="rId4"/>
          <a:stretch>
            <a:fillRect/>
          </a:stretch>
        </p:blipFill>
        <p:spPr>
          <a:xfrm>
            <a:off x="3917244" y="3240144"/>
            <a:ext cx="1734529" cy="2065813"/>
          </a:xfrm>
          <a:prstGeom prst="rect">
            <a:avLst/>
          </a:prstGeom>
        </p:spPr>
      </p:pic>
      <p:sp>
        <p:nvSpPr>
          <p:cNvPr id="2" name="Rectangle 1">
            <a:extLst>
              <a:ext uri="{FF2B5EF4-FFF2-40B4-BE49-F238E27FC236}">
                <a16:creationId xmlns:a16="http://schemas.microsoft.com/office/drawing/2014/main" id="{6CF9C6EC-160A-E04A-8A73-E72481D84AAC}"/>
              </a:ext>
            </a:extLst>
          </p:cNvPr>
          <p:cNvSpPr/>
          <p:nvPr/>
        </p:nvSpPr>
        <p:spPr>
          <a:xfrm>
            <a:off x="7184571" y="4800600"/>
            <a:ext cx="1513115" cy="50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BB35FD-DCA1-644A-9FC3-28338DC75C19}"/>
              </a:ext>
            </a:extLst>
          </p:cNvPr>
          <p:cNvPicPr>
            <a:picLocks noChangeAspect="1"/>
          </p:cNvPicPr>
          <p:nvPr/>
        </p:nvPicPr>
        <p:blipFill>
          <a:blip r:embed="rId5"/>
          <a:stretch>
            <a:fillRect/>
          </a:stretch>
        </p:blipFill>
        <p:spPr>
          <a:xfrm>
            <a:off x="6058629" y="3343126"/>
            <a:ext cx="3172306" cy="1533608"/>
          </a:xfrm>
          <a:prstGeom prst="rect">
            <a:avLst/>
          </a:prstGeom>
        </p:spPr>
      </p:pic>
    </p:spTree>
    <p:extLst>
      <p:ext uri="{BB962C8B-B14F-4D97-AF65-F5344CB8AC3E}">
        <p14:creationId xmlns:p14="http://schemas.microsoft.com/office/powerpoint/2010/main" val="82238006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422016" y="2273569"/>
            <a:ext cx="9642421" cy="1439139"/>
          </a:xfrm>
        </p:spPr>
        <p:txBody>
          <a:bodyPr/>
          <a:lstStyle/>
          <a:p>
            <a:pPr marL="863600" indent="-796925"/>
            <a:r>
              <a:rPr lang="en-US"/>
              <a:t>Questions and Answers</a:t>
            </a:r>
          </a:p>
        </p:txBody>
      </p:sp>
    </p:spTree>
    <p:extLst>
      <p:ext uri="{BB962C8B-B14F-4D97-AF65-F5344CB8AC3E}">
        <p14:creationId xmlns:p14="http://schemas.microsoft.com/office/powerpoint/2010/main" val="290193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07BB6-7FAD-4136-A419-25B02AC019B2}"/>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B2044694-8B00-1D45-BFFF-AECC421BE0A0}"/>
              </a:ext>
            </a:extLst>
          </p:cNvPr>
          <p:cNvSpPr txBox="1"/>
          <p:nvPr/>
        </p:nvSpPr>
        <p:spPr>
          <a:xfrm>
            <a:off x="693615" y="1329918"/>
            <a:ext cx="10804770" cy="249299"/>
          </a:xfrm>
          <a:prstGeom prst="rect">
            <a:avLst/>
          </a:prstGeom>
          <a:solidFill>
            <a:schemeClr val="tx2"/>
          </a:solidFill>
        </p:spPr>
        <p:txBody>
          <a:bodyPr wrap="square" lIns="0" tIns="0" rIns="0" bIns="0" rtlCol="0">
            <a:spAutoFit/>
          </a:bodyPr>
          <a:lstStyle/>
          <a:p>
            <a:pPr algn="ctr">
              <a:lnSpc>
                <a:spcPct val="90000"/>
              </a:lnSpc>
            </a:pPr>
            <a:r>
              <a:rPr lang="en-US" b="1">
                <a:solidFill>
                  <a:schemeClr val="bg1"/>
                </a:solidFill>
              </a:rPr>
              <a:t>What information in this session did you find most relevant and helpful?</a:t>
            </a:r>
          </a:p>
        </p:txBody>
      </p:sp>
    </p:spTree>
    <p:extLst>
      <p:ext uri="{BB962C8B-B14F-4D97-AF65-F5344CB8AC3E}">
        <p14:creationId xmlns:p14="http://schemas.microsoft.com/office/powerpoint/2010/main" val="3305230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nvPr>
        </p:nvSpPr>
        <p:spPr>
          <a:xfrm>
            <a:off x="877887" y="2644979"/>
            <a:ext cx="10436226" cy="907490"/>
          </a:xfrm>
          <a:prstGeom prst="rect">
            <a:avLst/>
          </a:prstGeom>
        </p:spPr>
        <p:txBody>
          <a:bodyPr>
            <a:normAutofit/>
          </a:bodyPr>
          <a:lstStyle/>
          <a:p>
            <a:pPr algn="ctr"/>
            <a:r>
              <a:rPr lang="en-US"/>
              <a:t>From GHSC MM Assessment to Supply-Chain Improvements</a:t>
            </a:r>
            <a:endParaRPr/>
          </a:p>
        </p:txBody>
      </p:sp>
    </p:spTree>
    <p:extLst>
      <p:ext uri="{BB962C8B-B14F-4D97-AF65-F5344CB8AC3E}">
        <p14:creationId xmlns:p14="http://schemas.microsoft.com/office/powerpoint/2010/main" val="218122587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E95A6-7C14-45C8-8C72-5522B41D9071}"/>
              </a:ext>
            </a:extLst>
          </p:cNvPr>
          <p:cNvSpPr>
            <a:spLocks noGrp="1"/>
          </p:cNvSpPr>
          <p:nvPr>
            <p:ph type="sldNum" sz="quarter" idx="15"/>
          </p:nvPr>
        </p:nvSpPr>
        <p:spPr>
          <a:xfrm>
            <a:off x="11182922" y="6400413"/>
            <a:ext cx="170879" cy="276999"/>
          </a:xfrm>
        </p:spPr>
        <p:txBody>
          <a:bodyPr/>
          <a:lstStyle/>
          <a:p>
            <a:fld id="{D3F7C509-FEEF-45D3-B896-7C07814C0C13}" type="slidenum">
              <a:rPr lang="en-US" smtClean="0">
                <a:solidFill>
                  <a:srgbClr val="000000"/>
                </a:solidFill>
              </a:rPr>
              <a:pPr/>
              <a:t>28</a:t>
            </a:fld>
            <a:endParaRPr lang="en-US">
              <a:solidFill>
                <a:srgbClr val="000000"/>
              </a:solidFill>
            </a:endParaRPr>
          </a:p>
        </p:txBody>
      </p:sp>
      <p:grpSp>
        <p:nvGrpSpPr>
          <p:cNvPr id="8" name="Group 7">
            <a:extLst>
              <a:ext uri="{FF2B5EF4-FFF2-40B4-BE49-F238E27FC236}">
                <a16:creationId xmlns:a16="http://schemas.microsoft.com/office/drawing/2014/main" id="{A6B81E5F-C394-48B0-B775-315DB9E31B66}"/>
              </a:ext>
            </a:extLst>
          </p:cNvPr>
          <p:cNvGrpSpPr/>
          <p:nvPr/>
        </p:nvGrpSpPr>
        <p:grpSpPr>
          <a:xfrm>
            <a:off x="619880" y="1521985"/>
            <a:ext cx="3848987" cy="933940"/>
            <a:chOff x="207335" y="1446028"/>
            <a:chExt cx="3848986" cy="933940"/>
          </a:xfrm>
        </p:grpSpPr>
        <p:cxnSp>
          <p:nvCxnSpPr>
            <p:cNvPr id="10" name="Straight Arrow Connector 9">
              <a:extLst>
                <a:ext uri="{FF2B5EF4-FFF2-40B4-BE49-F238E27FC236}">
                  <a16:creationId xmlns:a16="http://schemas.microsoft.com/office/drawing/2014/main" id="{BCA1F40D-FFE0-43AD-BDB4-007B2A0389E2}"/>
                </a:ext>
              </a:extLst>
            </p:cNvPr>
            <p:cNvCxnSpPr/>
            <p:nvPr/>
          </p:nvCxnSpPr>
          <p:spPr>
            <a:xfrm flipV="1">
              <a:off x="207335" y="1446028"/>
              <a:ext cx="630864" cy="389434"/>
            </a:xfrm>
            <a:prstGeom prst="straightConnector1">
              <a:avLst/>
            </a:prstGeom>
            <a:ln w="22225">
              <a:solidFill>
                <a:srgbClr val="056839"/>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95D104D-2397-4541-AFB6-17FA038CF18D}"/>
                </a:ext>
              </a:extLst>
            </p:cNvPr>
            <p:cNvGrpSpPr/>
            <p:nvPr/>
          </p:nvGrpSpPr>
          <p:grpSpPr>
            <a:xfrm>
              <a:off x="207335" y="1499295"/>
              <a:ext cx="3848986" cy="880673"/>
              <a:chOff x="207335" y="1499295"/>
              <a:chExt cx="3848986" cy="880673"/>
            </a:xfrm>
          </p:grpSpPr>
          <p:grpSp>
            <p:nvGrpSpPr>
              <p:cNvPr id="12" name="Group 11">
                <a:extLst>
                  <a:ext uri="{FF2B5EF4-FFF2-40B4-BE49-F238E27FC236}">
                    <a16:creationId xmlns:a16="http://schemas.microsoft.com/office/drawing/2014/main" id="{8AC6ABCC-1B27-4C81-AEEE-86FC9FD0EE2A}"/>
                  </a:ext>
                </a:extLst>
              </p:cNvPr>
              <p:cNvGrpSpPr/>
              <p:nvPr/>
            </p:nvGrpSpPr>
            <p:grpSpPr>
              <a:xfrm>
                <a:off x="207335" y="1499295"/>
                <a:ext cx="1371601" cy="839622"/>
                <a:chOff x="207335" y="1499295"/>
                <a:chExt cx="1371601" cy="839622"/>
              </a:xfrm>
            </p:grpSpPr>
            <p:sp>
              <p:nvSpPr>
                <p:cNvPr id="14" name="Rectangle: Rounded Corners 13">
                  <a:extLst>
                    <a:ext uri="{FF2B5EF4-FFF2-40B4-BE49-F238E27FC236}">
                      <a16:creationId xmlns:a16="http://schemas.microsoft.com/office/drawing/2014/main" id="{E279BAE0-C698-4A77-A988-2D5967BFC6EA}"/>
                    </a:ext>
                  </a:extLst>
                </p:cNvPr>
                <p:cNvSpPr/>
                <p:nvPr/>
              </p:nvSpPr>
              <p:spPr>
                <a:xfrm>
                  <a:off x="868555" y="1499295"/>
                  <a:ext cx="710381" cy="839622"/>
                </a:xfrm>
                <a:prstGeom prst="roundRect">
                  <a:avLst/>
                </a:prstGeom>
                <a:gradFill>
                  <a:gsLst>
                    <a:gs pos="0">
                      <a:srgbClr val="FFC000"/>
                    </a:gs>
                    <a:gs pos="100000">
                      <a:schemeClr val="bg1"/>
                    </a:gs>
                  </a:gsLst>
                  <a:lin ang="5400000" scaled="1"/>
                </a:gradFill>
                <a:ln>
                  <a:gradFill>
                    <a:gsLst>
                      <a:gs pos="0">
                        <a:srgbClr val="FFC00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Rounded Corners 14">
                  <a:extLst>
                    <a:ext uri="{FF2B5EF4-FFF2-40B4-BE49-F238E27FC236}">
                      <a16:creationId xmlns:a16="http://schemas.microsoft.com/office/drawing/2014/main" id="{E7F7948F-EDCA-40EE-8A39-582DF5D1D457}"/>
                    </a:ext>
                  </a:extLst>
                </p:cNvPr>
                <p:cNvSpPr/>
                <p:nvPr/>
              </p:nvSpPr>
              <p:spPr>
                <a:xfrm>
                  <a:off x="559010" y="1672242"/>
                  <a:ext cx="710381" cy="666675"/>
                </a:xfrm>
                <a:prstGeom prst="roundRect">
                  <a:avLst/>
                </a:prstGeom>
                <a:gradFill>
                  <a:gsLst>
                    <a:gs pos="0">
                      <a:srgbClr val="A5A5A5"/>
                    </a:gs>
                    <a:gs pos="100000">
                      <a:schemeClr val="bg1"/>
                    </a:gs>
                  </a:gsLst>
                  <a:lin ang="5400000" scaled="1"/>
                </a:gradFill>
                <a:ln>
                  <a:gradFill>
                    <a:gsLst>
                      <a:gs pos="0">
                        <a:srgbClr val="A5A5A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265E1853-AC67-4BA3-A9F3-A9631CF8A662}"/>
                    </a:ext>
                  </a:extLst>
                </p:cNvPr>
                <p:cNvSpPr txBox="1"/>
                <p:nvPr/>
              </p:nvSpPr>
              <p:spPr>
                <a:xfrm>
                  <a:off x="530689" y="1707920"/>
                  <a:ext cx="710381" cy="246221"/>
                </a:xfrm>
                <a:prstGeom prst="rect">
                  <a:avLst/>
                </a:prstGeom>
                <a:noFill/>
              </p:spPr>
              <p:txBody>
                <a:bodyPr wrap="square" rtlCol="0">
                  <a:spAutoFit/>
                </a:bodyPr>
                <a:lstStyle/>
                <a:p>
                  <a:pPr algn="ctr"/>
                  <a:r>
                    <a:rPr lang="en-US" sz="1000" b="1">
                      <a:solidFill>
                        <a:schemeClr val="tx1">
                          <a:lumMod val="65000"/>
                          <a:lumOff val="35000"/>
                        </a:schemeClr>
                      </a:solidFill>
                    </a:rPr>
                    <a:t>SILVER</a:t>
                  </a:r>
                </a:p>
              </p:txBody>
            </p:sp>
            <p:sp>
              <p:nvSpPr>
                <p:cNvPr id="17" name="TextBox 16">
                  <a:extLst>
                    <a:ext uri="{FF2B5EF4-FFF2-40B4-BE49-F238E27FC236}">
                      <a16:creationId xmlns:a16="http://schemas.microsoft.com/office/drawing/2014/main" id="{D8DA4D16-C5EF-400B-9589-AC1F52B0A706}"/>
                    </a:ext>
                  </a:extLst>
                </p:cNvPr>
                <p:cNvSpPr txBox="1"/>
                <p:nvPr/>
              </p:nvSpPr>
              <p:spPr>
                <a:xfrm>
                  <a:off x="849736" y="1519920"/>
                  <a:ext cx="710381" cy="246221"/>
                </a:xfrm>
                <a:prstGeom prst="rect">
                  <a:avLst/>
                </a:prstGeom>
                <a:noFill/>
              </p:spPr>
              <p:txBody>
                <a:bodyPr wrap="square" rtlCol="0">
                  <a:spAutoFit/>
                </a:bodyPr>
                <a:lstStyle/>
                <a:p>
                  <a:pPr algn="ctr"/>
                  <a:r>
                    <a:rPr lang="en-US" sz="1000" b="1">
                      <a:solidFill>
                        <a:schemeClr val="tx1">
                          <a:lumMod val="65000"/>
                          <a:lumOff val="35000"/>
                        </a:schemeClr>
                      </a:solidFill>
                    </a:rPr>
                    <a:t>GOLD</a:t>
                  </a:r>
                </a:p>
              </p:txBody>
            </p:sp>
            <p:sp>
              <p:nvSpPr>
                <p:cNvPr id="18" name="Rectangle: Rounded Corners 17">
                  <a:extLst>
                    <a:ext uri="{FF2B5EF4-FFF2-40B4-BE49-F238E27FC236}">
                      <a16:creationId xmlns:a16="http://schemas.microsoft.com/office/drawing/2014/main" id="{A9D44B43-2367-4C1E-98F3-A15A5865112A}"/>
                    </a:ext>
                  </a:extLst>
                </p:cNvPr>
                <p:cNvSpPr/>
                <p:nvPr/>
              </p:nvSpPr>
              <p:spPr>
                <a:xfrm>
                  <a:off x="249771" y="1841857"/>
                  <a:ext cx="710381" cy="497059"/>
                </a:xfrm>
                <a:prstGeom prst="roundRect">
                  <a:avLst/>
                </a:prstGeom>
                <a:gradFill>
                  <a:gsLst>
                    <a:gs pos="0">
                      <a:srgbClr val="ED911D"/>
                    </a:gs>
                    <a:gs pos="100000">
                      <a:schemeClr val="bg1"/>
                    </a:gs>
                  </a:gsLst>
                  <a:lin ang="5400000" scaled="1"/>
                </a:gradFill>
                <a:ln>
                  <a:gradFill>
                    <a:gsLst>
                      <a:gs pos="0">
                        <a:srgbClr val="ED911D"/>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076F96F7-7E1D-470B-ABF6-773F30E673B5}"/>
                    </a:ext>
                  </a:extLst>
                </p:cNvPr>
                <p:cNvSpPr txBox="1"/>
                <p:nvPr/>
              </p:nvSpPr>
              <p:spPr>
                <a:xfrm>
                  <a:off x="207335" y="1872137"/>
                  <a:ext cx="710381" cy="246221"/>
                </a:xfrm>
                <a:prstGeom prst="rect">
                  <a:avLst/>
                </a:prstGeom>
                <a:noFill/>
              </p:spPr>
              <p:txBody>
                <a:bodyPr wrap="square" rtlCol="0">
                  <a:spAutoFit/>
                </a:bodyPr>
                <a:lstStyle/>
                <a:p>
                  <a:pPr algn="ctr"/>
                  <a:r>
                    <a:rPr lang="en-US" sz="1000" b="1">
                      <a:solidFill>
                        <a:schemeClr val="tx1">
                          <a:lumMod val="65000"/>
                          <a:lumOff val="35000"/>
                        </a:schemeClr>
                      </a:solidFill>
                    </a:rPr>
                    <a:t>BRONZE</a:t>
                  </a:r>
                </a:p>
              </p:txBody>
            </p:sp>
          </p:grpSp>
          <p:sp>
            <p:nvSpPr>
              <p:cNvPr id="13" name="TextBox 12">
                <a:extLst>
                  <a:ext uri="{FF2B5EF4-FFF2-40B4-BE49-F238E27FC236}">
                    <a16:creationId xmlns:a16="http://schemas.microsoft.com/office/drawing/2014/main" id="{98F74B17-9D5E-4452-A229-57BC3FA379EA}"/>
                  </a:ext>
                </a:extLst>
              </p:cNvPr>
              <p:cNvSpPr txBox="1"/>
              <p:nvPr/>
            </p:nvSpPr>
            <p:spPr>
              <a:xfrm>
                <a:off x="1629726" y="1548971"/>
                <a:ext cx="2426595" cy="830997"/>
              </a:xfrm>
              <a:prstGeom prst="rect">
                <a:avLst/>
              </a:prstGeom>
              <a:noFill/>
            </p:spPr>
            <p:txBody>
              <a:bodyPr wrap="square" rtlCol="0">
                <a:spAutoFit/>
              </a:bodyPr>
              <a:lstStyle/>
              <a:p>
                <a:r>
                  <a:rPr lang="en-US" sz="1600" b="1"/>
                  <a:t>Determine the current state of maturity overall and in the 20 categories</a:t>
                </a:r>
                <a:r>
                  <a:rPr lang="en-US" sz="1600" b="1">
                    <a:solidFill>
                      <a:srgbClr val="FF0000"/>
                    </a:solidFill>
                  </a:rPr>
                  <a:t>.</a:t>
                </a:r>
              </a:p>
            </p:txBody>
          </p:sp>
        </p:grpSp>
      </p:grpSp>
      <p:sp>
        <p:nvSpPr>
          <p:cNvPr id="9" name="Oval 8">
            <a:extLst>
              <a:ext uri="{FF2B5EF4-FFF2-40B4-BE49-F238E27FC236}">
                <a16:creationId xmlns:a16="http://schemas.microsoft.com/office/drawing/2014/main" id="{B21C70A7-09FF-4389-97AB-37AB7FF48B10}"/>
              </a:ext>
            </a:extLst>
          </p:cNvPr>
          <p:cNvSpPr/>
          <p:nvPr/>
        </p:nvSpPr>
        <p:spPr>
          <a:xfrm>
            <a:off x="447138" y="1298016"/>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1</a:t>
            </a:r>
          </a:p>
        </p:txBody>
      </p:sp>
      <p:grpSp>
        <p:nvGrpSpPr>
          <p:cNvPr id="21" name="Group 20">
            <a:extLst>
              <a:ext uri="{FF2B5EF4-FFF2-40B4-BE49-F238E27FC236}">
                <a16:creationId xmlns:a16="http://schemas.microsoft.com/office/drawing/2014/main" id="{A52E4F8C-0D33-4626-9E96-E410B947A4D7}"/>
              </a:ext>
            </a:extLst>
          </p:cNvPr>
          <p:cNvGrpSpPr/>
          <p:nvPr/>
        </p:nvGrpSpPr>
        <p:grpSpPr>
          <a:xfrm>
            <a:off x="5922003" y="1687936"/>
            <a:ext cx="5604979" cy="830997"/>
            <a:chOff x="5835135" y="1943420"/>
            <a:chExt cx="5440694" cy="723979"/>
          </a:xfrm>
        </p:grpSpPr>
        <p:sp>
          <p:nvSpPr>
            <p:cNvPr id="23" name="TextBox 22">
              <a:extLst>
                <a:ext uri="{FF2B5EF4-FFF2-40B4-BE49-F238E27FC236}">
                  <a16:creationId xmlns:a16="http://schemas.microsoft.com/office/drawing/2014/main" id="{E6DE39A2-E64D-4454-B224-EDBCFF5142A4}"/>
                </a:ext>
              </a:extLst>
            </p:cNvPr>
            <p:cNvSpPr txBox="1"/>
            <p:nvPr/>
          </p:nvSpPr>
          <p:spPr>
            <a:xfrm>
              <a:off x="7543801" y="1943420"/>
              <a:ext cx="3732028" cy="723979"/>
            </a:xfrm>
            <a:prstGeom prst="rect">
              <a:avLst/>
            </a:prstGeom>
            <a:noFill/>
          </p:spPr>
          <p:txBody>
            <a:bodyPr wrap="square" rtlCol="0">
              <a:spAutoFit/>
            </a:bodyPr>
            <a:lstStyle/>
            <a:p>
              <a:r>
                <a:rPr lang="en-US" sz="1600" b="1"/>
                <a:t>Identify the current “weakest link” to begin focusing resources and effort for the greatest impact. </a:t>
              </a:r>
            </a:p>
          </p:txBody>
        </p:sp>
        <p:grpSp>
          <p:nvGrpSpPr>
            <p:cNvPr id="25" name="Group 24">
              <a:extLst>
                <a:ext uri="{FF2B5EF4-FFF2-40B4-BE49-F238E27FC236}">
                  <a16:creationId xmlns:a16="http://schemas.microsoft.com/office/drawing/2014/main" id="{0BC11ADC-3D45-41AC-B20E-24E9FE954534}"/>
                </a:ext>
              </a:extLst>
            </p:cNvPr>
            <p:cNvGrpSpPr/>
            <p:nvPr/>
          </p:nvGrpSpPr>
          <p:grpSpPr>
            <a:xfrm>
              <a:off x="5835135" y="1963468"/>
              <a:ext cx="1659497" cy="691908"/>
              <a:chOff x="5091199" y="2059131"/>
              <a:chExt cx="1659497" cy="691908"/>
            </a:xfrm>
          </p:grpSpPr>
          <p:pic>
            <p:nvPicPr>
              <p:cNvPr id="26" name="Picture 25">
                <a:extLst>
                  <a:ext uri="{FF2B5EF4-FFF2-40B4-BE49-F238E27FC236}">
                    <a16:creationId xmlns:a16="http://schemas.microsoft.com/office/drawing/2014/main" id="{DE8AE66F-04CC-4053-A26E-888197EAAD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95285">
                <a:off x="5101226" y="2059131"/>
                <a:ext cx="1649470" cy="691908"/>
              </a:xfrm>
              <a:prstGeom prst="rect">
                <a:avLst/>
              </a:prstGeom>
            </p:spPr>
          </p:pic>
          <p:sp>
            <p:nvSpPr>
              <p:cNvPr id="27" name="Rectangle 26">
                <a:extLst>
                  <a:ext uri="{FF2B5EF4-FFF2-40B4-BE49-F238E27FC236}">
                    <a16:creationId xmlns:a16="http://schemas.microsoft.com/office/drawing/2014/main" id="{A6EDB41B-D622-42AB-8F1D-69FB440C4BAE}"/>
                  </a:ext>
                </a:extLst>
              </p:cNvPr>
              <p:cNvSpPr/>
              <p:nvPr/>
            </p:nvSpPr>
            <p:spPr>
              <a:xfrm>
                <a:off x="5091199" y="2073082"/>
                <a:ext cx="1650794" cy="65526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22" name="Oval 21">
            <a:extLst>
              <a:ext uri="{FF2B5EF4-FFF2-40B4-BE49-F238E27FC236}">
                <a16:creationId xmlns:a16="http://schemas.microsoft.com/office/drawing/2014/main" id="{183963F6-0FBD-4F49-8CA6-AEB3BF909017}"/>
              </a:ext>
            </a:extLst>
          </p:cNvPr>
          <p:cNvSpPr/>
          <p:nvPr/>
        </p:nvSpPr>
        <p:spPr>
          <a:xfrm>
            <a:off x="5421143" y="1161427"/>
            <a:ext cx="447789" cy="46743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2</a:t>
            </a:r>
          </a:p>
        </p:txBody>
      </p:sp>
      <p:sp>
        <p:nvSpPr>
          <p:cNvPr id="31" name="TextBox 30">
            <a:extLst>
              <a:ext uri="{FF2B5EF4-FFF2-40B4-BE49-F238E27FC236}">
                <a16:creationId xmlns:a16="http://schemas.microsoft.com/office/drawing/2014/main" id="{755A65F0-7C93-4338-AA98-CCA2B8B4B542}"/>
              </a:ext>
            </a:extLst>
          </p:cNvPr>
          <p:cNvSpPr txBox="1"/>
          <p:nvPr/>
        </p:nvSpPr>
        <p:spPr>
          <a:xfrm>
            <a:off x="935313" y="2977579"/>
            <a:ext cx="3377256" cy="1815882"/>
          </a:xfrm>
          <a:prstGeom prst="rect">
            <a:avLst/>
          </a:prstGeom>
          <a:noFill/>
        </p:spPr>
        <p:txBody>
          <a:bodyPr wrap="square" rtlCol="0">
            <a:spAutoFit/>
          </a:bodyPr>
          <a:lstStyle/>
          <a:p>
            <a:r>
              <a:rPr lang="en-US" sz="1600" b="1"/>
              <a:t>Team members have informed discussions on how to create improvements in supply-chain performance and submit 5 to 10 ideas each. Using a 2X2 matrix (Impact X Difficulty), the team prioritizes actions.</a:t>
            </a:r>
          </a:p>
        </p:txBody>
      </p:sp>
      <p:pic>
        <p:nvPicPr>
          <p:cNvPr id="32" name="Picture 31">
            <a:extLst>
              <a:ext uri="{FF2B5EF4-FFF2-40B4-BE49-F238E27FC236}">
                <a16:creationId xmlns:a16="http://schemas.microsoft.com/office/drawing/2014/main" id="{94D4DE27-C041-401A-9C83-37DCE99CEA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2569" y="3485750"/>
            <a:ext cx="1258310" cy="1038518"/>
          </a:xfrm>
          <a:prstGeom prst="rect">
            <a:avLst/>
          </a:prstGeom>
        </p:spPr>
      </p:pic>
      <p:sp>
        <p:nvSpPr>
          <p:cNvPr id="30" name="Oval 29">
            <a:extLst>
              <a:ext uri="{FF2B5EF4-FFF2-40B4-BE49-F238E27FC236}">
                <a16:creationId xmlns:a16="http://schemas.microsoft.com/office/drawing/2014/main" id="{B2120B7B-F743-46CB-8B0D-E5768F408CB2}"/>
              </a:ext>
            </a:extLst>
          </p:cNvPr>
          <p:cNvSpPr/>
          <p:nvPr/>
        </p:nvSpPr>
        <p:spPr>
          <a:xfrm>
            <a:off x="436546" y="3085680"/>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3</a:t>
            </a:r>
          </a:p>
        </p:txBody>
      </p:sp>
      <p:sp>
        <p:nvSpPr>
          <p:cNvPr id="36" name="TextBox 35">
            <a:extLst>
              <a:ext uri="{FF2B5EF4-FFF2-40B4-BE49-F238E27FC236}">
                <a16:creationId xmlns:a16="http://schemas.microsoft.com/office/drawing/2014/main" id="{04653A03-47A8-4312-B4C5-1E775F82B0A4}"/>
              </a:ext>
            </a:extLst>
          </p:cNvPr>
          <p:cNvSpPr txBox="1"/>
          <p:nvPr/>
        </p:nvSpPr>
        <p:spPr>
          <a:xfrm>
            <a:off x="5912544" y="3155109"/>
            <a:ext cx="2440850" cy="1323439"/>
          </a:xfrm>
          <a:prstGeom prst="rect">
            <a:avLst/>
          </a:prstGeom>
          <a:noFill/>
        </p:spPr>
        <p:txBody>
          <a:bodyPr wrap="square" rtlCol="0">
            <a:spAutoFit/>
          </a:bodyPr>
          <a:lstStyle/>
          <a:p>
            <a:r>
              <a:rPr lang="en-US" sz="1600" b="1"/>
              <a:t>Determine or update your supply-chain improvement roadmap. Record plans on an Improvement Plan worksheet.</a:t>
            </a:r>
          </a:p>
        </p:txBody>
      </p:sp>
      <p:sp>
        <p:nvSpPr>
          <p:cNvPr id="35" name="Oval 34">
            <a:extLst>
              <a:ext uri="{FF2B5EF4-FFF2-40B4-BE49-F238E27FC236}">
                <a16:creationId xmlns:a16="http://schemas.microsoft.com/office/drawing/2014/main" id="{5C3E9D33-32BE-4167-BCF8-737E3846103A}"/>
              </a:ext>
            </a:extLst>
          </p:cNvPr>
          <p:cNvSpPr/>
          <p:nvPr/>
        </p:nvSpPr>
        <p:spPr>
          <a:xfrm>
            <a:off x="5426366" y="3126100"/>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4</a:t>
            </a:r>
          </a:p>
        </p:txBody>
      </p:sp>
      <p:sp>
        <p:nvSpPr>
          <p:cNvPr id="39" name="TextBox 38">
            <a:extLst>
              <a:ext uri="{FF2B5EF4-FFF2-40B4-BE49-F238E27FC236}">
                <a16:creationId xmlns:a16="http://schemas.microsoft.com/office/drawing/2014/main" id="{DDFBC521-010A-4055-8C9C-807B43C2A57D}"/>
              </a:ext>
            </a:extLst>
          </p:cNvPr>
          <p:cNvSpPr txBox="1"/>
          <p:nvPr/>
        </p:nvSpPr>
        <p:spPr>
          <a:xfrm>
            <a:off x="7234765" y="5257638"/>
            <a:ext cx="4119036" cy="830997"/>
          </a:xfrm>
          <a:prstGeom prst="rect">
            <a:avLst/>
          </a:prstGeom>
          <a:noFill/>
        </p:spPr>
        <p:txBody>
          <a:bodyPr wrap="square" rtlCol="0">
            <a:spAutoFit/>
          </a:bodyPr>
          <a:lstStyle/>
          <a:p>
            <a:r>
              <a:rPr lang="en-US" sz="1600" b="1"/>
              <a:t>Use progress improvements to improve team morale and engage more individuals and entities in supply-chain improvements.</a:t>
            </a:r>
          </a:p>
        </p:txBody>
      </p:sp>
      <p:pic>
        <p:nvPicPr>
          <p:cNvPr id="40" name="Picture 39">
            <a:extLst>
              <a:ext uri="{FF2B5EF4-FFF2-40B4-BE49-F238E27FC236}">
                <a16:creationId xmlns:a16="http://schemas.microsoft.com/office/drawing/2014/main" id="{6122F062-D69D-4E95-BF40-7B6FFCA5E8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199" y="5155625"/>
            <a:ext cx="1127860" cy="1045571"/>
          </a:xfrm>
          <a:prstGeom prst="rect">
            <a:avLst/>
          </a:prstGeom>
        </p:spPr>
      </p:pic>
      <p:sp>
        <p:nvSpPr>
          <p:cNvPr id="43" name="TextBox 42">
            <a:extLst>
              <a:ext uri="{FF2B5EF4-FFF2-40B4-BE49-F238E27FC236}">
                <a16:creationId xmlns:a16="http://schemas.microsoft.com/office/drawing/2014/main" id="{E7EDFF8C-7B7D-4B6D-B8E2-A966EEA24697}"/>
              </a:ext>
            </a:extLst>
          </p:cNvPr>
          <p:cNvSpPr txBox="1"/>
          <p:nvPr/>
        </p:nvSpPr>
        <p:spPr>
          <a:xfrm>
            <a:off x="2438399" y="5027218"/>
            <a:ext cx="2833069" cy="1323439"/>
          </a:xfrm>
          <a:prstGeom prst="rect">
            <a:avLst/>
          </a:prstGeom>
          <a:noFill/>
        </p:spPr>
        <p:txBody>
          <a:bodyPr wrap="square" rtlCol="0">
            <a:spAutoFit/>
          </a:bodyPr>
          <a:lstStyle/>
          <a:p>
            <a:r>
              <a:rPr lang="en-US" sz="1600" b="1"/>
              <a:t>Use results to support requests for resources for projects that improve performance by removing supply-chain constraints</a:t>
            </a:r>
          </a:p>
        </p:txBody>
      </p:sp>
      <p:sp>
        <p:nvSpPr>
          <p:cNvPr id="44" name="Rectangle: Folded Corner 43">
            <a:extLst>
              <a:ext uri="{FF2B5EF4-FFF2-40B4-BE49-F238E27FC236}">
                <a16:creationId xmlns:a16="http://schemas.microsoft.com/office/drawing/2014/main" id="{9B1C9C9C-1326-4C09-A88C-91E373B1A497}"/>
              </a:ext>
            </a:extLst>
          </p:cNvPr>
          <p:cNvSpPr/>
          <p:nvPr/>
        </p:nvSpPr>
        <p:spPr>
          <a:xfrm>
            <a:off x="1015731" y="4988654"/>
            <a:ext cx="1422669" cy="1411759"/>
          </a:xfrm>
          <a:prstGeom prst="foldedCorner">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spcBef>
                <a:spcPts val="1000"/>
              </a:spcBef>
            </a:pPr>
            <a:r>
              <a:rPr lang="en-US" sz="1051" b="1">
                <a:solidFill>
                  <a:prstClr val="black">
                    <a:lumMod val="65000"/>
                    <a:lumOff val="35000"/>
                  </a:prstClr>
                </a:solidFill>
              </a:rPr>
              <a:t>Business Case</a:t>
            </a:r>
          </a:p>
          <a:p>
            <a:pPr marL="171446" indent="-171446">
              <a:lnSpc>
                <a:spcPct val="90000"/>
              </a:lnSpc>
              <a:spcBef>
                <a:spcPts val="600"/>
              </a:spcBef>
              <a:buFont typeface="Wingdings" panose="05000000000000000000" pitchFamily="2" charset="2"/>
              <a:buChar char="ü"/>
            </a:pPr>
            <a:r>
              <a:rPr lang="en-US" sz="1000">
                <a:solidFill>
                  <a:prstClr val="black">
                    <a:lumMod val="65000"/>
                    <a:lumOff val="35000"/>
                  </a:prstClr>
                </a:solidFill>
              </a:rPr>
              <a:t>Advance maturity from Bronze to Silver</a:t>
            </a:r>
          </a:p>
          <a:p>
            <a:pPr marL="171446" indent="-171446">
              <a:lnSpc>
                <a:spcPct val="90000"/>
              </a:lnSpc>
              <a:spcBef>
                <a:spcPts val="600"/>
              </a:spcBef>
              <a:buFont typeface="Wingdings" panose="05000000000000000000" pitchFamily="2" charset="2"/>
              <a:buChar char="q"/>
            </a:pPr>
            <a:r>
              <a:rPr lang="en-US" sz="1000">
                <a:solidFill>
                  <a:prstClr val="black">
                    <a:lumMod val="65000"/>
                    <a:lumOff val="35000"/>
                  </a:prstClr>
                </a:solidFill>
              </a:rPr>
              <a:t>Increase Visibility</a:t>
            </a:r>
          </a:p>
          <a:p>
            <a:pPr marL="171446" indent="-171446">
              <a:lnSpc>
                <a:spcPct val="90000"/>
              </a:lnSpc>
              <a:spcBef>
                <a:spcPts val="600"/>
              </a:spcBef>
              <a:buFont typeface="Wingdings" panose="05000000000000000000" pitchFamily="2" charset="2"/>
              <a:buChar char="q"/>
            </a:pPr>
            <a:r>
              <a:rPr lang="en-US" sz="1000">
                <a:solidFill>
                  <a:prstClr val="black">
                    <a:lumMod val="65000"/>
                    <a:lumOff val="35000"/>
                  </a:prstClr>
                </a:solidFill>
              </a:rPr>
              <a:t>Focus on Process Improvement</a:t>
            </a:r>
          </a:p>
        </p:txBody>
      </p:sp>
      <p:sp>
        <p:nvSpPr>
          <p:cNvPr id="45" name="Oval 44">
            <a:extLst>
              <a:ext uri="{FF2B5EF4-FFF2-40B4-BE49-F238E27FC236}">
                <a16:creationId xmlns:a16="http://schemas.microsoft.com/office/drawing/2014/main" id="{885FFC79-5E97-4248-92C7-120672A420F5}"/>
              </a:ext>
            </a:extLst>
          </p:cNvPr>
          <p:cNvSpPr/>
          <p:nvPr/>
        </p:nvSpPr>
        <p:spPr>
          <a:xfrm>
            <a:off x="5392176" y="5069488"/>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6</a:t>
            </a:r>
          </a:p>
        </p:txBody>
      </p:sp>
      <p:sp>
        <p:nvSpPr>
          <p:cNvPr id="41" name="Oval 40">
            <a:extLst>
              <a:ext uri="{FF2B5EF4-FFF2-40B4-BE49-F238E27FC236}">
                <a16:creationId xmlns:a16="http://schemas.microsoft.com/office/drawing/2014/main" id="{408A1378-C458-420B-83AC-C8CEA1AC41D8}"/>
              </a:ext>
            </a:extLst>
          </p:cNvPr>
          <p:cNvSpPr/>
          <p:nvPr/>
        </p:nvSpPr>
        <p:spPr>
          <a:xfrm>
            <a:off x="421708" y="5029069"/>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5</a:t>
            </a:r>
          </a:p>
        </p:txBody>
      </p:sp>
      <p:sp>
        <p:nvSpPr>
          <p:cNvPr id="38" name="Title 3">
            <a:extLst>
              <a:ext uri="{FF2B5EF4-FFF2-40B4-BE49-F238E27FC236}">
                <a16:creationId xmlns:a16="http://schemas.microsoft.com/office/drawing/2014/main" id="{E40EE442-C840-BB43-B870-3C20381C6DCA}"/>
              </a:ext>
            </a:extLst>
          </p:cNvPr>
          <p:cNvSpPr txBox="1">
            <a:spLocks noGrp="1"/>
          </p:cNvSpPr>
          <p:nvPr>
            <p:ph type="title"/>
          </p:nvPr>
        </p:nvSpPr>
        <p:spPr>
          <a:xfrm>
            <a:off x="471488" y="263525"/>
            <a:ext cx="11106150" cy="696913"/>
          </a:xfrm>
          <a:prstGeom prst="rect">
            <a:avLst/>
          </a:prstGeom>
        </p:spPr>
        <p:txBody>
          <a:bodyPr vert="horz" lIns="0" tIns="0" rIns="0" bIns="0" rtlCol="0" anchor="b">
            <a:normAutofit fontScale="900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br>
              <a:rPr lang="en-US"/>
            </a:br>
            <a:r>
              <a:rPr lang="en-US"/>
              <a:t>Use Maturity Model assessment results to improve the supply chain</a:t>
            </a:r>
          </a:p>
        </p:txBody>
      </p:sp>
      <p:pic>
        <p:nvPicPr>
          <p:cNvPr id="4" name="Picture 3">
            <a:extLst>
              <a:ext uri="{FF2B5EF4-FFF2-40B4-BE49-F238E27FC236}">
                <a16:creationId xmlns:a16="http://schemas.microsoft.com/office/drawing/2014/main" id="{2A809D28-7D00-F640-8633-9BE7A9275E37}"/>
              </a:ext>
            </a:extLst>
          </p:cNvPr>
          <p:cNvPicPr>
            <a:picLocks noChangeAspect="1"/>
          </p:cNvPicPr>
          <p:nvPr/>
        </p:nvPicPr>
        <p:blipFill>
          <a:blip r:embed="rId5"/>
          <a:stretch>
            <a:fillRect/>
          </a:stretch>
        </p:blipFill>
        <p:spPr>
          <a:xfrm>
            <a:off x="8451965" y="2977579"/>
            <a:ext cx="3303489" cy="1612455"/>
          </a:xfrm>
          <a:prstGeom prst="rect">
            <a:avLst/>
          </a:prstGeom>
        </p:spPr>
      </p:pic>
    </p:spTree>
    <p:extLst>
      <p:ext uri="{BB962C8B-B14F-4D97-AF65-F5344CB8AC3E}">
        <p14:creationId xmlns:p14="http://schemas.microsoft.com/office/powerpoint/2010/main" val="35361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35632BE-29EF-4FCE-B8CD-ADC1383B1418}"/>
              </a:ext>
            </a:extLst>
          </p:cNvPr>
          <p:cNvPicPr>
            <a:picLocks noChangeAspect="1"/>
          </p:cNvPicPr>
          <p:nvPr/>
        </p:nvPicPr>
        <p:blipFill rotWithShape="1">
          <a:blip r:embed="rId3"/>
          <a:srcRect l="15892" t="5881" r="48092" b="64106"/>
          <a:stretch/>
        </p:blipFill>
        <p:spPr>
          <a:xfrm>
            <a:off x="9459440" y="3699970"/>
            <a:ext cx="1426592" cy="1261852"/>
          </a:xfrm>
          <a:prstGeom prst="rect">
            <a:avLst/>
          </a:prstGeom>
        </p:spPr>
      </p:pic>
      <p:pic>
        <p:nvPicPr>
          <p:cNvPr id="28" name="Picture 27">
            <a:extLst>
              <a:ext uri="{FF2B5EF4-FFF2-40B4-BE49-F238E27FC236}">
                <a16:creationId xmlns:a16="http://schemas.microsoft.com/office/drawing/2014/main" id="{6B6C468E-C411-47A1-BF97-9732C74DEB27}"/>
              </a:ext>
            </a:extLst>
          </p:cNvPr>
          <p:cNvPicPr>
            <a:picLocks noChangeAspect="1"/>
          </p:cNvPicPr>
          <p:nvPr/>
        </p:nvPicPr>
        <p:blipFill>
          <a:blip r:embed="rId4"/>
          <a:stretch>
            <a:fillRect/>
          </a:stretch>
        </p:blipFill>
        <p:spPr>
          <a:xfrm>
            <a:off x="7070903" y="879996"/>
            <a:ext cx="2979346" cy="2186728"/>
          </a:xfrm>
          <a:prstGeom prst="rect">
            <a:avLst/>
          </a:prstGeom>
        </p:spPr>
      </p:pic>
      <p:pic>
        <p:nvPicPr>
          <p:cNvPr id="29" name="Picture 28">
            <a:extLst>
              <a:ext uri="{FF2B5EF4-FFF2-40B4-BE49-F238E27FC236}">
                <a16:creationId xmlns:a16="http://schemas.microsoft.com/office/drawing/2014/main" id="{355D102A-929C-4052-AFFC-EAB99FCB728A}"/>
              </a:ext>
            </a:extLst>
          </p:cNvPr>
          <p:cNvPicPr>
            <a:picLocks noChangeAspect="1"/>
          </p:cNvPicPr>
          <p:nvPr/>
        </p:nvPicPr>
        <p:blipFill>
          <a:blip r:embed="rId5"/>
          <a:stretch>
            <a:fillRect/>
          </a:stretch>
        </p:blipFill>
        <p:spPr>
          <a:xfrm>
            <a:off x="7854004" y="4622143"/>
            <a:ext cx="3210872" cy="1142269"/>
          </a:xfrm>
          <a:prstGeom prst="rect">
            <a:avLst/>
          </a:prstGeom>
        </p:spPr>
      </p:pic>
      <p:sp>
        <p:nvSpPr>
          <p:cNvPr id="32" name="Arrow: Curved Right 31">
            <a:extLst>
              <a:ext uri="{FF2B5EF4-FFF2-40B4-BE49-F238E27FC236}">
                <a16:creationId xmlns:a16="http://schemas.microsoft.com/office/drawing/2014/main" id="{97677D48-FAFC-41E5-BB6D-3FAAD13E8345}"/>
              </a:ext>
            </a:extLst>
          </p:cNvPr>
          <p:cNvSpPr/>
          <p:nvPr/>
        </p:nvSpPr>
        <p:spPr>
          <a:xfrm>
            <a:off x="380070" y="3737347"/>
            <a:ext cx="628225" cy="660354"/>
          </a:xfrm>
          <a:prstGeom prst="curvedRightArrow">
            <a:avLst>
              <a:gd name="adj1" fmla="val 25000"/>
              <a:gd name="adj2" fmla="val 50000"/>
              <a:gd name="adj3" fmla="val 25000"/>
            </a:avLst>
          </a:prstGeom>
          <a:solidFill>
            <a:srgbClr val="00B0F0"/>
          </a:solidFill>
          <a:ln w="1270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1219170"/>
            <a:endParaRPr lang="en-US" sz="1867">
              <a:solidFill>
                <a:srgbClr val="0070C0"/>
              </a:solidFill>
            </a:endParaRPr>
          </a:p>
        </p:txBody>
      </p:sp>
      <p:sp>
        <p:nvSpPr>
          <p:cNvPr id="33" name="Arrow: Right 32">
            <a:extLst>
              <a:ext uri="{FF2B5EF4-FFF2-40B4-BE49-F238E27FC236}">
                <a16:creationId xmlns:a16="http://schemas.microsoft.com/office/drawing/2014/main" id="{31FCD300-988E-4F42-B282-547F69F0A2AA}"/>
              </a:ext>
            </a:extLst>
          </p:cNvPr>
          <p:cNvSpPr/>
          <p:nvPr/>
        </p:nvSpPr>
        <p:spPr>
          <a:xfrm>
            <a:off x="5170899" y="4914315"/>
            <a:ext cx="2275599" cy="460387"/>
          </a:xfrm>
          <a:prstGeom prst="rightArrow">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Arrow: Curved Right 33">
            <a:extLst>
              <a:ext uri="{FF2B5EF4-FFF2-40B4-BE49-F238E27FC236}">
                <a16:creationId xmlns:a16="http://schemas.microsoft.com/office/drawing/2014/main" id="{0298BA43-365E-4322-A2CF-C445CB9F34DD}"/>
              </a:ext>
            </a:extLst>
          </p:cNvPr>
          <p:cNvSpPr/>
          <p:nvPr/>
        </p:nvSpPr>
        <p:spPr>
          <a:xfrm rot="10800000">
            <a:off x="10987313" y="2889485"/>
            <a:ext cx="668372" cy="1121703"/>
          </a:xfrm>
          <a:prstGeom prst="curvedRightArrow">
            <a:avLst>
              <a:gd name="adj1" fmla="val 28186"/>
              <a:gd name="adj2" fmla="val 42710"/>
              <a:gd name="adj3" fmla="val 19633"/>
            </a:avLst>
          </a:prstGeom>
          <a:solidFill>
            <a:srgbClr val="00B0F0"/>
          </a:solidFill>
          <a:ln w="1270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1219170"/>
            <a:endParaRPr lang="en-US" sz="1867">
              <a:solidFill>
                <a:srgbClr val="0070C0"/>
              </a:solidFill>
            </a:endParaRPr>
          </a:p>
        </p:txBody>
      </p:sp>
      <p:sp>
        <p:nvSpPr>
          <p:cNvPr id="36" name="TextBox 35">
            <a:extLst>
              <a:ext uri="{FF2B5EF4-FFF2-40B4-BE49-F238E27FC236}">
                <a16:creationId xmlns:a16="http://schemas.microsoft.com/office/drawing/2014/main" id="{607B2420-7292-423F-9331-B17EA7A2DBF9}"/>
              </a:ext>
            </a:extLst>
          </p:cNvPr>
          <p:cNvSpPr txBox="1"/>
          <p:nvPr/>
        </p:nvSpPr>
        <p:spPr>
          <a:xfrm>
            <a:off x="1078523" y="3657600"/>
            <a:ext cx="5175521" cy="353589"/>
          </a:xfrm>
          <a:prstGeom prst="rect">
            <a:avLst/>
          </a:prstGeom>
          <a:noFill/>
        </p:spPr>
        <p:txBody>
          <a:bodyPr wrap="square" lIns="0" tIns="0" rIns="0" bIns="0" rtlCol="0">
            <a:noAutofit/>
          </a:bodyPr>
          <a:lstStyle/>
          <a:p>
            <a:r>
              <a:rPr lang="en-US" sz="1400" b="1">
                <a:cs typeface="Arial" pitchFamily="34" charset="0"/>
              </a:rPr>
              <a:t>Supply-chain team completes Maturity Model assessment</a:t>
            </a:r>
          </a:p>
        </p:txBody>
      </p:sp>
      <p:sp>
        <p:nvSpPr>
          <p:cNvPr id="37" name="TextBox 36">
            <a:extLst>
              <a:ext uri="{FF2B5EF4-FFF2-40B4-BE49-F238E27FC236}">
                <a16:creationId xmlns:a16="http://schemas.microsoft.com/office/drawing/2014/main" id="{B193D237-7788-4120-ABDC-132FB0545F09}"/>
              </a:ext>
            </a:extLst>
          </p:cNvPr>
          <p:cNvSpPr txBox="1"/>
          <p:nvPr/>
        </p:nvSpPr>
        <p:spPr>
          <a:xfrm>
            <a:off x="623099" y="6001045"/>
            <a:ext cx="5472901" cy="353589"/>
          </a:xfrm>
          <a:prstGeom prst="rect">
            <a:avLst/>
          </a:prstGeom>
          <a:noFill/>
        </p:spPr>
        <p:txBody>
          <a:bodyPr wrap="square" lIns="0" tIns="0" rIns="0" bIns="0" rtlCol="0">
            <a:noAutofit/>
          </a:bodyPr>
          <a:lstStyle/>
          <a:p>
            <a:pPr algn="ctr"/>
            <a:r>
              <a:rPr lang="en-US" sz="1400" b="1">
                <a:cs typeface="Arial" pitchFamily="34" charset="0"/>
              </a:rPr>
              <a:t>Dashboard Summary identifies improvement project opportunities</a:t>
            </a:r>
          </a:p>
        </p:txBody>
      </p:sp>
      <p:sp>
        <p:nvSpPr>
          <p:cNvPr id="38" name="TextBox 37">
            <a:extLst>
              <a:ext uri="{FF2B5EF4-FFF2-40B4-BE49-F238E27FC236}">
                <a16:creationId xmlns:a16="http://schemas.microsoft.com/office/drawing/2014/main" id="{F95EDB23-6DBC-4C04-9725-67571D8176EF}"/>
              </a:ext>
            </a:extLst>
          </p:cNvPr>
          <p:cNvSpPr txBox="1"/>
          <p:nvPr/>
        </p:nvSpPr>
        <p:spPr>
          <a:xfrm>
            <a:off x="7006283" y="5998766"/>
            <a:ext cx="4297140" cy="353589"/>
          </a:xfrm>
          <a:prstGeom prst="rect">
            <a:avLst/>
          </a:prstGeom>
          <a:noFill/>
        </p:spPr>
        <p:txBody>
          <a:bodyPr wrap="square" lIns="0" tIns="0" rIns="0" bIns="0" rtlCol="0">
            <a:noAutofit/>
          </a:bodyPr>
          <a:lstStyle/>
          <a:p>
            <a:pPr algn="ctr"/>
            <a:r>
              <a:rPr lang="en-US" sz="1400" b="1">
                <a:cs typeface="Arial" pitchFamily="34" charset="0"/>
              </a:rPr>
              <a:t>Team plans and carries out improvement projects</a:t>
            </a:r>
          </a:p>
        </p:txBody>
      </p:sp>
      <p:sp>
        <p:nvSpPr>
          <p:cNvPr id="39" name="TextBox 38">
            <a:extLst>
              <a:ext uri="{FF2B5EF4-FFF2-40B4-BE49-F238E27FC236}">
                <a16:creationId xmlns:a16="http://schemas.microsoft.com/office/drawing/2014/main" id="{37A7F0ED-CB47-4C51-942A-68EA1640EB6A}"/>
              </a:ext>
            </a:extLst>
          </p:cNvPr>
          <p:cNvSpPr txBox="1"/>
          <p:nvPr/>
        </p:nvSpPr>
        <p:spPr>
          <a:xfrm>
            <a:off x="6412006" y="3142666"/>
            <a:ext cx="4297140" cy="353589"/>
          </a:xfrm>
          <a:prstGeom prst="rect">
            <a:avLst/>
          </a:prstGeom>
          <a:noFill/>
        </p:spPr>
        <p:txBody>
          <a:bodyPr wrap="square" lIns="0" tIns="0" rIns="0" bIns="0" rtlCol="0">
            <a:noAutofit/>
          </a:bodyPr>
          <a:lstStyle/>
          <a:p>
            <a:pPr algn="ctr"/>
            <a:r>
              <a:rPr lang="en-US" sz="1400" b="1">
                <a:solidFill>
                  <a:schemeClr val="accent6"/>
                </a:solidFill>
                <a:cs typeface="Arial" pitchFamily="34" charset="0"/>
              </a:rPr>
              <a:t>Supply-chain performance improves</a:t>
            </a:r>
          </a:p>
        </p:txBody>
      </p:sp>
      <p:sp>
        <p:nvSpPr>
          <p:cNvPr id="40" name="Arrow: Right 39">
            <a:extLst>
              <a:ext uri="{FF2B5EF4-FFF2-40B4-BE49-F238E27FC236}">
                <a16:creationId xmlns:a16="http://schemas.microsoft.com/office/drawing/2014/main" id="{7DD85A14-E3D2-4187-B00D-5ABA84A13570}"/>
              </a:ext>
            </a:extLst>
          </p:cNvPr>
          <p:cNvSpPr/>
          <p:nvPr/>
        </p:nvSpPr>
        <p:spPr>
          <a:xfrm rot="10800000">
            <a:off x="3818539" y="2587335"/>
            <a:ext cx="2930787" cy="460387"/>
          </a:xfrm>
          <a:prstGeom prst="rightArrow">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a:extLst>
              <a:ext uri="{FF2B5EF4-FFF2-40B4-BE49-F238E27FC236}">
                <a16:creationId xmlns:a16="http://schemas.microsoft.com/office/drawing/2014/main" id="{74724EBF-EA1C-0C4E-953A-9C7B505C0A42}"/>
              </a:ext>
            </a:extLst>
          </p:cNvPr>
          <p:cNvPicPr>
            <a:picLocks noChangeAspect="1"/>
          </p:cNvPicPr>
          <p:nvPr/>
        </p:nvPicPr>
        <p:blipFill>
          <a:blip r:embed="rId6"/>
          <a:stretch>
            <a:fillRect/>
          </a:stretch>
        </p:blipFill>
        <p:spPr>
          <a:xfrm>
            <a:off x="1664741" y="1261992"/>
            <a:ext cx="1832221" cy="2182164"/>
          </a:xfrm>
          <a:prstGeom prst="rect">
            <a:avLst/>
          </a:prstGeom>
        </p:spPr>
      </p:pic>
      <p:sp>
        <p:nvSpPr>
          <p:cNvPr id="26" name="Title 3">
            <a:extLst>
              <a:ext uri="{FF2B5EF4-FFF2-40B4-BE49-F238E27FC236}">
                <a16:creationId xmlns:a16="http://schemas.microsoft.com/office/drawing/2014/main" id="{5C743AB8-872B-B244-8D22-DD8CD74E6C51}"/>
              </a:ext>
            </a:extLst>
          </p:cNvPr>
          <p:cNvSpPr txBox="1">
            <a:spLocks noGrp="1"/>
          </p:cNvSpPr>
          <p:nvPr>
            <p:ph type="title"/>
          </p:nvPr>
        </p:nvSpPr>
        <p:spPr>
          <a:prstGeom prst="rect">
            <a:avLst/>
          </a:prstGeom>
        </p:spPr>
        <p:txBody>
          <a:bodyPr vert="horz" lIns="0" tIns="0" rIns="0" bIns="0" rtlCol="0" anchor="b">
            <a:normAutofit fontScale="900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a:t>Maturity Model provides cycle of supply-chain measurement and improvement</a:t>
            </a:r>
          </a:p>
        </p:txBody>
      </p:sp>
      <p:pic>
        <p:nvPicPr>
          <p:cNvPr id="2" name="Picture 1">
            <a:extLst>
              <a:ext uri="{FF2B5EF4-FFF2-40B4-BE49-F238E27FC236}">
                <a16:creationId xmlns:a16="http://schemas.microsoft.com/office/drawing/2014/main" id="{6A5B85A1-1B42-5848-B356-20E847179EEC}"/>
              </a:ext>
            </a:extLst>
          </p:cNvPr>
          <p:cNvPicPr>
            <a:picLocks noChangeAspect="1"/>
          </p:cNvPicPr>
          <p:nvPr/>
        </p:nvPicPr>
        <p:blipFill>
          <a:blip r:embed="rId7"/>
          <a:stretch>
            <a:fillRect/>
          </a:stretch>
        </p:blipFill>
        <p:spPr>
          <a:xfrm>
            <a:off x="7148408" y="3567421"/>
            <a:ext cx="2109775" cy="1029795"/>
          </a:xfrm>
          <a:prstGeom prst="rect">
            <a:avLst/>
          </a:prstGeom>
        </p:spPr>
      </p:pic>
      <p:sp>
        <p:nvSpPr>
          <p:cNvPr id="3" name="Rectangle 2">
            <a:extLst>
              <a:ext uri="{FF2B5EF4-FFF2-40B4-BE49-F238E27FC236}">
                <a16:creationId xmlns:a16="http://schemas.microsoft.com/office/drawing/2014/main" id="{572A75B5-C2A4-8F40-BFB1-D00719D7FE03}"/>
              </a:ext>
            </a:extLst>
          </p:cNvPr>
          <p:cNvSpPr/>
          <p:nvPr/>
        </p:nvSpPr>
        <p:spPr>
          <a:xfrm>
            <a:off x="2460171" y="5551714"/>
            <a:ext cx="1458686" cy="42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EF64E66-0505-2E40-B628-844B91329295}"/>
              </a:ext>
            </a:extLst>
          </p:cNvPr>
          <p:cNvPicPr>
            <a:picLocks noChangeAspect="1"/>
          </p:cNvPicPr>
          <p:nvPr/>
        </p:nvPicPr>
        <p:blipFill>
          <a:blip r:embed="rId8"/>
          <a:stretch>
            <a:fillRect/>
          </a:stretch>
        </p:blipFill>
        <p:spPr>
          <a:xfrm>
            <a:off x="1146723" y="4067524"/>
            <a:ext cx="3630181" cy="1754961"/>
          </a:xfrm>
          <a:prstGeom prst="rect">
            <a:avLst/>
          </a:prstGeom>
        </p:spPr>
      </p:pic>
    </p:spTree>
    <p:extLst>
      <p:ext uri="{BB962C8B-B14F-4D97-AF65-F5344CB8AC3E}">
        <p14:creationId xmlns:p14="http://schemas.microsoft.com/office/powerpoint/2010/main" val="27498827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en-US" sz="2800" kern="1200" dirty="0">
                <a:solidFill>
                  <a:schemeClr val="accent1">
                    <a:lumMod val="50000"/>
                  </a:schemeClr>
                </a:solidFill>
              </a:rPr>
              <a:t>Introductions</a:t>
            </a:r>
          </a:p>
        </p:txBody>
      </p:sp>
      <p:pic>
        <p:nvPicPr>
          <p:cNvPr id="2" name="Picture 1">
            <a:extLst>
              <a:ext uri="{FF2B5EF4-FFF2-40B4-BE49-F238E27FC236}">
                <a16:creationId xmlns:a16="http://schemas.microsoft.com/office/drawing/2014/main" id="{BB1D1733-9666-4766-B3D5-61112AA7611B}"/>
              </a:ext>
            </a:extLst>
          </p:cNvPr>
          <p:cNvPicPr>
            <a:picLocks noChangeAspect="1"/>
          </p:cNvPicPr>
          <p:nvPr/>
        </p:nvPicPr>
        <p:blipFill>
          <a:blip r:embed="rId3"/>
          <a:stretch>
            <a:fillRect/>
          </a:stretch>
        </p:blipFill>
        <p:spPr>
          <a:xfrm>
            <a:off x="611125" y="1719072"/>
            <a:ext cx="6339837" cy="4517136"/>
          </a:xfrm>
          <a:prstGeom prst="rect">
            <a:avLst/>
          </a:prstGeom>
        </p:spPr>
      </p:pic>
      <p:sp>
        <p:nvSpPr>
          <p:cNvPr id="27" name="Rectangle 26">
            <a:extLst>
              <a:ext uri="{FF2B5EF4-FFF2-40B4-BE49-F238E27FC236}">
                <a16:creationId xmlns:a16="http://schemas.microsoft.com/office/drawing/2014/main" id="{592FCED9-CC8B-4861-9A50-5A977D129A81}"/>
              </a:ext>
            </a:extLst>
          </p:cNvPr>
          <p:cNvSpPr/>
          <p:nvPr/>
        </p:nvSpPr>
        <p:spPr>
          <a:xfrm>
            <a:off x="7296681" y="2765891"/>
            <a:ext cx="4798032" cy="3959352"/>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228600">
              <a:lnSpc>
                <a:spcPct val="90000"/>
              </a:lnSpc>
              <a:spcBef>
                <a:spcPts val="1067"/>
              </a:spcBef>
              <a:spcAft>
                <a:spcPts val="800"/>
              </a:spcAft>
              <a:buClr>
                <a:srgbClr val="2F85AA"/>
              </a:buClr>
              <a:buFont typeface="Arial" panose="020B0604020202020204" pitchFamily="34" charset="0"/>
              <a:buChar char="•"/>
            </a:pPr>
            <a:r>
              <a:rPr lang="en-US" sz="2800" b="1" dirty="0"/>
              <a:t>Name</a:t>
            </a:r>
          </a:p>
          <a:p>
            <a:pPr marL="342900" indent="-228600">
              <a:lnSpc>
                <a:spcPct val="90000"/>
              </a:lnSpc>
              <a:spcBef>
                <a:spcPts val="1067"/>
              </a:spcBef>
              <a:spcAft>
                <a:spcPts val="800"/>
              </a:spcAft>
              <a:buClr>
                <a:srgbClr val="2F85AA"/>
              </a:buClr>
              <a:buFont typeface="Arial" panose="020B0604020202020204" pitchFamily="34" charset="0"/>
              <a:buChar char="•"/>
            </a:pPr>
            <a:r>
              <a:rPr lang="en-US" sz="2800" b="1" dirty="0"/>
              <a:t>Organization</a:t>
            </a:r>
          </a:p>
          <a:p>
            <a:pPr marL="342900" indent="-228600">
              <a:lnSpc>
                <a:spcPct val="90000"/>
              </a:lnSpc>
              <a:spcBef>
                <a:spcPts val="1067"/>
              </a:spcBef>
              <a:spcAft>
                <a:spcPts val="800"/>
              </a:spcAft>
              <a:buClr>
                <a:srgbClr val="2F85AA"/>
              </a:buClr>
              <a:buFont typeface="Arial" panose="020B0604020202020204" pitchFamily="34" charset="0"/>
              <a:buChar char="•"/>
            </a:pPr>
            <a:r>
              <a:rPr lang="en-US" sz="2800" b="1" dirty="0"/>
              <a:t>Position</a:t>
            </a:r>
          </a:p>
          <a:p>
            <a:pPr marL="342900" indent="-228600">
              <a:lnSpc>
                <a:spcPct val="90000"/>
              </a:lnSpc>
              <a:spcBef>
                <a:spcPts val="1067"/>
              </a:spcBef>
              <a:spcAft>
                <a:spcPts val="800"/>
              </a:spcAft>
              <a:buClr>
                <a:srgbClr val="2F85AA"/>
              </a:buClr>
              <a:buFont typeface="Arial" panose="020B0604020202020204" pitchFamily="34" charset="0"/>
              <a:buChar char="•"/>
            </a:pPr>
            <a:r>
              <a:rPr lang="en-US" sz="2800" b="1" dirty="0"/>
              <a:t>Roles </a:t>
            </a:r>
          </a:p>
          <a:p>
            <a:pPr marL="342900" indent="-228600">
              <a:lnSpc>
                <a:spcPct val="90000"/>
              </a:lnSpc>
              <a:spcBef>
                <a:spcPts val="1067"/>
              </a:spcBef>
              <a:spcAft>
                <a:spcPts val="800"/>
              </a:spcAft>
              <a:buClr>
                <a:srgbClr val="2F85AA"/>
              </a:buClr>
              <a:buFont typeface="Arial" panose="020B0604020202020204" pitchFamily="34" charset="0"/>
              <a:buChar char="•"/>
            </a:pPr>
            <a:r>
              <a:rPr lang="en-US" sz="2800" b="1" dirty="0"/>
              <a:t>One expectation</a:t>
            </a:r>
          </a:p>
          <a:p>
            <a:pPr marL="342900" indent="-228600">
              <a:lnSpc>
                <a:spcPct val="90000"/>
              </a:lnSpc>
              <a:spcBef>
                <a:spcPts val="1067"/>
              </a:spcBef>
              <a:spcAft>
                <a:spcPts val="800"/>
              </a:spcAft>
              <a:buClr>
                <a:srgbClr val="2F85AA"/>
              </a:buClr>
              <a:buFont typeface="Arial" panose="020B0604020202020204" pitchFamily="34" charset="0"/>
              <a:buChar char="•"/>
            </a:pPr>
            <a:r>
              <a:rPr lang="en-US" sz="2800" b="1" dirty="0"/>
              <a:t>One non-work activity you enjoy</a:t>
            </a:r>
          </a:p>
          <a:p>
            <a:pPr marL="342900" indent="-228600">
              <a:lnSpc>
                <a:spcPct val="90000"/>
              </a:lnSpc>
              <a:spcBef>
                <a:spcPts val="1067"/>
              </a:spcBef>
              <a:spcAft>
                <a:spcPts val="800"/>
              </a:spcAft>
              <a:buClr>
                <a:srgbClr val="2F85AA"/>
              </a:buClr>
              <a:buFont typeface="Arial" panose="020B0604020202020204" pitchFamily="34" charset="0"/>
              <a:buChar char="•"/>
            </a:pPr>
            <a:endParaRPr lang="en-US" b="1" dirty="0"/>
          </a:p>
          <a:p>
            <a:pPr indent="-228600">
              <a:lnSpc>
                <a:spcPct val="90000"/>
              </a:lnSpc>
              <a:spcBef>
                <a:spcPts val="1067"/>
              </a:spcBef>
              <a:spcAft>
                <a:spcPts val="800"/>
              </a:spcAft>
              <a:buClr>
                <a:srgbClr val="2F85AA"/>
              </a:buClr>
              <a:buFont typeface="Arial" panose="020B0604020202020204" pitchFamily="34" charset="0"/>
              <a:buChar char="•"/>
            </a:pPr>
            <a:endParaRPr lang="en-US" b="1" dirty="0"/>
          </a:p>
          <a:p>
            <a:pPr indent="-228600">
              <a:lnSpc>
                <a:spcPct val="90000"/>
              </a:lnSpc>
              <a:spcBef>
                <a:spcPts val="1067"/>
              </a:spcBef>
              <a:spcAft>
                <a:spcPts val="800"/>
              </a:spcAft>
              <a:buClr>
                <a:srgbClr val="2F85AA"/>
              </a:buClr>
              <a:buFont typeface="Arial" panose="020B0604020202020204" pitchFamily="34" charset="0"/>
              <a:buChar char="•"/>
            </a:pPr>
            <a:endParaRPr lang="en-US" dirty="0"/>
          </a:p>
        </p:txBody>
      </p:sp>
    </p:spTree>
    <p:extLst>
      <p:ext uri="{BB962C8B-B14F-4D97-AF65-F5344CB8AC3E}">
        <p14:creationId xmlns:p14="http://schemas.microsoft.com/office/powerpoint/2010/main" val="204042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422016" y="2273569"/>
            <a:ext cx="9642421" cy="1439139"/>
          </a:xfrm>
        </p:spPr>
        <p:txBody>
          <a:bodyPr/>
          <a:lstStyle/>
          <a:p>
            <a:pPr marL="863600" indent="-796925"/>
            <a:r>
              <a:rPr lang="en-US"/>
              <a:t>Questions and Answers</a:t>
            </a:r>
          </a:p>
        </p:txBody>
      </p:sp>
    </p:spTree>
    <p:extLst>
      <p:ext uri="{BB962C8B-B14F-4D97-AF65-F5344CB8AC3E}">
        <p14:creationId xmlns:p14="http://schemas.microsoft.com/office/powerpoint/2010/main" val="249247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07BB6-7FAD-4136-A419-25B02AC019B2}"/>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B2044694-8B00-1D45-BFFF-AECC421BE0A0}"/>
              </a:ext>
            </a:extLst>
          </p:cNvPr>
          <p:cNvSpPr txBox="1"/>
          <p:nvPr/>
        </p:nvSpPr>
        <p:spPr>
          <a:xfrm>
            <a:off x="693615" y="1329918"/>
            <a:ext cx="10804770" cy="249299"/>
          </a:xfrm>
          <a:prstGeom prst="rect">
            <a:avLst/>
          </a:prstGeom>
          <a:solidFill>
            <a:schemeClr val="tx2"/>
          </a:solidFill>
        </p:spPr>
        <p:txBody>
          <a:bodyPr wrap="square" lIns="0" tIns="0" rIns="0" bIns="0" rtlCol="0">
            <a:spAutoFit/>
          </a:bodyPr>
          <a:lstStyle/>
          <a:p>
            <a:pPr algn="ctr">
              <a:lnSpc>
                <a:spcPct val="90000"/>
              </a:lnSpc>
            </a:pPr>
            <a:r>
              <a:rPr lang="en-US" b="1">
                <a:solidFill>
                  <a:schemeClr val="bg1"/>
                </a:solidFill>
              </a:rPr>
              <a:t>What information in this session did you find most relevant and helpful?</a:t>
            </a:r>
          </a:p>
        </p:txBody>
      </p:sp>
    </p:spTree>
    <p:extLst>
      <p:ext uri="{BB962C8B-B14F-4D97-AF65-F5344CB8AC3E}">
        <p14:creationId xmlns:p14="http://schemas.microsoft.com/office/powerpoint/2010/main" val="2224428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en-US"/>
              <a:t>Maturity Model Categories and Questions</a:t>
            </a:r>
            <a:endParaRPr/>
          </a:p>
        </p:txBody>
      </p:sp>
    </p:spTree>
    <p:extLst>
      <p:ext uri="{BB962C8B-B14F-4D97-AF65-F5344CB8AC3E}">
        <p14:creationId xmlns:p14="http://schemas.microsoft.com/office/powerpoint/2010/main" val="136542415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838199" y="208961"/>
            <a:ext cx="10436226" cy="907490"/>
          </a:xfrm>
          <a:prstGeom prst="rect">
            <a:avLst/>
          </a:prstGeom>
        </p:spPr>
        <p:txBody>
          <a:bodyPr/>
          <a:lstStyle/>
          <a:p>
            <a:r>
              <a:rPr lang="en-US"/>
              <a:t>Maturity Model categories</a:t>
            </a:r>
            <a:endParaRPr/>
          </a:p>
        </p:txBody>
      </p:sp>
      <p:sp>
        <p:nvSpPr>
          <p:cNvPr id="282" name="Shape 282"/>
          <p:cNvSpPr>
            <a:spLocks noGrp="1"/>
          </p:cNvSpPr>
          <p:nvPr>
            <p:ph type="body" idx="1"/>
          </p:nvPr>
        </p:nvSpPr>
        <p:spPr>
          <a:xfrm>
            <a:off x="284461" y="1438864"/>
            <a:ext cx="6061896" cy="5049022"/>
          </a:xfrm>
          <a:prstGeom prst="rect">
            <a:avLst/>
          </a:prstGeom>
        </p:spPr>
        <p:txBody>
          <a:bodyPr>
            <a:noAutofit/>
          </a:bodyPr>
          <a:lstStyle/>
          <a:p>
            <a:pPr indent="0">
              <a:buNone/>
              <a:defRPr sz="3600"/>
            </a:pPr>
            <a:endParaRPr lang="en-US"/>
          </a:p>
          <a:p>
            <a:pPr indent="0">
              <a:buNone/>
              <a:defRPr sz="3600"/>
            </a:pPr>
            <a:endParaRPr lang="en-US"/>
          </a:p>
          <a:p>
            <a:pPr indent="0">
              <a:buNone/>
              <a:defRPr sz="3600"/>
            </a:pPr>
            <a:endParaRPr lang="en-US"/>
          </a:p>
          <a:p>
            <a:pPr indent="0">
              <a:buNone/>
              <a:defRPr sz="3600"/>
            </a:pPr>
            <a:endParaRPr lang="en-US" b="0"/>
          </a:p>
        </p:txBody>
      </p:sp>
      <p:sp>
        <p:nvSpPr>
          <p:cNvPr id="5" name="Shape 282">
            <a:extLst>
              <a:ext uri="{FF2B5EF4-FFF2-40B4-BE49-F238E27FC236}">
                <a16:creationId xmlns:a16="http://schemas.microsoft.com/office/drawing/2014/main" id="{E4400748-CD1E-44E1-BE90-70958EBD7EA6}"/>
              </a:ext>
            </a:extLst>
          </p:cNvPr>
          <p:cNvSpPr txBox="1">
            <a:spLocks/>
          </p:cNvSpPr>
          <p:nvPr/>
        </p:nvSpPr>
        <p:spPr>
          <a:xfrm>
            <a:off x="1197856" y="1529175"/>
            <a:ext cx="9716912" cy="4510380"/>
          </a:xfrm>
          <a:prstGeom prst="rect">
            <a:avLst/>
          </a:prstGeom>
          <a:ln w="12700">
            <a:miter lim="400000"/>
          </a:ln>
          <a:extLst>
            <a:ext uri="{C572A759-6A51-4108-AA02-DFA0A04FC94B}">
              <ma14:wrappingTextBoxFlag xmlns="" xmlns:ma14="http://schemas.microsoft.com/office/mac/drawingml/2011/main" val="1"/>
            </a:ext>
          </a:extLst>
        </p:spPr>
        <p:txBody>
          <a:bodyPr lIns="45719" rIns="45719" numCol="2" spcCol="457200">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9pPr>
          </a:lstStyle>
          <a:p>
            <a:pPr marL="354013" indent="-342900">
              <a:spcBef>
                <a:spcPts val="1200"/>
              </a:spcBef>
              <a:buFont typeface="+mj-lt"/>
              <a:buAutoNum type="arabicPeriod"/>
              <a:defRPr sz="3600"/>
            </a:pPr>
            <a:r>
              <a:rPr lang="en-US" sz="1800"/>
              <a:t>Service-Delivery Point (SDP)/</a:t>
            </a:r>
            <a:br>
              <a:rPr lang="en-US" sz="1800"/>
            </a:br>
            <a:r>
              <a:rPr lang="en-US" sz="1800"/>
              <a:t>Health Facility (HF)Visibility</a:t>
            </a:r>
          </a:p>
          <a:p>
            <a:pPr marL="354013" indent="-342900">
              <a:spcBef>
                <a:spcPts val="1200"/>
              </a:spcBef>
              <a:buFont typeface="+mj-lt"/>
              <a:buAutoNum type="arabicPeriod"/>
              <a:defRPr sz="3600"/>
            </a:pPr>
            <a:r>
              <a:rPr lang="en-US" sz="1800"/>
              <a:t>SDP/HF Inventory Management</a:t>
            </a:r>
          </a:p>
          <a:p>
            <a:pPr marL="354013" indent="-342900">
              <a:spcBef>
                <a:spcPts val="1200"/>
              </a:spcBef>
              <a:buFont typeface="+mj-lt"/>
              <a:buAutoNum type="arabicPeriod"/>
              <a:defRPr sz="3600"/>
            </a:pPr>
            <a:r>
              <a:rPr lang="en-US" sz="1800"/>
              <a:t>SDP/HF Order Management</a:t>
            </a:r>
          </a:p>
          <a:p>
            <a:pPr marL="354013" indent="-342900">
              <a:spcBef>
                <a:spcPts val="1200"/>
              </a:spcBef>
              <a:buFont typeface="+mj-lt"/>
              <a:buAutoNum type="arabicPeriod"/>
              <a:defRPr sz="3600"/>
            </a:pPr>
            <a:r>
              <a:rPr lang="en-US" sz="1800"/>
              <a:t>Warehouse/Store Visibility </a:t>
            </a:r>
          </a:p>
          <a:p>
            <a:pPr marL="354013" indent="-342900">
              <a:spcBef>
                <a:spcPts val="1200"/>
              </a:spcBef>
              <a:buFont typeface="+mj-lt"/>
              <a:buAutoNum type="arabicPeriod"/>
              <a:defRPr sz="3600"/>
            </a:pPr>
            <a:r>
              <a:rPr lang="en-US" sz="1800"/>
              <a:t>Warehouse/Store Inventory Management</a:t>
            </a:r>
          </a:p>
          <a:p>
            <a:pPr marL="354013" indent="-342900">
              <a:spcBef>
                <a:spcPts val="1200"/>
              </a:spcBef>
              <a:buFont typeface="+mj-lt"/>
              <a:buAutoNum type="arabicPeriod"/>
              <a:defRPr sz="3600"/>
            </a:pPr>
            <a:r>
              <a:rPr lang="en-US" sz="1800"/>
              <a:t>Warehouse/Store Order Management</a:t>
            </a:r>
          </a:p>
          <a:p>
            <a:pPr marL="354013" indent="-342900">
              <a:spcBef>
                <a:spcPts val="1200"/>
              </a:spcBef>
              <a:buFont typeface="+mj-lt"/>
              <a:buAutoNum type="arabicPeriod"/>
              <a:defRPr sz="3600"/>
            </a:pPr>
            <a:r>
              <a:rPr lang="en-US" sz="1800"/>
              <a:t>Warehouse/Store Operations</a:t>
            </a:r>
          </a:p>
          <a:p>
            <a:pPr marL="354013" indent="-342900">
              <a:spcBef>
                <a:spcPts val="1200"/>
              </a:spcBef>
              <a:buFont typeface="+mj-lt"/>
              <a:buAutoNum type="arabicPeriod"/>
              <a:defRPr sz="3600"/>
            </a:pPr>
            <a:r>
              <a:rPr lang="en-US" sz="1800"/>
              <a:t>Transportation</a:t>
            </a:r>
          </a:p>
          <a:p>
            <a:pPr marL="354013" indent="-342900">
              <a:spcBef>
                <a:spcPts val="1200"/>
              </a:spcBef>
              <a:buFont typeface="+mj-lt"/>
              <a:buAutoNum type="arabicPeriod"/>
              <a:defRPr sz="3600"/>
            </a:pPr>
            <a:r>
              <a:rPr lang="en-US" sz="1800"/>
              <a:t>Expiry Management</a:t>
            </a:r>
          </a:p>
          <a:p>
            <a:pPr marL="354013" indent="-342900">
              <a:spcBef>
                <a:spcPts val="1200"/>
              </a:spcBef>
              <a:buFont typeface="+mj-lt"/>
              <a:buAutoNum type="arabicPeriod"/>
              <a:defRPr sz="3600"/>
            </a:pPr>
            <a:r>
              <a:rPr lang="en-US" sz="1800"/>
              <a:t>Procurement</a:t>
            </a:r>
          </a:p>
          <a:p>
            <a:pPr marL="354013" indent="-342900">
              <a:spcBef>
                <a:spcPts val="1200"/>
              </a:spcBef>
              <a:buFont typeface="+mj-lt"/>
              <a:buAutoNum type="arabicPeriod"/>
              <a:defRPr sz="3600"/>
            </a:pPr>
            <a:r>
              <a:rPr lang="en-US" sz="1800"/>
              <a:t>Infrastructure and Assets</a:t>
            </a:r>
          </a:p>
          <a:p>
            <a:pPr marL="354013" indent="-342900">
              <a:spcBef>
                <a:spcPts val="1200"/>
              </a:spcBef>
              <a:buFont typeface="+mj-lt"/>
              <a:buAutoNum type="arabicPeriod"/>
              <a:defRPr sz="3600"/>
            </a:pPr>
            <a:r>
              <a:rPr lang="en-US" sz="1800"/>
              <a:t> Performance Management</a:t>
            </a:r>
          </a:p>
          <a:p>
            <a:pPr marL="354013" indent="-342900" hangingPunct="1">
              <a:spcBef>
                <a:spcPts val="1200"/>
              </a:spcBef>
              <a:buFont typeface="+mj-lt"/>
              <a:buAutoNum type="arabicPeriod"/>
              <a:defRPr sz="3600"/>
            </a:pPr>
            <a:r>
              <a:rPr lang="en-US" sz="1800"/>
              <a:t> Analysis and Evaluation</a:t>
            </a:r>
          </a:p>
          <a:p>
            <a:pPr marL="354013" indent="-342900" hangingPunct="1">
              <a:spcBef>
                <a:spcPts val="1200"/>
              </a:spcBef>
              <a:buFont typeface="+mj-lt"/>
              <a:buAutoNum type="arabicPeriod"/>
              <a:defRPr sz="3600"/>
            </a:pPr>
            <a:r>
              <a:rPr lang="en-US" sz="1800"/>
              <a:t> Demand Planning</a:t>
            </a:r>
          </a:p>
          <a:p>
            <a:pPr marL="354013" indent="-342900" hangingPunct="1">
              <a:spcBef>
                <a:spcPts val="1200"/>
              </a:spcBef>
              <a:buFont typeface="+mj-lt"/>
              <a:buAutoNum type="arabicPeriod"/>
              <a:defRPr sz="3600"/>
            </a:pPr>
            <a:r>
              <a:rPr lang="en-US" sz="1800"/>
              <a:t> Supply Planning</a:t>
            </a:r>
          </a:p>
          <a:p>
            <a:pPr marL="354013" indent="-342900" hangingPunct="1">
              <a:spcBef>
                <a:spcPts val="1200"/>
              </a:spcBef>
              <a:buFont typeface="+mj-lt"/>
              <a:buAutoNum type="arabicPeriod"/>
              <a:defRPr sz="3600"/>
            </a:pPr>
            <a:r>
              <a:rPr lang="en-US" sz="1800"/>
              <a:t> Fund Management</a:t>
            </a:r>
          </a:p>
          <a:p>
            <a:pPr marL="354013" indent="-342900" hangingPunct="1">
              <a:spcBef>
                <a:spcPts val="1200"/>
              </a:spcBef>
              <a:buFont typeface="+mj-lt"/>
              <a:buAutoNum type="arabicPeriod"/>
              <a:defRPr sz="3600"/>
            </a:pPr>
            <a:r>
              <a:rPr lang="en-US" sz="1800"/>
              <a:t> Financial Management</a:t>
            </a:r>
          </a:p>
          <a:p>
            <a:pPr marL="354013" indent="-342900" hangingPunct="1">
              <a:spcBef>
                <a:spcPts val="1200"/>
              </a:spcBef>
              <a:buFont typeface="+mj-lt"/>
              <a:buAutoNum type="arabicPeriod"/>
              <a:defRPr sz="3600"/>
            </a:pPr>
            <a:r>
              <a:rPr lang="en-US" sz="1800"/>
              <a:t> Governance</a:t>
            </a:r>
          </a:p>
          <a:p>
            <a:pPr marL="354013" indent="-342900" hangingPunct="1">
              <a:spcBef>
                <a:spcPts val="1200"/>
              </a:spcBef>
              <a:buFont typeface="+mj-lt"/>
              <a:buAutoNum type="arabicPeriod"/>
              <a:defRPr sz="3600"/>
            </a:pPr>
            <a:r>
              <a:rPr lang="en-US" sz="1800"/>
              <a:t> Staff Training/Development</a:t>
            </a:r>
          </a:p>
          <a:p>
            <a:pPr marL="354013" indent="-342900" hangingPunct="1">
              <a:spcBef>
                <a:spcPts val="1200"/>
              </a:spcBef>
              <a:buFont typeface="+mj-lt"/>
              <a:buAutoNum type="arabicPeriod"/>
              <a:defRPr sz="3600"/>
            </a:pPr>
            <a:r>
              <a:rPr lang="en-US" sz="1800"/>
              <a:t>Patient-Focused Performance</a:t>
            </a:r>
          </a:p>
        </p:txBody>
      </p:sp>
    </p:spTree>
    <p:extLst>
      <p:ext uri="{BB962C8B-B14F-4D97-AF65-F5344CB8AC3E}">
        <p14:creationId xmlns:p14="http://schemas.microsoft.com/office/powerpoint/2010/main" val="420271215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Assessment Profile </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5161980"/>
          </a:xfrm>
        </p:spPr>
        <p:txBody>
          <a:bodyPr numCol="2" spcCol="182880"/>
          <a:lstStyle/>
          <a:p>
            <a:pPr marL="0" indent="0">
              <a:spcBef>
                <a:spcPts val="300"/>
              </a:spcBef>
              <a:buNone/>
            </a:pPr>
            <a:r>
              <a:rPr lang="en-US" sz="1600"/>
              <a:t>1. Please include the following information:</a:t>
            </a:r>
          </a:p>
          <a:p>
            <a:pPr marL="211137" lvl="1" indent="0">
              <a:spcBef>
                <a:spcPts val="300"/>
              </a:spcBef>
              <a:buNone/>
            </a:pPr>
            <a:r>
              <a:rPr lang="en-US" sz="1600"/>
              <a:t>Country and Region/State/County: (required)</a:t>
            </a:r>
          </a:p>
          <a:p>
            <a:pPr marL="211137" lvl="1" indent="0">
              <a:spcBef>
                <a:spcPts val="300"/>
              </a:spcBef>
              <a:buNone/>
            </a:pPr>
            <a:r>
              <a:rPr lang="en-US" sz="1600"/>
              <a:t>District/Organization/Other: (optional)</a:t>
            </a:r>
          </a:p>
          <a:p>
            <a:pPr marL="211137" lvl="1" indent="0">
              <a:spcBef>
                <a:spcPts val="300"/>
              </a:spcBef>
              <a:buNone/>
            </a:pPr>
            <a:r>
              <a:rPr lang="en-US" sz="1600"/>
              <a:t>Date of Completion:</a:t>
            </a:r>
          </a:p>
          <a:p>
            <a:pPr marL="211137" lvl="1" indent="0">
              <a:spcBef>
                <a:spcPts val="300"/>
              </a:spcBef>
              <a:buNone/>
            </a:pPr>
            <a:r>
              <a:rPr lang="en-US" sz="1600"/>
              <a:t>Name of Individuals or Team Completing the Evaluation:</a:t>
            </a:r>
          </a:p>
          <a:p>
            <a:pPr marL="211137" lvl="1" indent="0">
              <a:spcBef>
                <a:spcPts val="300"/>
              </a:spcBef>
              <a:buNone/>
            </a:pPr>
            <a:r>
              <a:rPr lang="en-US" sz="1600"/>
              <a:t>Type of Organization (Private, Public, or NGO):</a:t>
            </a:r>
          </a:p>
          <a:p>
            <a:pPr marL="211137" lvl="1" indent="0">
              <a:spcBef>
                <a:spcPts val="300"/>
              </a:spcBef>
              <a:buNone/>
            </a:pPr>
            <a:r>
              <a:rPr lang="en-US" sz="1600"/>
              <a:t>Is this assessment supported by a donor organization?</a:t>
            </a:r>
          </a:p>
          <a:p>
            <a:pPr lvl="1">
              <a:spcBef>
                <a:spcPts val="300"/>
              </a:spcBef>
            </a:pPr>
            <a:r>
              <a:rPr lang="en-US" sz="1600"/>
              <a:t>No</a:t>
            </a:r>
          </a:p>
          <a:p>
            <a:pPr lvl="1">
              <a:spcBef>
                <a:spcPts val="300"/>
              </a:spcBef>
            </a:pPr>
            <a:r>
              <a:rPr lang="en-US" sz="1600"/>
              <a:t>Yes (please name donor):</a:t>
            </a:r>
          </a:p>
          <a:p>
            <a:pPr marL="211137" lvl="1" indent="0">
              <a:spcBef>
                <a:spcPts val="300"/>
              </a:spcBef>
              <a:buNone/>
            </a:pPr>
            <a:r>
              <a:rPr lang="en-US" sz="1600"/>
              <a:t>Registration: (choose one)</a:t>
            </a:r>
          </a:p>
          <a:p>
            <a:pPr lvl="1">
              <a:spcBef>
                <a:spcPts val="300"/>
              </a:spcBef>
            </a:pPr>
            <a:r>
              <a:rPr lang="en-US" sz="1600"/>
              <a:t>Registration code:</a:t>
            </a:r>
          </a:p>
          <a:p>
            <a:pPr lvl="1">
              <a:spcBef>
                <a:spcPts val="300"/>
              </a:spcBef>
            </a:pPr>
            <a:r>
              <a:rPr lang="en-US" sz="1600"/>
              <a:t>Self-assessment: (For self-assessment, you must provide an email address below)</a:t>
            </a:r>
          </a:p>
          <a:p>
            <a:pPr marL="211137" lvl="1" indent="0">
              <a:spcBef>
                <a:spcPts val="300"/>
              </a:spcBef>
              <a:buNone/>
            </a:pPr>
            <a:endParaRPr lang="en-US" sz="1600"/>
          </a:p>
          <a:p>
            <a:pPr marL="211137" lvl="1" indent="0">
              <a:spcBef>
                <a:spcPts val="300"/>
              </a:spcBef>
              <a:buNone/>
            </a:pPr>
            <a:endParaRPr lang="en-US" sz="1600"/>
          </a:p>
          <a:p>
            <a:pPr marL="211137" lvl="1" indent="0">
              <a:spcBef>
                <a:spcPts val="300"/>
              </a:spcBef>
              <a:buNone/>
            </a:pPr>
            <a:endParaRPr lang="en-US" sz="1600"/>
          </a:p>
          <a:p>
            <a:pPr marL="211137" lvl="1" indent="0">
              <a:spcBef>
                <a:spcPts val="300"/>
              </a:spcBef>
              <a:buNone/>
            </a:pPr>
            <a:endParaRPr lang="en-US" sz="1600"/>
          </a:p>
          <a:p>
            <a:pPr marL="211137" lvl="1" indent="0">
              <a:spcBef>
                <a:spcPts val="300"/>
              </a:spcBef>
              <a:buNone/>
            </a:pPr>
            <a:endParaRPr lang="en-US" sz="1600"/>
          </a:p>
          <a:p>
            <a:pPr marL="211137" lvl="1" indent="0">
              <a:spcBef>
                <a:spcPts val="300"/>
              </a:spcBef>
              <a:buNone/>
            </a:pPr>
            <a:endParaRPr lang="en-US" sz="1600"/>
          </a:p>
          <a:p>
            <a:pPr marL="211137" lvl="1" indent="0">
              <a:spcBef>
                <a:spcPts val="300"/>
              </a:spcBef>
              <a:buNone/>
            </a:pPr>
            <a:endParaRPr lang="en-US" sz="1600"/>
          </a:p>
          <a:p>
            <a:pPr marL="211137" lvl="1" indent="0">
              <a:spcBef>
                <a:spcPts val="300"/>
              </a:spcBef>
              <a:buNone/>
            </a:pPr>
            <a:endParaRPr lang="en-US" sz="1600"/>
          </a:p>
          <a:p>
            <a:pPr>
              <a:spcBef>
                <a:spcPts val="300"/>
              </a:spcBef>
            </a:pPr>
            <a:r>
              <a:rPr lang="en-US" sz="1600"/>
              <a:t>2. Please indicate the commodity type for which the assessment is being completed. (choose one)</a:t>
            </a:r>
          </a:p>
          <a:p>
            <a:pPr lvl="1">
              <a:spcBef>
                <a:spcPts val="300"/>
              </a:spcBef>
            </a:pPr>
            <a:r>
              <a:rPr lang="en-US" sz="1600"/>
              <a:t>Family Planning</a:t>
            </a:r>
          </a:p>
          <a:p>
            <a:pPr lvl="1">
              <a:spcBef>
                <a:spcPts val="300"/>
              </a:spcBef>
            </a:pPr>
            <a:r>
              <a:rPr lang="en-US" sz="1600"/>
              <a:t>Reproductive Health</a:t>
            </a:r>
          </a:p>
          <a:p>
            <a:pPr lvl="1">
              <a:spcBef>
                <a:spcPts val="300"/>
              </a:spcBef>
            </a:pPr>
            <a:r>
              <a:rPr lang="en-US" sz="1600"/>
              <a:t>Essential Medicines</a:t>
            </a:r>
          </a:p>
          <a:p>
            <a:pPr lvl="1">
              <a:spcBef>
                <a:spcPts val="300"/>
              </a:spcBef>
            </a:pPr>
            <a:r>
              <a:rPr lang="en-US" sz="1600"/>
              <a:t>Vaccines</a:t>
            </a:r>
          </a:p>
          <a:p>
            <a:pPr lvl="1">
              <a:spcBef>
                <a:spcPts val="300"/>
              </a:spcBef>
            </a:pPr>
            <a:r>
              <a:rPr lang="en-US" sz="1600"/>
              <a:t>HIV</a:t>
            </a:r>
          </a:p>
          <a:p>
            <a:pPr lvl="1">
              <a:spcBef>
                <a:spcPts val="300"/>
              </a:spcBef>
            </a:pPr>
            <a:r>
              <a:rPr lang="en-US" sz="1600"/>
              <a:t>Malaria</a:t>
            </a:r>
          </a:p>
          <a:p>
            <a:pPr lvl="1">
              <a:spcBef>
                <a:spcPts val="300"/>
              </a:spcBef>
            </a:pPr>
            <a:r>
              <a:rPr lang="en-US" sz="1600"/>
              <a:t>Tuberculosis</a:t>
            </a:r>
          </a:p>
          <a:p>
            <a:pPr lvl="1">
              <a:spcBef>
                <a:spcPts val="300"/>
              </a:spcBef>
            </a:pPr>
            <a:r>
              <a:rPr lang="en-US" sz="1600"/>
              <a:t>Integrated Commodities (please describe the commodities):</a:t>
            </a:r>
          </a:p>
          <a:p>
            <a:pPr lvl="1">
              <a:spcBef>
                <a:spcPts val="300"/>
              </a:spcBef>
            </a:pPr>
            <a:r>
              <a:rPr lang="en-US" sz="1600"/>
              <a:t>Other (please specify):</a:t>
            </a:r>
          </a:p>
          <a:p>
            <a:pPr lvl="1">
              <a:spcBef>
                <a:spcPts val="300"/>
              </a:spcBef>
            </a:pPr>
            <a:endParaRPr lang="en-US" sz="1600"/>
          </a:p>
          <a:p>
            <a:pPr lvl="1">
              <a:spcBef>
                <a:spcPts val="300"/>
              </a:spcBef>
            </a:pPr>
            <a:endParaRPr lang="en-US" sz="1600"/>
          </a:p>
          <a:p>
            <a:pPr>
              <a:spcBef>
                <a:spcPts val="300"/>
              </a:spcBef>
            </a:pPr>
            <a:endParaRPr lang="en-US" sz="1600"/>
          </a:p>
          <a:p>
            <a:pPr>
              <a:spcBef>
                <a:spcPts val="300"/>
              </a:spcBef>
            </a:pPr>
            <a:endParaRPr lang="en-US" sz="1600"/>
          </a:p>
          <a:p>
            <a:pPr marL="0" indent="0" algn="ctr">
              <a:spcBef>
                <a:spcPts val="300"/>
              </a:spcBef>
              <a:buNone/>
            </a:pPr>
            <a:endParaRPr lang="en-US" sz="1600"/>
          </a:p>
        </p:txBody>
      </p:sp>
      <p:sp>
        <p:nvSpPr>
          <p:cNvPr id="4" name="Rectangular Callout 3">
            <a:extLst>
              <a:ext uri="{FF2B5EF4-FFF2-40B4-BE49-F238E27FC236}">
                <a16:creationId xmlns:a16="http://schemas.microsoft.com/office/drawing/2014/main" id="{024D3BFD-1D04-5544-891E-D2BBD672AD35}"/>
              </a:ext>
            </a:extLst>
          </p:cNvPr>
          <p:cNvSpPr/>
          <p:nvPr/>
        </p:nvSpPr>
        <p:spPr>
          <a:xfrm>
            <a:off x="870859" y="5018313"/>
            <a:ext cx="5225142" cy="877921"/>
          </a:xfrm>
          <a:prstGeom prst="wedgeRectCallout">
            <a:avLst>
              <a:gd name="adj1" fmla="val 4527"/>
              <a:gd name="adj2" fmla="val -693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Assessment teams will be given a registration code by an ASCM country director or associate director.</a:t>
            </a:r>
          </a:p>
        </p:txBody>
      </p:sp>
    </p:spTree>
    <p:extLst>
      <p:ext uri="{BB962C8B-B14F-4D97-AF65-F5344CB8AC3E}">
        <p14:creationId xmlns:p14="http://schemas.microsoft.com/office/powerpoint/2010/main" val="409130318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Assessment Profile (continued) </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5161980"/>
          </a:xfrm>
        </p:spPr>
        <p:txBody>
          <a:bodyPr numCol="2" spcCol="182880"/>
          <a:lstStyle/>
          <a:p>
            <a:pPr marL="0" indent="0">
              <a:spcBef>
                <a:spcPts val="300"/>
              </a:spcBef>
              <a:buNone/>
            </a:pPr>
            <a:r>
              <a:rPr lang="en-US" sz="1600"/>
              <a:t>3. Which supply-chain stakeholders are represented in the assessment? (choose all that apply)</a:t>
            </a:r>
          </a:p>
          <a:p>
            <a:pPr lvl="1">
              <a:spcBef>
                <a:spcPts val="300"/>
              </a:spcBef>
            </a:pPr>
            <a:r>
              <a:rPr lang="en-US" sz="1600"/>
              <a:t>National (identify by name):</a:t>
            </a:r>
          </a:p>
          <a:p>
            <a:pPr lvl="1">
              <a:spcBef>
                <a:spcPts val="300"/>
              </a:spcBef>
            </a:pPr>
            <a:r>
              <a:rPr lang="en-US" sz="1600"/>
              <a:t>State (identify by name):</a:t>
            </a:r>
          </a:p>
          <a:p>
            <a:pPr lvl="1">
              <a:spcBef>
                <a:spcPts val="300"/>
              </a:spcBef>
            </a:pPr>
            <a:r>
              <a:rPr lang="en-US" sz="1600"/>
              <a:t>County (identify by name)</a:t>
            </a:r>
          </a:p>
          <a:p>
            <a:pPr lvl="1">
              <a:spcBef>
                <a:spcPts val="300"/>
              </a:spcBef>
            </a:pPr>
            <a:r>
              <a:rPr lang="en-US" sz="1600"/>
              <a:t>Sub-county/Community (identify by name):</a:t>
            </a:r>
          </a:p>
          <a:p>
            <a:pPr lvl="1">
              <a:spcBef>
                <a:spcPts val="300"/>
              </a:spcBef>
            </a:pPr>
            <a:r>
              <a:rPr lang="en-US" sz="1600"/>
              <a:t>Site (identify by name):</a:t>
            </a:r>
          </a:p>
          <a:p>
            <a:pPr lvl="1">
              <a:spcBef>
                <a:spcPts val="300"/>
              </a:spcBef>
            </a:pPr>
            <a:r>
              <a:rPr lang="en-US" sz="1600"/>
              <a:t>Other (please specify):</a:t>
            </a:r>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endParaRPr lang="en-US" sz="1600"/>
          </a:p>
          <a:p>
            <a:pPr marL="0" indent="0">
              <a:spcBef>
                <a:spcPts val="300"/>
              </a:spcBef>
              <a:buNone/>
            </a:pPr>
            <a:r>
              <a:rPr lang="en-US" sz="1600"/>
              <a:t>4. How many assessments have been conducted previously with this same scope and supply chain? (choose one)</a:t>
            </a:r>
          </a:p>
          <a:p>
            <a:pPr lvl="1"/>
            <a:r>
              <a:rPr lang="en-US" sz="1600"/>
              <a:t>0</a:t>
            </a:r>
          </a:p>
          <a:p>
            <a:pPr lvl="1"/>
            <a:r>
              <a:rPr lang="en-US" sz="1600"/>
              <a:t>1</a:t>
            </a:r>
          </a:p>
          <a:p>
            <a:pPr lvl="1"/>
            <a:r>
              <a:rPr lang="en-US" sz="1600"/>
              <a:t>2</a:t>
            </a:r>
          </a:p>
          <a:p>
            <a:pPr lvl="1"/>
            <a:r>
              <a:rPr lang="en-US" sz="1600"/>
              <a:t>3</a:t>
            </a:r>
          </a:p>
          <a:p>
            <a:pPr lvl="1"/>
            <a:r>
              <a:rPr lang="en-US" sz="1600"/>
              <a:t>4</a:t>
            </a:r>
          </a:p>
          <a:p>
            <a:pPr lvl="1"/>
            <a:r>
              <a:rPr lang="en-US" sz="1600"/>
              <a:t>5</a:t>
            </a:r>
          </a:p>
          <a:p>
            <a:pPr lvl="1"/>
            <a:r>
              <a:rPr lang="en-US" sz="1600"/>
              <a:t>More than 5</a:t>
            </a:r>
          </a:p>
          <a:p>
            <a:pPr lvl="1"/>
            <a:r>
              <a:rPr lang="en-US" sz="1600"/>
              <a:t>Don’t know</a:t>
            </a:r>
          </a:p>
          <a:p>
            <a:pPr marL="0" indent="0">
              <a:spcBef>
                <a:spcPts val="300"/>
              </a:spcBef>
              <a:buNone/>
            </a:pPr>
            <a:endParaRPr lang="en-US" sz="1600"/>
          </a:p>
          <a:p>
            <a:pPr marL="0" indent="0">
              <a:spcBef>
                <a:spcPts val="300"/>
              </a:spcBef>
              <a:buNone/>
            </a:pPr>
            <a:r>
              <a:rPr lang="en-US" sz="1600"/>
              <a:t>5. What is the primary source of the information for this assessment? (choose one)</a:t>
            </a:r>
          </a:p>
          <a:p>
            <a:pPr lvl="1"/>
            <a:r>
              <a:rPr lang="en-US" sz="1600"/>
              <a:t>First-hand experience</a:t>
            </a:r>
          </a:p>
          <a:p>
            <a:pPr lvl="1"/>
            <a:r>
              <a:rPr lang="en-US" sz="1600"/>
              <a:t>First-hand experience and second-hand information (from another person or information system)</a:t>
            </a:r>
          </a:p>
          <a:p>
            <a:pPr lvl="1"/>
            <a:r>
              <a:rPr lang="en-US" sz="1600"/>
              <a:t>Second-hand information (from another person or information system)</a:t>
            </a:r>
          </a:p>
          <a:p>
            <a:pPr marL="0" indent="0">
              <a:spcBef>
                <a:spcPts val="300"/>
              </a:spcBef>
              <a:buNone/>
            </a:pPr>
            <a:endParaRPr lang="en-US" sz="1600"/>
          </a:p>
          <a:p>
            <a:pPr>
              <a:spcBef>
                <a:spcPts val="300"/>
              </a:spcBef>
            </a:pPr>
            <a:endParaRPr lang="en-US" sz="1600"/>
          </a:p>
          <a:p>
            <a:pPr>
              <a:spcBef>
                <a:spcPts val="300"/>
              </a:spcBef>
            </a:pPr>
            <a:endParaRPr lang="en-US" sz="1600"/>
          </a:p>
          <a:p>
            <a:pPr marL="0" indent="0" algn="ctr">
              <a:spcBef>
                <a:spcPts val="300"/>
              </a:spcBef>
              <a:buNone/>
            </a:pPr>
            <a:endParaRPr lang="en-US" sz="1600"/>
          </a:p>
        </p:txBody>
      </p:sp>
    </p:spTree>
    <p:extLst>
      <p:ext uri="{BB962C8B-B14F-4D97-AF65-F5344CB8AC3E}">
        <p14:creationId xmlns:p14="http://schemas.microsoft.com/office/powerpoint/2010/main" val="344406493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I. SDP/HF Visibility</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en-US" sz="1800" b="1"/>
              <a:t>Service Delivery Points/Health Facilities generate data regarding the inventory levels and consumption of product on site. As maturity increases, the supply chain increasingly receives real-time data from SDPs/HFs that feeds into a broader supply-chain digital platform.</a:t>
            </a:r>
          </a:p>
          <a:p>
            <a:pPr marL="0" indent="0" algn="ctr">
              <a:buNone/>
            </a:pPr>
            <a:br>
              <a:rPr lang="en-US" sz="1800" b="1"/>
            </a:br>
            <a:r>
              <a:rPr lang="en-US" sz="1800" b="1" i="1"/>
              <a:t>Objective: Improve the visibility and tracking of inventory at the SDP/HF.  </a:t>
            </a:r>
          </a:p>
          <a:p>
            <a:pPr marL="0" indent="0" algn="ctr">
              <a:buNone/>
            </a:pPr>
            <a:endParaRPr lang="en-US" i="1"/>
          </a:p>
          <a:p>
            <a:pPr marL="0" indent="0">
              <a:lnSpc>
                <a:spcPct val="150000"/>
              </a:lnSpc>
              <a:buNone/>
            </a:pPr>
            <a:r>
              <a:rPr lang="en-US" sz="1800"/>
              <a:t>6. Please describe the visibility of inventory and consumption from the facility(ies): (choose one) </a:t>
            </a:r>
          </a:p>
          <a:p>
            <a:pPr marL="0" indent="0">
              <a:lnSpc>
                <a:spcPct val="150000"/>
              </a:lnSpc>
              <a:buNone/>
            </a:pPr>
            <a:r>
              <a:rPr lang="en-US" sz="1800"/>
              <a:t>7. Please describe the visibility of upstream supply-chain inventory information to the facility(ies): (choose one)</a:t>
            </a:r>
          </a:p>
          <a:p>
            <a:pPr marL="0" indent="0">
              <a:lnSpc>
                <a:spcPct val="150000"/>
              </a:lnSpc>
              <a:buNone/>
            </a:pPr>
            <a:r>
              <a:rPr lang="en-US" sz="1800"/>
              <a:t>8. How is inventory information within the facility(ies) shared with supply-chain partners?(choose one)</a:t>
            </a:r>
          </a:p>
          <a:p>
            <a:pPr marL="0" indent="0">
              <a:lnSpc>
                <a:spcPct val="150000"/>
              </a:lnSpc>
              <a:buNone/>
            </a:pPr>
            <a:r>
              <a:rPr lang="en-US" sz="1800"/>
              <a:t>9. Which of the following are constraints that prevent improvement of inventory visibility at facilities?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37930070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II. SDP/HF Inventory 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en-US" sz="1800" b="1"/>
              <a:t>Inventory in the facilities is segmented into simple product categories to improve data (e.g., quantities, expiration dates, stockouts) </a:t>
            </a:r>
            <a:r>
              <a:rPr lang="en-US" sz="1800"/>
              <a:t> </a:t>
            </a:r>
            <a:r>
              <a:rPr lang="en-US" sz="1800" b="1"/>
              <a:t>and provide a clearer sense of what products are needed. As maturity increases, regular audits are conducted to ensure accurate product levels and adherence to policies to maintain appropriate stock levels.</a:t>
            </a:r>
          </a:p>
          <a:p>
            <a:pPr marL="0" indent="0" algn="ctr">
              <a:buNone/>
            </a:pPr>
            <a:endParaRPr lang="en-US" sz="1800"/>
          </a:p>
          <a:p>
            <a:pPr marL="0" indent="0" algn="ctr">
              <a:buNone/>
            </a:pPr>
            <a:r>
              <a:rPr lang="en-US" sz="1800" b="1" i="1"/>
              <a:t>Objective: Standardize inventory-handling practices at SDP/HF to ensure that optimal levels of inventory are always available. </a:t>
            </a:r>
          </a:p>
          <a:p>
            <a:pPr marL="0" indent="0" algn="ctr">
              <a:buNone/>
            </a:pPr>
            <a:endParaRPr lang="en-US" i="1"/>
          </a:p>
          <a:p>
            <a:pPr marL="0" indent="0">
              <a:lnSpc>
                <a:spcPct val="150000"/>
              </a:lnSpc>
              <a:buNone/>
            </a:pPr>
            <a:r>
              <a:rPr lang="en-US" sz="1800"/>
              <a:t>10. How are inventory levels within the facility(ies) established?(choose one)</a:t>
            </a:r>
          </a:p>
          <a:p>
            <a:pPr marL="0" indent="0">
              <a:lnSpc>
                <a:spcPct val="150000"/>
              </a:lnSpc>
              <a:buNone/>
            </a:pPr>
            <a:r>
              <a:rPr lang="en-US" sz="1800"/>
              <a:t>11. How frequently are physical stock counts conducted within the facility(ies)? (choose one)</a:t>
            </a:r>
          </a:p>
          <a:p>
            <a:pPr marL="0" indent="0">
              <a:lnSpc>
                <a:spcPct val="150000"/>
              </a:lnSpc>
              <a:buNone/>
            </a:pPr>
            <a:r>
              <a:rPr lang="en-US" sz="1800"/>
              <a:t>12. Which of the following are constraints that prevent improvement of inventory management at facilities?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32383240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III. SDP/HF Order 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en-US" sz="1800" b="1"/>
              <a:t> The facility can determine the need to order more inventory, identify that an order is based on inventory policies, and execute the order in a timely manner. As maturity increases, orders are created within a broader supply-chain digital platform on demand.</a:t>
            </a:r>
            <a:endParaRPr lang="en-US" sz="1800"/>
          </a:p>
          <a:p>
            <a:pPr marL="0" indent="0" algn="ctr">
              <a:buNone/>
            </a:pPr>
            <a:r>
              <a:rPr lang="en-US" sz="1800" b="1"/>
              <a:t> </a:t>
            </a:r>
            <a:endParaRPr lang="en-US" sz="1800"/>
          </a:p>
          <a:p>
            <a:pPr marL="0" indent="0" algn="ctr">
              <a:buNone/>
            </a:pPr>
            <a:r>
              <a:rPr lang="en-US" sz="1800" b="1" i="1"/>
              <a:t>Objective: Execute order management at the SDP/HF in relation to inbound orders, outbound inventory, real-time demand, and SDP/HF budget.</a:t>
            </a:r>
            <a:endParaRPr lang="en-US" sz="1800"/>
          </a:p>
          <a:p>
            <a:pPr marL="0" indent="0" algn="ctr">
              <a:buNone/>
            </a:pPr>
            <a:endParaRPr lang="en-US" i="1"/>
          </a:p>
          <a:p>
            <a:pPr marL="0" indent="0">
              <a:lnSpc>
                <a:spcPct val="150000"/>
              </a:lnSpc>
              <a:buNone/>
            </a:pPr>
            <a:r>
              <a:rPr lang="en-US" sz="1800"/>
              <a:t>13. How do/does the facility(ies) determine the need to order inventory? (choose one)</a:t>
            </a:r>
          </a:p>
          <a:p>
            <a:pPr marL="0" indent="0">
              <a:lnSpc>
                <a:spcPct val="150000"/>
              </a:lnSpc>
              <a:buNone/>
            </a:pPr>
            <a:r>
              <a:rPr lang="en-US" sz="1800"/>
              <a:t>14. How is the order quantity for the facility(ies) determined? (choose one)</a:t>
            </a:r>
          </a:p>
          <a:p>
            <a:pPr marL="0" indent="0">
              <a:lnSpc>
                <a:spcPct val="150000"/>
              </a:lnSpc>
              <a:buNone/>
            </a:pPr>
            <a:r>
              <a:rPr lang="en-US" sz="1800"/>
              <a:t>15. How are orders checked against the budget of the facility(ies) for the order? (choose one)</a:t>
            </a:r>
          </a:p>
          <a:p>
            <a:pPr marL="0" indent="0">
              <a:lnSpc>
                <a:spcPct val="150000"/>
              </a:lnSpc>
              <a:buNone/>
            </a:pPr>
            <a:r>
              <a:rPr lang="en-US" sz="1800"/>
              <a:t>16. Which of the following are constraints that prevent improvement of order management at facilities?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21959461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IV. Warehouse/Store Visibility</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Within supply-chain warehouse(s)/store(s), all products, inventory levels, and orders can be identified whether they are on the shelf, inbound, or outbound. As maturity increases. the supply chain has a Warehouse Management System (WMS) that is connected to a broader supply-chain platform, which allows the warehouse/store to define specific inventory level rules.</a:t>
            </a:r>
            <a:endParaRPr lang="en-US" sz="1800"/>
          </a:p>
          <a:p>
            <a:pPr marL="0" indent="0" algn="ctr">
              <a:buNone/>
            </a:pPr>
            <a:r>
              <a:rPr lang="en-US" sz="1800" b="1"/>
              <a:t> </a:t>
            </a:r>
            <a:endParaRPr lang="en-US" sz="1800"/>
          </a:p>
          <a:p>
            <a:pPr marL="0" indent="0" algn="ctr">
              <a:buNone/>
            </a:pPr>
            <a:r>
              <a:rPr lang="en-US" sz="1800" b="1" i="1"/>
              <a:t>Objective: Improve the visibility and tracking of inventory within the warehouse(s)/store(s).</a:t>
            </a:r>
            <a:endParaRPr lang="en-US" sz="1800"/>
          </a:p>
          <a:p>
            <a:pPr marL="0" indent="0" algn="ctr">
              <a:buNone/>
            </a:pPr>
            <a:endParaRPr lang="en-US" i="1"/>
          </a:p>
          <a:p>
            <a:pPr marL="0" indent="0">
              <a:lnSpc>
                <a:spcPct val="150000"/>
              </a:lnSpc>
              <a:buNone/>
            </a:pPr>
            <a:r>
              <a:rPr lang="en-US" sz="1800"/>
              <a:t>17. How is product located at the warehouse(s)/store(s)? (choose one) </a:t>
            </a:r>
          </a:p>
          <a:p>
            <a:pPr marL="0" indent="0">
              <a:lnSpc>
                <a:spcPct val="150000"/>
              </a:lnSpc>
              <a:buNone/>
            </a:pPr>
            <a:r>
              <a:rPr lang="en-US" sz="1800"/>
              <a:t>18. Describe the ability to identify order status within the warehouse(s)/store(s)? (choose one)</a:t>
            </a:r>
          </a:p>
          <a:p>
            <a:pPr marL="0" indent="0">
              <a:lnSpc>
                <a:spcPct val="150000"/>
              </a:lnSpc>
              <a:buNone/>
            </a:pPr>
            <a:r>
              <a:rPr lang="en-US" sz="1800"/>
              <a:t>19. How is inventory information in the warehouse(s)/store(s) shared with others in the supply chain? (choose one)</a:t>
            </a:r>
          </a:p>
          <a:p>
            <a:pPr marL="0" indent="0">
              <a:lnSpc>
                <a:spcPct val="150000"/>
              </a:lnSpc>
              <a:buNone/>
            </a:pPr>
            <a:r>
              <a:rPr lang="en-US" sz="1800"/>
              <a:t>20. Which of the following currently are constraints that prevent improvement of visibility at warehouse(s)/store(s)?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20498910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D121-012A-4EA2-A6D8-0A969003EBDE}"/>
              </a:ext>
            </a:extLst>
          </p:cNvPr>
          <p:cNvSpPr>
            <a:spLocks noGrp="1"/>
          </p:cNvSpPr>
          <p:nvPr>
            <p:ph type="title"/>
          </p:nvPr>
        </p:nvSpPr>
        <p:spPr/>
        <p:txBody>
          <a:bodyPr/>
          <a:lstStyle/>
          <a:p>
            <a:r>
              <a:rPr lang="fr-FR" dirty="0">
                <a:solidFill>
                  <a:schemeClr val="accent1">
                    <a:lumMod val="50000"/>
                  </a:schemeClr>
                </a:solidFill>
              </a:rPr>
              <a:t>Virtual </a:t>
            </a:r>
            <a:r>
              <a:rPr lang="fr-FR" dirty="0" err="1">
                <a:solidFill>
                  <a:schemeClr val="accent1">
                    <a:lumMod val="50000"/>
                  </a:schemeClr>
                </a:solidFill>
              </a:rPr>
              <a:t>assessment</a:t>
            </a:r>
            <a:r>
              <a:rPr lang="fr-FR" dirty="0">
                <a:solidFill>
                  <a:schemeClr val="accent1">
                    <a:lumMod val="50000"/>
                  </a:schemeClr>
                </a:solidFill>
              </a:rPr>
              <a:t> instructions</a:t>
            </a:r>
            <a:endParaRPr lang="en-ZA" dirty="0"/>
          </a:p>
        </p:txBody>
      </p:sp>
      <p:sp>
        <p:nvSpPr>
          <p:cNvPr id="3" name="Text Placeholder 2">
            <a:extLst>
              <a:ext uri="{FF2B5EF4-FFF2-40B4-BE49-F238E27FC236}">
                <a16:creationId xmlns:a16="http://schemas.microsoft.com/office/drawing/2014/main" id="{08018F9D-DCC0-48EE-9385-C1A125ACBE4D}"/>
              </a:ext>
            </a:extLst>
          </p:cNvPr>
          <p:cNvSpPr>
            <a:spLocks noGrp="1"/>
          </p:cNvSpPr>
          <p:nvPr>
            <p:ph type="body" idx="1"/>
          </p:nvPr>
        </p:nvSpPr>
        <p:spPr>
          <a:xfrm>
            <a:off x="607854" y="1261122"/>
            <a:ext cx="6495311" cy="4977733"/>
          </a:xfrm>
        </p:spPr>
        <p:txBody>
          <a:bodyPr/>
          <a:lstStyle/>
          <a:p>
            <a:pPr marL="342900" indent="-330200"/>
            <a:r>
              <a:rPr lang="fr-FR" sz="2400"/>
              <a:t>Zoom instructions:</a:t>
            </a:r>
          </a:p>
          <a:p>
            <a:pPr marL="581025" lvl="1" indent="-330200"/>
            <a:r>
              <a:rPr lang="fr-FR" sz="2400" err="1"/>
              <a:t>Video</a:t>
            </a:r>
            <a:r>
              <a:rPr lang="fr-FR" sz="2400"/>
              <a:t> </a:t>
            </a:r>
            <a:r>
              <a:rPr lang="fr-FR" sz="2400" err="1"/>
              <a:t>connect</a:t>
            </a:r>
            <a:r>
              <a:rPr lang="fr-FR" sz="2400"/>
              <a:t> to Zoom via computer or </a:t>
            </a:r>
            <a:r>
              <a:rPr lang="fr-FR" sz="2400" err="1"/>
              <a:t>tablet</a:t>
            </a:r>
            <a:r>
              <a:rPr lang="fr-FR" sz="2400"/>
              <a:t> </a:t>
            </a:r>
          </a:p>
          <a:p>
            <a:pPr marL="581025" lvl="1" indent="-330200"/>
            <a:r>
              <a:rPr lang="fr-FR" sz="2400"/>
              <a:t>Audio </a:t>
            </a:r>
            <a:r>
              <a:rPr lang="fr-FR" sz="2400" err="1"/>
              <a:t>connect</a:t>
            </a:r>
            <a:r>
              <a:rPr lang="fr-FR" sz="2400"/>
              <a:t> to Zoom via computer, </a:t>
            </a:r>
            <a:r>
              <a:rPr lang="fr-FR" sz="2400" err="1"/>
              <a:t>tablet</a:t>
            </a:r>
            <a:r>
              <a:rPr lang="fr-FR" sz="2400"/>
              <a:t>, or phone</a:t>
            </a:r>
          </a:p>
          <a:p>
            <a:pPr marL="342900" indent="-342900"/>
            <a:r>
              <a:rPr lang="fr-FR" sz="2400" err="1"/>
              <a:t>Poll</a:t>
            </a:r>
            <a:r>
              <a:rPr lang="fr-FR" sz="2400"/>
              <a:t> </a:t>
            </a:r>
            <a:r>
              <a:rPr lang="fr-FR" sz="2400" err="1"/>
              <a:t>Everywhere</a:t>
            </a:r>
            <a:r>
              <a:rPr lang="fr-FR" sz="2400"/>
              <a:t> instructions:</a:t>
            </a:r>
          </a:p>
          <a:p>
            <a:pPr marL="515938" lvl="1" indent="-304800"/>
            <a:r>
              <a:rPr lang="fr-FR" sz="2400" err="1"/>
              <a:t>Connect</a:t>
            </a:r>
            <a:r>
              <a:rPr lang="fr-FR" sz="2400"/>
              <a:t> </a:t>
            </a:r>
            <a:r>
              <a:rPr lang="fr-FR" sz="2400" err="1"/>
              <a:t>your</a:t>
            </a:r>
            <a:r>
              <a:rPr lang="fr-FR" sz="2400"/>
              <a:t> computer, </a:t>
            </a:r>
            <a:r>
              <a:rPr lang="fr-FR" sz="2400" err="1"/>
              <a:t>tablet</a:t>
            </a:r>
            <a:r>
              <a:rPr lang="fr-FR" sz="2400"/>
              <a:t>, or smartphone to the internet </a:t>
            </a:r>
          </a:p>
          <a:p>
            <a:pPr marL="515938" lvl="1" indent="-304800"/>
            <a:r>
              <a:rPr lang="fr-FR" sz="2400" err="1"/>
              <a:t>Connect</a:t>
            </a:r>
            <a:r>
              <a:rPr lang="fr-FR" sz="2400"/>
              <a:t> to </a:t>
            </a:r>
            <a:r>
              <a:rPr lang="fr-FR" sz="2400" err="1"/>
              <a:t>PollEv.com</a:t>
            </a:r>
            <a:r>
              <a:rPr lang="fr-FR" sz="2400"/>
              <a:t>/</a:t>
            </a:r>
            <a:r>
              <a:rPr lang="fr-FR" sz="2400" err="1"/>
              <a:t>ascm</a:t>
            </a:r>
            <a:endParaRPr lang="fr-FR" sz="2400"/>
          </a:p>
          <a:p>
            <a:pPr marL="515938" lvl="1" indent="-304800"/>
            <a:r>
              <a:rPr lang="fr-FR" sz="2400"/>
              <a:t>A questionnaire </a:t>
            </a:r>
            <a:r>
              <a:rPr lang="fr-FR" sz="2400" err="1"/>
              <a:t>will</a:t>
            </a:r>
            <a:r>
              <a:rPr lang="fr-FR" sz="2400"/>
              <a:t> </a:t>
            </a:r>
            <a:r>
              <a:rPr lang="fr-FR" sz="2400" err="1"/>
              <a:t>appear</a:t>
            </a:r>
            <a:endParaRPr lang="fr-FR" sz="2400"/>
          </a:p>
          <a:p>
            <a:pPr marL="515938" lvl="1" indent="-304800"/>
            <a:r>
              <a:rPr lang="fr-FR" sz="2400" err="1"/>
              <a:t>Make</a:t>
            </a:r>
            <a:r>
              <a:rPr lang="fr-FR" sz="2400"/>
              <a:t> </a:t>
            </a:r>
            <a:r>
              <a:rPr lang="fr-FR" sz="2400" err="1"/>
              <a:t>choices</a:t>
            </a:r>
            <a:r>
              <a:rPr lang="fr-FR" sz="2400"/>
              <a:t> </a:t>
            </a:r>
            <a:r>
              <a:rPr lang="fr-FR" sz="2400" err="1"/>
              <a:t>according</a:t>
            </a:r>
            <a:r>
              <a:rPr lang="fr-FR" sz="2400"/>
              <a:t> to the </a:t>
            </a:r>
            <a:r>
              <a:rPr lang="fr-FR" sz="2400" err="1"/>
              <a:t>presenter’s</a:t>
            </a:r>
            <a:r>
              <a:rPr lang="fr-FR" sz="2400"/>
              <a:t> instructions</a:t>
            </a:r>
          </a:p>
          <a:p>
            <a:pPr lvl="1"/>
            <a:endParaRPr lang="fr-FR" sz="2400"/>
          </a:p>
        </p:txBody>
      </p:sp>
      <p:pic>
        <p:nvPicPr>
          <p:cNvPr id="4" name="Picture 3">
            <a:extLst>
              <a:ext uri="{FF2B5EF4-FFF2-40B4-BE49-F238E27FC236}">
                <a16:creationId xmlns:a16="http://schemas.microsoft.com/office/drawing/2014/main" id="{34676C59-8503-454E-B9CC-CFC0A756E58A}"/>
              </a:ext>
            </a:extLst>
          </p:cNvPr>
          <p:cNvPicPr>
            <a:picLocks noChangeAspect="1"/>
          </p:cNvPicPr>
          <p:nvPr/>
        </p:nvPicPr>
        <p:blipFill>
          <a:blip r:embed="rId2"/>
          <a:stretch>
            <a:fillRect/>
          </a:stretch>
        </p:blipFill>
        <p:spPr>
          <a:xfrm>
            <a:off x="7491163" y="294640"/>
            <a:ext cx="3166677" cy="5248277"/>
          </a:xfrm>
          <a:prstGeom prst="rect">
            <a:avLst/>
          </a:prstGeom>
        </p:spPr>
      </p:pic>
    </p:spTree>
    <p:extLst>
      <p:ext uri="{BB962C8B-B14F-4D97-AF65-F5344CB8AC3E}">
        <p14:creationId xmlns:p14="http://schemas.microsoft.com/office/powerpoint/2010/main" val="153276753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V. Warehouse/Store Inventory 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At the warehouse/store level, there is a defined amount of inventory of each product that should be maintained, based on demand. These levels are not fixed and should be updated on a regular basis. As maturity increases, regular audits are conducted to ensure accurate product levels and adherence to policies to maintain appropriate stocking levels.</a:t>
            </a:r>
            <a:endParaRPr lang="en-US" sz="1800"/>
          </a:p>
          <a:p>
            <a:pPr marL="0" indent="0" algn="ctr">
              <a:buNone/>
            </a:pPr>
            <a:r>
              <a:rPr lang="en-US" sz="1800" b="1"/>
              <a:t> </a:t>
            </a:r>
            <a:endParaRPr lang="en-US" sz="1800"/>
          </a:p>
          <a:p>
            <a:pPr marL="0" indent="0" algn="ctr">
              <a:buNone/>
            </a:pPr>
            <a:r>
              <a:rPr lang="en-US" sz="1800" b="1" i="1"/>
              <a:t>Objective: Standardize inventory-handling practices at the warehouse(s)/store(s) to ensure optimal levels of inventory are available.</a:t>
            </a:r>
            <a:endParaRPr lang="en-US" sz="1800"/>
          </a:p>
          <a:p>
            <a:pPr marL="0" indent="0" algn="ctr">
              <a:buNone/>
            </a:pPr>
            <a:endParaRPr lang="en-US" i="1"/>
          </a:p>
          <a:p>
            <a:pPr marL="0" indent="0">
              <a:buNone/>
            </a:pPr>
            <a:r>
              <a:rPr lang="en-US" sz="1800"/>
              <a:t>21. How does/do the warehouse(s)/store(s) define the optimum level of inventory to maintain? (choose one) </a:t>
            </a:r>
          </a:p>
          <a:p>
            <a:pPr marL="0" indent="0">
              <a:buNone/>
            </a:pPr>
            <a:r>
              <a:rPr lang="en-US" sz="1800"/>
              <a:t>22. How is the current physical count of inventory in the warehouse(s)/store(s) determined? (choose one) </a:t>
            </a:r>
          </a:p>
          <a:p>
            <a:pPr marL="0" indent="0">
              <a:buNone/>
            </a:pPr>
            <a:r>
              <a:rPr lang="en-US" sz="1800"/>
              <a:t>23. Which of the following currently are constraints that prevent improvement of inventory management at warehouse(s)/store(s)? (choose all that apply)</a:t>
            </a:r>
          </a:p>
          <a:p>
            <a:pPr marL="0" indent="0">
              <a:buNone/>
            </a:pPr>
            <a:endParaRPr lang="en-US" sz="1800"/>
          </a:p>
          <a:p>
            <a:endParaRPr lang="en-US"/>
          </a:p>
          <a:p>
            <a:endParaRPr lang="en-US"/>
          </a:p>
          <a:p>
            <a:pPr marL="0" indent="0" algn="ctr">
              <a:buNone/>
            </a:pPr>
            <a:endParaRPr lang="en-US"/>
          </a:p>
        </p:txBody>
      </p:sp>
    </p:spTree>
    <p:extLst>
      <p:ext uri="{BB962C8B-B14F-4D97-AF65-F5344CB8AC3E}">
        <p14:creationId xmlns:p14="http://schemas.microsoft.com/office/powerpoint/2010/main" val="85772072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VI. Warehouse/Store Order 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Supply-chain warehouses/stores can determine that the location needs to order more inventory, that the order is based on inventory policies, and then execute the order. As maturity increases, orders are created within a broader supply-chain digital platform as needed.</a:t>
            </a:r>
            <a:endParaRPr lang="en-US" sz="1800"/>
          </a:p>
          <a:p>
            <a:pPr marL="0" indent="0" algn="ctr">
              <a:buNone/>
            </a:pPr>
            <a:r>
              <a:rPr lang="en-US" sz="1800" b="1"/>
              <a:t> </a:t>
            </a:r>
            <a:endParaRPr lang="en-US" sz="1800"/>
          </a:p>
          <a:p>
            <a:pPr marL="0" indent="0" algn="ctr">
              <a:buNone/>
            </a:pPr>
            <a:r>
              <a:rPr lang="en-US" sz="1800" b="1" i="1"/>
              <a:t>Objective: Coordinate order management at the warehouse(s)/store(s) with real-time demand from SDP/HFs and other warehouses/stores.</a:t>
            </a:r>
            <a:endParaRPr lang="en-US" sz="1800"/>
          </a:p>
          <a:p>
            <a:pPr marL="0" indent="0" algn="ctr">
              <a:buNone/>
            </a:pPr>
            <a:endParaRPr lang="en-US" i="1"/>
          </a:p>
          <a:p>
            <a:pPr marL="0" indent="0">
              <a:buNone/>
            </a:pPr>
            <a:r>
              <a:rPr lang="en-US" sz="1800"/>
              <a:t>24. How are facility orders processed at the warehouse(s)/store(s)? (choose one) </a:t>
            </a:r>
          </a:p>
          <a:p>
            <a:pPr marL="0" indent="0">
              <a:buNone/>
            </a:pPr>
            <a:r>
              <a:rPr lang="en-US" sz="1800"/>
              <a:t>25. What is the typical order ship-date request from the warehouse(s)/store(s) to SDP(s)/HF(s)? (choose one) </a:t>
            </a:r>
          </a:p>
          <a:p>
            <a:pPr marL="0" indent="0">
              <a:buNone/>
            </a:pPr>
            <a:r>
              <a:rPr lang="en-US" sz="1800"/>
              <a:t>26. How are open orders in the warehouse(s)/store(s) identified and resolved? (choose one)</a:t>
            </a:r>
          </a:p>
          <a:p>
            <a:pPr marL="0" indent="0">
              <a:buNone/>
            </a:pPr>
            <a:r>
              <a:rPr lang="en-US" sz="1800"/>
              <a:t>27. What is the complete-and-on-time delivery rate of warehouses/stores to SDPs/HFs? (choose one)</a:t>
            </a:r>
          </a:p>
          <a:p>
            <a:pPr marL="0" indent="0">
              <a:buNone/>
            </a:pPr>
            <a:r>
              <a:rPr lang="en-US" sz="1800"/>
              <a:t>28. Which of the following currently are constraints that prevent improvement of order management at warehouse(s)/store(s)? (choose all that apply)</a:t>
            </a:r>
          </a:p>
          <a:p>
            <a:endParaRPr lang="en-US" sz="1800"/>
          </a:p>
          <a:p>
            <a:endParaRPr lang="en-US"/>
          </a:p>
          <a:p>
            <a:endParaRPr lang="en-US"/>
          </a:p>
          <a:p>
            <a:pPr marL="0" indent="0" algn="ctr">
              <a:buNone/>
            </a:pPr>
            <a:endParaRPr lang="en-US"/>
          </a:p>
        </p:txBody>
      </p:sp>
    </p:spTree>
    <p:extLst>
      <p:ext uri="{BB962C8B-B14F-4D97-AF65-F5344CB8AC3E}">
        <p14:creationId xmlns:p14="http://schemas.microsoft.com/office/powerpoint/2010/main" val="425992503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VII. Warehouse/Store Operations</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 Each warehouse/store can promptly receive, prepare, and ship inventory as required. As maturity increases, orders are picked accurately and moved efficiently to transportation provider(s).</a:t>
            </a:r>
          </a:p>
          <a:p>
            <a:pPr marL="0" indent="0" algn="ctr">
              <a:buNone/>
            </a:pPr>
            <a:endParaRPr lang="en-US" sz="1800"/>
          </a:p>
          <a:p>
            <a:pPr marL="0" indent="0" algn="ctr">
              <a:buNone/>
            </a:pPr>
            <a:r>
              <a:rPr lang="en-US" sz="1800" b="1" i="1"/>
              <a:t>Objective: Standardize warehouse/store stocking, picking, handling, and staging processes and eliminate wasteful steps to ensure product quality and increase process speed.</a:t>
            </a:r>
            <a:endParaRPr lang="en-US" sz="1800"/>
          </a:p>
          <a:p>
            <a:pPr marL="0" indent="0" algn="ctr">
              <a:buNone/>
            </a:pPr>
            <a:endParaRPr lang="en-US" i="1"/>
          </a:p>
          <a:p>
            <a:pPr marL="0" indent="0">
              <a:buNone/>
            </a:pPr>
            <a:r>
              <a:rPr lang="en-US" sz="1800"/>
              <a:t>29. How are orders prepared for shipment? (choose one) </a:t>
            </a:r>
          </a:p>
          <a:p>
            <a:pPr marL="0" indent="0">
              <a:buNone/>
            </a:pPr>
            <a:r>
              <a:rPr lang="en-US" sz="1800"/>
              <a:t>30. What is the inventory accuracy of the warehouse(s)/store(s)? (choose one) </a:t>
            </a:r>
          </a:p>
          <a:p>
            <a:pPr marL="0" indent="0">
              <a:buNone/>
            </a:pPr>
            <a:r>
              <a:rPr lang="en-US" sz="1800"/>
              <a:t>31. What method of quality control is used in warehouse(s)/store(s) to ensure product integrity? (choose one)</a:t>
            </a:r>
          </a:p>
          <a:p>
            <a:pPr marL="0" indent="0">
              <a:buNone/>
            </a:pPr>
            <a:r>
              <a:rPr lang="en-US" sz="1800"/>
              <a:t>32. Which of the following currently are constraints that prevent improvement of operations at warehouse(s)/store(s)?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11604668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VIII. Transportation</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The supply chain can deliver product to service delivery points. Each location is documented, has a delivery schedule, knows what the delivery schedule is, and has a Proof of Delivery (POD) system in place. As maturity increases, route planning is conducted, appointments are defined, and product-delivery timing is measured and tracked.</a:t>
            </a:r>
            <a:endParaRPr lang="en-US" sz="1800"/>
          </a:p>
          <a:p>
            <a:pPr marL="0" indent="0" algn="ctr">
              <a:buNone/>
            </a:pPr>
            <a:r>
              <a:rPr lang="en-US" sz="1800" b="1"/>
              <a:t> </a:t>
            </a:r>
            <a:endParaRPr lang="en-US" sz="1800"/>
          </a:p>
          <a:p>
            <a:pPr marL="0" indent="0" algn="ctr">
              <a:buNone/>
            </a:pPr>
            <a:r>
              <a:rPr lang="en-US" sz="1800" b="1" i="1"/>
              <a:t>Objective: Improve accuracy, timeliness, and efficiency of inventory transportation.</a:t>
            </a:r>
            <a:endParaRPr lang="en-US" sz="1800"/>
          </a:p>
          <a:p>
            <a:pPr marL="0" indent="0" algn="ctr">
              <a:buNone/>
            </a:pPr>
            <a:endParaRPr lang="en-US" i="1"/>
          </a:p>
          <a:p>
            <a:pPr marL="0" indent="0">
              <a:buNone/>
            </a:pPr>
            <a:r>
              <a:rPr lang="en-US" sz="1800"/>
              <a:t>33. How is the movement of goods throughout the supply chain determined? (choose one)</a:t>
            </a:r>
          </a:p>
          <a:p>
            <a:pPr marL="0" indent="0">
              <a:buNone/>
            </a:pPr>
            <a:r>
              <a:rPr lang="en-US" sz="1800"/>
              <a:t>34. How are product deliveries communicated to facilities? (choose one)</a:t>
            </a:r>
          </a:p>
          <a:p>
            <a:pPr marL="0" indent="0">
              <a:buNone/>
            </a:pPr>
            <a:r>
              <a:rPr lang="en-US" sz="1800"/>
              <a:t>35. How is the receipt of product at facilities verified? (choose one)</a:t>
            </a:r>
          </a:p>
          <a:p>
            <a:pPr marL="0" indent="0">
              <a:buNone/>
            </a:pPr>
            <a:r>
              <a:rPr lang="en-US" sz="1800"/>
              <a:t>36. Which of the following currently are constraints that prevent improvement of transportation of product throughout the supply chain?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268073658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IX. Expiry 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 Both warehouses/stores and service delivery points have policies to handle expired product. As maturity increases, quarantine areas are maintained and a “first- expired, first-out” (FEFO) policy is systematic and maintained.</a:t>
            </a:r>
            <a:endParaRPr lang="en-US" sz="1800"/>
          </a:p>
          <a:p>
            <a:pPr marL="0" indent="0" algn="ctr">
              <a:buNone/>
            </a:pPr>
            <a:r>
              <a:rPr lang="en-US" sz="1800" b="1"/>
              <a:t> </a:t>
            </a:r>
            <a:endParaRPr lang="en-US" sz="1800"/>
          </a:p>
          <a:p>
            <a:pPr marL="0" indent="0" algn="ctr">
              <a:buNone/>
            </a:pPr>
            <a:r>
              <a:rPr lang="en-US" sz="1800" b="1" i="1"/>
              <a:t>Objective: Identify product in SDP/HFs and warehouse(s)/store(s) near expiration, minimize expired product, and prevent unsafe release of expired product.</a:t>
            </a:r>
            <a:endParaRPr lang="en-US" sz="1800"/>
          </a:p>
          <a:p>
            <a:pPr marL="0" indent="0" algn="ctr">
              <a:buNone/>
            </a:pPr>
            <a:r>
              <a:rPr lang="en-US" sz="1800" b="1"/>
              <a:t> </a:t>
            </a:r>
            <a:endParaRPr lang="en-US" i="1"/>
          </a:p>
          <a:p>
            <a:pPr marL="0" indent="0">
              <a:buNone/>
            </a:pPr>
            <a:r>
              <a:rPr lang="en-US" sz="1800"/>
              <a:t>37. What policies, guidance, and/or SOPs are in place at the SDP/HF and warehouse/store levels to identify and manage expired product? (choose one) </a:t>
            </a:r>
          </a:p>
          <a:p>
            <a:pPr marL="0" indent="0">
              <a:buNone/>
            </a:pPr>
            <a:r>
              <a:rPr lang="en-US" sz="1800"/>
              <a:t>38. What practices are in place at SDP/HF and warehouse/store levels to dispose of expired product? (choose one)</a:t>
            </a:r>
          </a:p>
          <a:p>
            <a:pPr marL="0" indent="0">
              <a:buNone/>
            </a:pPr>
            <a:r>
              <a:rPr lang="en-US" sz="1800"/>
              <a:t>39. Which of the following currently are constraints that prevent improvement of expiry management?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347180483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 Procurement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The procurement process for product can be executed in a reasonable time frame. Within this maturity model, procurement is defined as the issuance of a purchase order to a previously established supplier, the approval of said purchase order by the vendor(s), shipment of goods, and receipt of goods. As maturity increases, the speed of the procurement process increases, levels are based on demand, and prices are competitive with national standards.</a:t>
            </a:r>
            <a:endParaRPr lang="en-US" sz="1800"/>
          </a:p>
          <a:p>
            <a:pPr marL="0" indent="0" algn="ctr">
              <a:buNone/>
            </a:pPr>
            <a:r>
              <a:rPr lang="en-US" sz="1800" b="1"/>
              <a:t> </a:t>
            </a:r>
            <a:endParaRPr lang="en-US" sz="1800"/>
          </a:p>
          <a:p>
            <a:pPr marL="0" indent="0" algn="ctr">
              <a:buNone/>
            </a:pPr>
            <a:r>
              <a:rPr lang="en-US" sz="1800" b="1" i="1"/>
              <a:t>Objective: Rapidly procure the optimal amount of appropriately priced inventory to satisfy real-time demand.</a:t>
            </a:r>
            <a:endParaRPr lang="en-US" sz="1800"/>
          </a:p>
          <a:p>
            <a:pPr marL="0" indent="0" algn="ctr">
              <a:buNone/>
            </a:pPr>
            <a:endParaRPr lang="en-US" i="1"/>
          </a:p>
          <a:p>
            <a:pPr marL="0" indent="0">
              <a:buNone/>
            </a:pPr>
            <a:r>
              <a:rPr lang="en-US" sz="1800"/>
              <a:t>40. How long does it take to procure product (purchase order under an existing contract)? (choose one)</a:t>
            </a:r>
          </a:p>
          <a:p>
            <a:pPr marL="0" indent="0">
              <a:buNone/>
            </a:pPr>
            <a:r>
              <a:rPr lang="en-US" sz="1800"/>
              <a:t>41. How is the procurement quantity determined? (choose one)</a:t>
            </a:r>
          </a:p>
          <a:p>
            <a:pPr marL="0" indent="0">
              <a:buNone/>
            </a:pPr>
            <a:r>
              <a:rPr lang="en-US" sz="1800"/>
              <a:t>42. What is the typical frequency for the procurement of product?</a:t>
            </a:r>
          </a:p>
          <a:p>
            <a:pPr marL="0" indent="0">
              <a:buNone/>
            </a:pPr>
            <a:r>
              <a:rPr lang="en-US" sz="1800"/>
              <a:t>43. Which of the following currently are constraints that prevent improvement of procurement processes?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252724281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XI. Infrastructure and Assets</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The buildings in the supply chain are appropriate for storing and managing products in sound condition. As maturity increases, internet access is prevalent at all locations and facility risks are identified and managed.</a:t>
            </a:r>
            <a:endParaRPr lang="en-US" sz="1800"/>
          </a:p>
          <a:p>
            <a:pPr marL="0" indent="0" algn="ctr">
              <a:buNone/>
            </a:pPr>
            <a:r>
              <a:rPr lang="en-US" sz="1800" b="1"/>
              <a:t> </a:t>
            </a:r>
            <a:endParaRPr lang="en-US" sz="1800"/>
          </a:p>
          <a:p>
            <a:pPr marL="0" indent="0" algn="ctr">
              <a:buNone/>
            </a:pPr>
            <a:r>
              <a:rPr lang="en-US" sz="1800" b="1" i="1"/>
              <a:t>Objective: Establish buildings for product and personnel that are safe, secure, and technology-enabled.</a:t>
            </a:r>
            <a:endParaRPr lang="en-US" sz="1800"/>
          </a:p>
          <a:p>
            <a:pPr marL="0" indent="0" algn="ctr">
              <a:buNone/>
            </a:pPr>
            <a:endParaRPr lang="en-US" i="1"/>
          </a:p>
          <a:p>
            <a:pPr marL="0" indent="0">
              <a:buNone/>
            </a:pPr>
            <a:r>
              <a:rPr lang="en-US" sz="1800"/>
              <a:t>44. How are products maintained in secure and sound condition at facilities? (choose one)</a:t>
            </a:r>
          </a:p>
          <a:p>
            <a:pPr marL="0" indent="0">
              <a:buNone/>
            </a:pPr>
            <a:r>
              <a:rPr lang="en-US" sz="1800"/>
              <a:t>45. To what extent is internet access available at facilities? (choose one)</a:t>
            </a:r>
          </a:p>
          <a:p>
            <a:pPr marL="0" indent="0">
              <a:buNone/>
            </a:pPr>
            <a:r>
              <a:rPr lang="en-US" sz="1800"/>
              <a:t>46. Which of the following currently are constraints that prevent improvement of supply-chain infrastructure and assets?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320652432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XII. Performance 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 Each process in the supply chain has a defined set of performance indicators that are managed, and effort is made to improve them over time. Decision-making processes are driven by supply-chain data that populates scorecards. As maturity increases, data analytics are used in determining and improving supply-chain and staff performance.</a:t>
            </a:r>
            <a:endParaRPr lang="en-US" sz="1800"/>
          </a:p>
          <a:p>
            <a:pPr marL="0" indent="0" algn="ctr">
              <a:buNone/>
            </a:pPr>
            <a:r>
              <a:rPr lang="en-US" sz="1800" b="1"/>
              <a:t> </a:t>
            </a:r>
            <a:endParaRPr lang="en-US" sz="1800"/>
          </a:p>
          <a:p>
            <a:pPr marL="0" indent="0" algn="ctr">
              <a:buNone/>
            </a:pPr>
            <a:r>
              <a:rPr lang="en-US" sz="1800" b="1" i="1"/>
              <a:t>Objective: Establish a system to align and continuously improve performance at all sites consistent with overall supply-chain goals.</a:t>
            </a:r>
            <a:endParaRPr lang="en-US" sz="1800"/>
          </a:p>
          <a:p>
            <a:pPr marL="0" indent="0" algn="ctr">
              <a:buNone/>
            </a:pPr>
            <a:endParaRPr lang="en-US" i="1"/>
          </a:p>
          <a:p>
            <a:pPr marL="0" indent="0">
              <a:buNone/>
            </a:pPr>
            <a:r>
              <a:rPr lang="en-US" sz="1800"/>
              <a:t>47. How are problems and opportunities for improvement identified? (choose one)</a:t>
            </a:r>
          </a:p>
          <a:p>
            <a:pPr marL="0" indent="0">
              <a:buNone/>
            </a:pPr>
            <a:r>
              <a:rPr lang="en-US" sz="1800"/>
              <a:t>48. Describe the skill level of staff in identifying and solving problems? (choose one) </a:t>
            </a:r>
          </a:p>
          <a:p>
            <a:pPr marL="0" indent="0">
              <a:buNone/>
            </a:pPr>
            <a:r>
              <a:rPr lang="en-US" sz="1800"/>
              <a:t>49. To what extent are teams empowered to solve problems independently? (choose one)</a:t>
            </a:r>
          </a:p>
          <a:p>
            <a:pPr marL="0" indent="0">
              <a:buNone/>
            </a:pPr>
            <a:r>
              <a:rPr lang="en-US" sz="1800"/>
              <a:t>50. Which of the following currently are constraints that prevent improvement of performance management?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130778836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XIII. Analysis and Evaluation</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 The supply chain uses data to understand properly functioning processes and to identify deviations from the norm. Data from orders, shipments, receipts, and other supply-chain events are tracked to monitor process flow. As maturity increases, regular team reviews of supply-chain data and analytics identify areas for improvement.</a:t>
            </a:r>
            <a:endParaRPr lang="en-US" sz="1800"/>
          </a:p>
          <a:p>
            <a:pPr marL="0" indent="0" algn="ctr">
              <a:buNone/>
            </a:pPr>
            <a:r>
              <a:rPr lang="en-US" sz="1800" b="1"/>
              <a:t> </a:t>
            </a:r>
            <a:endParaRPr lang="en-US" sz="1800"/>
          </a:p>
          <a:p>
            <a:pPr marL="0" indent="0" algn="ctr">
              <a:buNone/>
            </a:pPr>
            <a:r>
              <a:rPr lang="en-US" sz="1800" b="1" i="1"/>
              <a:t>Objective: Establish capabilities whereby data alerts sites and the overall supply chain to problems and opportunities for improvement.</a:t>
            </a:r>
            <a:endParaRPr lang="en-US" sz="1800"/>
          </a:p>
          <a:p>
            <a:pPr marL="0" indent="0" algn="ctr">
              <a:buNone/>
            </a:pPr>
            <a:endParaRPr lang="en-US" i="1"/>
          </a:p>
          <a:p>
            <a:pPr marL="0" indent="0">
              <a:buNone/>
            </a:pPr>
            <a:r>
              <a:rPr lang="en-US" sz="1800"/>
              <a:t>51. How does data analysis and evaluation occur? (choose one)</a:t>
            </a:r>
          </a:p>
          <a:p>
            <a:pPr marL="0" indent="0">
              <a:buNone/>
            </a:pPr>
            <a:r>
              <a:rPr lang="en-US" sz="1800"/>
              <a:t>52. How frequently are analysis findings reviewed? (choose one)</a:t>
            </a:r>
          </a:p>
          <a:p>
            <a:pPr marL="0" lvl="0" indent="0">
              <a:buNone/>
            </a:pPr>
            <a:r>
              <a:rPr lang="en-US" sz="1800"/>
              <a:t>53. Which of the following currently are constraints that prevent improvement of analysis and evaluation processes?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10202811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XIV. Demand Planning/Management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The supply chain quantifies consumption and creates a forecast for future commodity requirements based on multiple factors (historical usage, known fluctuations, etc.). As maturity increases, the demand assumptions and plan are held in the broader supply-chain digital platform to influence decision-making.</a:t>
            </a:r>
            <a:endParaRPr lang="en-US" sz="1800"/>
          </a:p>
          <a:p>
            <a:pPr marL="0" indent="0" algn="ctr">
              <a:buNone/>
            </a:pPr>
            <a:r>
              <a:rPr lang="en-US" sz="1800" b="1"/>
              <a:t> </a:t>
            </a:r>
            <a:endParaRPr lang="en-US" sz="1800"/>
          </a:p>
          <a:p>
            <a:pPr marL="0" indent="0" algn="ctr">
              <a:buNone/>
            </a:pPr>
            <a:r>
              <a:rPr lang="en-US" sz="1800" b="1" i="1"/>
              <a:t>Objective: Improve the accuracy of demand forecasting and eventually automate forecasting capabilities.</a:t>
            </a:r>
            <a:endParaRPr lang="en-US" sz="1800"/>
          </a:p>
          <a:p>
            <a:pPr marL="0" indent="0" algn="ctr">
              <a:buNone/>
            </a:pPr>
            <a:endParaRPr lang="en-US" i="1"/>
          </a:p>
          <a:p>
            <a:pPr marL="0" indent="0">
              <a:buNone/>
            </a:pPr>
            <a:r>
              <a:rPr lang="en-US" sz="1800"/>
              <a:t>54. How is demand planned? (choose one)</a:t>
            </a:r>
          </a:p>
          <a:p>
            <a:pPr marL="0" indent="0">
              <a:buNone/>
            </a:pPr>
            <a:r>
              <a:rPr lang="en-US" sz="1800"/>
              <a:t>55. How frequently is the demand plan checked for accuracy? (choose one)</a:t>
            </a:r>
          </a:p>
          <a:p>
            <a:pPr marL="0" indent="0">
              <a:buNone/>
            </a:pPr>
            <a:r>
              <a:rPr lang="en-US" sz="1800"/>
              <a:t>56. Which of the following currently are constraints that prevent improvement of demand planning/management?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19066850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3272-B42C-4278-805F-D77B307791FA}"/>
              </a:ext>
            </a:extLst>
          </p:cNvPr>
          <p:cNvSpPr>
            <a:spLocks noGrp="1"/>
          </p:cNvSpPr>
          <p:nvPr>
            <p:ph type="title"/>
          </p:nvPr>
        </p:nvSpPr>
        <p:spPr/>
        <p:txBody>
          <a:bodyPr/>
          <a:lstStyle/>
          <a:p>
            <a:r>
              <a:rPr lang="fr-FR" err="1"/>
              <a:t>Maturity</a:t>
            </a:r>
            <a:r>
              <a:rPr lang="fr-FR"/>
              <a:t> Model </a:t>
            </a:r>
            <a:r>
              <a:rPr lang="fr-FR" err="1"/>
              <a:t>assessment</a:t>
            </a:r>
            <a:r>
              <a:rPr lang="fr-FR"/>
              <a:t> training objectives</a:t>
            </a:r>
          </a:p>
        </p:txBody>
      </p:sp>
      <p:sp>
        <p:nvSpPr>
          <p:cNvPr id="3" name="Text Placeholder 2">
            <a:extLst>
              <a:ext uri="{FF2B5EF4-FFF2-40B4-BE49-F238E27FC236}">
                <a16:creationId xmlns:a16="http://schemas.microsoft.com/office/drawing/2014/main" id="{9BEF1427-72E8-4C2B-9D04-8D9195A4A609}"/>
              </a:ext>
            </a:extLst>
          </p:cNvPr>
          <p:cNvSpPr>
            <a:spLocks noGrp="1"/>
          </p:cNvSpPr>
          <p:nvPr>
            <p:ph type="body" idx="1"/>
          </p:nvPr>
        </p:nvSpPr>
        <p:spPr/>
        <p:txBody>
          <a:bodyPr/>
          <a:lstStyle/>
          <a:p>
            <a:pPr marL="342900" lvl="0" indent="-342900"/>
            <a:r>
              <a:rPr lang="en-US" sz="2400"/>
              <a:t>Describe the rationale for the Maturity Model </a:t>
            </a:r>
          </a:p>
          <a:p>
            <a:pPr marL="342900" lvl="0" indent="-342900"/>
            <a:r>
              <a:rPr lang="en-US" sz="2400"/>
              <a:t>Explain how the Maturity Model improves supply-chain performance </a:t>
            </a:r>
          </a:p>
          <a:p>
            <a:pPr marL="342900" lvl="0" indent="-342900"/>
            <a:r>
              <a:rPr lang="en-US" sz="2400"/>
              <a:t>Describe the levels of supply-chain maturity </a:t>
            </a:r>
          </a:p>
          <a:p>
            <a:pPr marL="342900" lvl="0" indent="-342900"/>
            <a:r>
              <a:rPr lang="en-US" sz="2400"/>
              <a:t>Describe the advance planning necessary for effective evaluation and monitoring of improvement projects </a:t>
            </a:r>
          </a:p>
          <a:p>
            <a:pPr marL="342900" lvl="0" indent="-342900"/>
            <a:r>
              <a:rPr lang="en-US" sz="2400"/>
              <a:t>Describe the Maturity Model process </a:t>
            </a:r>
          </a:p>
          <a:p>
            <a:pPr marL="342900" lvl="0" indent="-342900"/>
            <a:r>
              <a:rPr lang="en-US" sz="2400"/>
              <a:t>Explain the results of the Maturity Model </a:t>
            </a:r>
          </a:p>
          <a:p>
            <a:pPr marL="342900" lvl="0" indent="-342900"/>
            <a:r>
              <a:rPr lang="en-US" sz="2400"/>
              <a:t>Describe how to use the results of the Maturity Model to develop improvement projects</a:t>
            </a:r>
            <a:r>
              <a:rPr lang="fr-FR" sz="2400"/>
              <a:t> </a:t>
            </a:r>
            <a:r>
              <a:rPr lang="fr-FR" sz="1800"/>
              <a:t> </a:t>
            </a:r>
            <a:endParaRPr lang="en-ZA" sz="1800"/>
          </a:p>
          <a:p>
            <a:endParaRPr lang="en-ZA"/>
          </a:p>
        </p:txBody>
      </p:sp>
    </p:spTree>
    <p:extLst>
      <p:ext uri="{BB962C8B-B14F-4D97-AF65-F5344CB8AC3E}">
        <p14:creationId xmlns:p14="http://schemas.microsoft.com/office/powerpoint/2010/main" val="48952971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XV. Supply Planning/Management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A strategy is in place for how the supply chain will maintain appropriate levels of each commodity. As maturity increases, the supply plan is based on demand and inventory, and is tracked in the broader supply-chain digital platform.</a:t>
            </a:r>
          </a:p>
          <a:p>
            <a:pPr marL="0" indent="0" algn="ctr">
              <a:buNone/>
            </a:pPr>
            <a:br>
              <a:rPr lang="en-US" sz="1800" b="1"/>
            </a:br>
            <a:r>
              <a:rPr lang="en-US" sz="1800" b="1" i="1"/>
              <a:t>Objective: Plan and tightly coordinate supply-chain actions and inventories with the demand plan.</a:t>
            </a:r>
          </a:p>
          <a:p>
            <a:pPr marL="0" indent="0" algn="ctr">
              <a:buNone/>
            </a:pPr>
            <a:endParaRPr lang="en-US" sz="1800" b="1" i="1"/>
          </a:p>
          <a:p>
            <a:pPr marL="0" indent="0">
              <a:buNone/>
            </a:pPr>
            <a:r>
              <a:rPr lang="en-US" sz="1800"/>
              <a:t>57. How is supply planned? (choose one) </a:t>
            </a:r>
          </a:p>
          <a:p>
            <a:pPr marL="0" indent="0">
              <a:buNone/>
            </a:pPr>
            <a:r>
              <a:rPr lang="en-US" sz="1800"/>
              <a:t>58. Which of the following currently are constraints that prevent improvement of supply planning/management? (choose all that apply)</a:t>
            </a:r>
          </a:p>
          <a:p>
            <a:pPr marL="0" indent="0">
              <a:buNone/>
            </a:pPr>
            <a:endParaRPr lang="en-US" sz="1800"/>
          </a:p>
          <a:p>
            <a:endParaRPr lang="en-US"/>
          </a:p>
          <a:p>
            <a:pPr marL="0" indent="0" algn="ctr">
              <a:buNone/>
            </a:pPr>
            <a:endParaRPr lang="en-US"/>
          </a:p>
        </p:txBody>
      </p:sp>
    </p:spTree>
    <p:extLst>
      <p:ext uri="{BB962C8B-B14F-4D97-AF65-F5344CB8AC3E}">
        <p14:creationId xmlns:p14="http://schemas.microsoft.com/office/powerpoint/2010/main" val="68978285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XVI. Fund Management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 The sources of funds available to the supply chain are known, and commitments are documented and tracked. As maturity increases, funding needs are identified and managed actively in a broader supply-chain digital platform.</a:t>
            </a:r>
            <a:endParaRPr lang="en-US" sz="1800"/>
          </a:p>
          <a:p>
            <a:pPr marL="0" indent="0" algn="ctr">
              <a:buNone/>
            </a:pPr>
            <a:r>
              <a:rPr lang="en-US" sz="1800" b="1"/>
              <a:t> </a:t>
            </a:r>
            <a:endParaRPr lang="en-US" sz="1800"/>
          </a:p>
          <a:p>
            <a:pPr marL="0" indent="0" algn="ctr">
              <a:buNone/>
            </a:pPr>
            <a:r>
              <a:rPr lang="en-US" sz="1800" b="1" i="1"/>
              <a:t>Objective: Improve accuracy and timeliness of fund-tracking in order to proactively pursue new funds to address emerging needs.</a:t>
            </a:r>
            <a:endParaRPr lang="en-US" sz="1800"/>
          </a:p>
          <a:p>
            <a:pPr marL="0" indent="0" algn="ctr">
              <a:buNone/>
            </a:pPr>
            <a:endParaRPr lang="en-US" i="1"/>
          </a:p>
          <a:p>
            <a:pPr marL="0" indent="0">
              <a:buNone/>
            </a:pPr>
            <a:r>
              <a:rPr lang="en-US" sz="1800"/>
              <a:t>59. How are funding sources and commitments tracked and monitored? (choose one)</a:t>
            </a:r>
          </a:p>
          <a:p>
            <a:pPr marL="0" indent="0">
              <a:buNone/>
            </a:pPr>
            <a:r>
              <a:rPr lang="en-US" sz="1800"/>
              <a:t>60. Which of the following currently are constraints that prevent improvement of fund management?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165340620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XVII. Financial Management and Costing</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Supply-chain costs incurred from procurement to receipt by the beneficiary are documented. As maturity increases, the supply chain establishes budgets based on known costs for each function at each facility, actively manages deviations, and has full visibility to the financials at each level.</a:t>
            </a:r>
            <a:endParaRPr lang="en-US" sz="1800"/>
          </a:p>
          <a:p>
            <a:pPr marL="0" indent="0" algn="ctr">
              <a:buNone/>
            </a:pPr>
            <a:r>
              <a:rPr lang="en-US" sz="1800" b="1" i="1"/>
              <a:t>Objective: Improve accuracy and timeliness of financial tracking across the supply chain to ensure optimal use of funds and establish appropriate budgets for the sites/overall supply chain.</a:t>
            </a:r>
            <a:endParaRPr lang="en-US" sz="1800"/>
          </a:p>
          <a:p>
            <a:pPr marL="0" indent="0" algn="ctr">
              <a:buNone/>
            </a:pPr>
            <a:endParaRPr lang="en-US" i="1"/>
          </a:p>
          <a:p>
            <a:pPr marL="0" indent="0">
              <a:buNone/>
            </a:pPr>
            <a:r>
              <a:rPr lang="en-US" sz="1800"/>
              <a:t>61. How are supply-chain costs tracked? (choose one)</a:t>
            </a:r>
          </a:p>
          <a:p>
            <a:pPr marL="0" indent="0">
              <a:buNone/>
            </a:pPr>
            <a:r>
              <a:rPr lang="en-US" sz="1800"/>
              <a:t>62. Which of the following currently are constraints that prevent improvement of financial management and costing? (choose all that apply)</a:t>
            </a:r>
          </a:p>
          <a:p>
            <a:pPr marL="0" indent="0">
              <a:buNone/>
            </a:pPr>
            <a:endParaRPr lang="en-US" sz="1600"/>
          </a:p>
          <a:p>
            <a:endParaRPr lang="en-US"/>
          </a:p>
          <a:p>
            <a:pPr marL="0" indent="0" algn="ctr">
              <a:buNone/>
            </a:pPr>
            <a:endParaRPr lang="en-US"/>
          </a:p>
        </p:txBody>
      </p:sp>
    </p:spTree>
    <p:extLst>
      <p:ext uri="{BB962C8B-B14F-4D97-AF65-F5344CB8AC3E}">
        <p14:creationId xmlns:p14="http://schemas.microsoft.com/office/powerpoint/2010/main" val="413545328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XVIII. Governance</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en-US" sz="1800" b="1"/>
              <a:t> Appropriate structure is established to define roles and responsibilities for teams, individuals, and change agents within the supply chain. Teams have established goals and performance-management structures. As maturity increases, all processes are documented.</a:t>
            </a:r>
            <a:endParaRPr lang="en-US" sz="1800"/>
          </a:p>
          <a:p>
            <a:pPr marL="0" indent="0" algn="ctr">
              <a:buNone/>
            </a:pPr>
            <a:r>
              <a:rPr lang="en-US" sz="1800" b="1"/>
              <a:t> </a:t>
            </a:r>
            <a:endParaRPr lang="en-US" sz="1800"/>
          </a:p>
          <a:p>
            <a:pPr marL="0" indent="0" algn="ctr">
              <a:buNone/>
            </a:pPr>
            <a:r>
              <a:rPr lang="en-US" sz="1800" b="1" i="1"/>
              <a:t>Objective: Roles for individuals, teams, and sites are clearly documented and understood, creating opportunities for collaboration, empowerment, and knowledge development.</a:t>
            </a:r>
            <a:endParaRPr lang="en-US" sz="1800"/>
          </a:p>
          <a:p>
            <a:pPr marL="0" indent="0" algn="ctr">
              <a:buNone/>
            </a:pPr>
            <a:endParaRPr lang="en-US" i="1"/>
          </a:p>
          <a:p>
            <a:pPr marL="0" indent="0">
              <a:buNone/>
            </a:pPr>
            <a:r>
              <a:rPr lang="en-US" sz="1800"/>
              <a:t>63. To what extent are team roles and responsibilities within the supply chain understood? (choose one)</a:t>
            </a:r>
          </a:p>
          <a:p>
            <a:pPr marL="0" indent="0">
              <a:buNone/>
            </a:pPr>
            <a:r>
              <a:rPr lang="en-US" sz="1800"/>
              <a:t>64. How would you describe leadership roles within the supply chain? (choose one)</a:t>
            </a:r>
          </a:p>
          <a:p>
            <a:pPr marL="0" indent="0">
              <a:buNone/>
            </a:pPr>
            <a:r>
              <a:rPr lang="en-US" sz="1800"/>
              <a:t>65. Which of the following currently are constraints that prevent improvement of governance processes?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352682830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XIX. Staff Training/Development</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245893" cy="4977733"/>
          </a:xfrm>
        </p:spPr>
        <p:txBody>
          <a:bodyPr/>
          <a:lstStyle/>
          <a:p>
            <a:pPr marL="0" indent="0" algn="ctr">
              <a:buNone/>
            </a:pPr>
            <a:r>
              <a:rPr lang="en-US" sz="1800" b="1"/>
              <a:t>Staff have the skills to perform well in their positions. As maturity increases, staff have access to certifications, training and cross-training, and tools that will support their continued development.</a:t>
            </a:r>
            <a:endParaRPr lang="en-US" sz="1800"/>
          </a:p>
          <a:p>
            <a:pPr marL="0" indent="0" algn="ctr">
              <a:buNone/>
            </a:pPr>
            <a:r>
              <a:rPr lang="en-US" sz="1800" b="1"/>
              <a:t> </a:t>
            </a:r>
            <a:endParaRPr lang="en-US" sz="1800"/>
          </a:p>
          <a:p>
            <a:pPr marL="0" indent="0" algn="ctr">
              <a:buNone/>
            </a:pPr>
            <a:r>
              <a:rPr lang="en-US" sz="1800" b="1" i="1"/>
              <a:t>Objective: Engage, educate/develop, and empower staff across the supply chain, improving their abilities to identify and solve supply-chain problems.</a:t>
            </a:r>
            <a:endParaRPr lang="en-US" sz="1800"/>
          </a:p>
          <a:p>
            <a:pPr marL="0" indent="0" algn="ctr">
              <a:buNone/>
            </a:pPr>
            <a:endParaRPr lang="en-US" i="1"/>
          </a:p>
          <a:p>
            <a:pPr marL="0" indent="0">
              <a:buNone/>
            </a:pPr>
            <a:r>
              <a:rPr lang="en-US" sz="1800"/>
              <a:t>66. How knowledgeable are staff regarding supply-chain management processes, practices, and tools? (choose one)</a:t>
            </a:r>
          </a:p>
          <a:p>
            <a:pPr marL="0" indent="0">
              <a:buNone/>
            </a:pPr>
            <a:r>
              <a:rPr lang="en-US" sz="1800"/>
              <a:t>67. What expertise do staff have in supply-chain improvements? (choose one)</a:t>
            </a:r>
          </a:p>
          <a:p>
            <a:pPr marL="0" indent="0">
              <a:buNone/>
            </a:pPr>
            <a:r>
              <a:rPr lang="en-US" sz="1800"/>
              <a:t>68. Which of the following currently are constraints that prevent improvement of staff training and development?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180927244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a:t>XX. Patient-Focused Performance</a:t>
            </a:r>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245893" cy="4977733"/>
          </a:xfrm>
        </p:spPr>
        <p:txBody>
          <a:bodyPr/>
          <a:lstStyle/>
          <a:p>
            <a:pPr marL="0" indent="0" algn="ctr">
              <a:buNone/>
            </a:pPr>
            <a:r>
              <a:rPr lang="en-US" sz="1800" b="1"/>
              <a:t> The supply chain and all parties within it measure last-mile product/medicine access, availability, and affordability, and collaboratively work to eliminate problems that impact product/medicine access, availability, and affordability.</a:t>
            </a:r>
            <a:endParaRPr lang="en-US" sz="1800"/>
          </a:p>
          <a:p>
            <a:pPr marL="0" indent="0" algn="ctr">
              <a:buNone/>
            </a:pPr>
            <a:r>
              <a:rPr lang="en-US" sz="1800" b="1"/>
              <a:t> </a:t>
            </a:r>
            <a:endParaRPr lang="en-US" sz="1800"/>
          </a:p>
          <a:p>
            <a:pPr marL="0" indent="0" algn="ctr">
              <a:buNone/>
            </a:pPr>
            <a:r>
              <a:rPr lang="en-US" sz="1800" b="1" i="1"/>
              <a:t>Objective: Patients have efficient access to SDPs/HFs, and product/medicines are readily available and affordable.</a:t>
            </a:r>
            <a:endParaRPr lang="en-US" sz="1800"/>
          </a:p>
          <a:p>
            <a:pPr marL="0" indent="0" algn="ctr">
              <a:buNone/>
            </a:pPr>
            <a:endParaRPr lang="en-US" i="1"/>
          </a:p>
          <a:p>
            <a:pPr marL="0" indent="0">
              <a:buNone/>
            </a:pPr>
            <a:r>
              <a:rPr lang="en-US" sz="1800"/>
              <a:t>69. Please rate patients’ access to facilities and services. (choose one)   </a:t>
            </a:r>
          </a:p>
          <a:p>
            <a:pPr marL="0" indent="0">
              <a:buNone/>
            </a:pPr>
            <a:r>
              <a:rPr lang="en-US" sz="1800"/>
              <a:t>70. Please rate the availability of product/medicines at the facility(ies). (choose one)</a:t>
            </a:r>
          </a:p>
          <a:p>
            <a:pPr marL="0" indent="0">
              <a:buNone/>
            </a:pPr>
            <a:r>
              <a:rPr lang="en-US" sz="1800"/>
              <a:t>71. How do facility procurement prices for products/medicines impact patients? (choose one)</a:t>
            </a:r>
          </a:p>
          <a:p>
            <a:pPr marL="0" indent="0">
              <a:buNone/>
            </a:pPr>
            <a:r>
              <a:rPr lang="en-US" sz="1800"/>
              <a:t>72. Which of the following currently are constraints that prevent improvement of access, availability, and affordability? (choose all that apply)</a:t>
            </a:r>
          </a:p>
          <a:p>
            <a:endParaRPr lang="en-US"/>
          </a:p>
          <a:p>
            <a:endParaRPr lang="en-US"/>
          </a:p>
          <a:p>
            <a:pPr marL="0" indent="0" algn="ctr">
              <a:buNone/>
            </a:pPr>
            <a:endParaRPr lang="en-US"/>
          </a:p>
        </p:txBody>
      </p:sp>
    </p:spTree>
    <p:extLst>
      <p:ext uri="{BB962C8B-B14F-4D97-AF65-F5344CB8AC3E}">
        <p14:creationId xmlns:p14="http://schemas.microsoft.com/office/powerpoint/2010/main" val="184958151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422016" y="2273569"/>
            <a:ext cx="9642421" cy="1439139"/>
          </a:xfrm>
        </p:spPr>
        <p:txBody>
          <a:bodyPr/>
          <a:lstStyle/>
          <a:p>
            <a:pPr marL="863600" indent="-796925"/>
            <a:r>
              <a:rPr lang="en-US"/>
              <a:t>Questions and Answers</a:t>
            </a:r>
          </a:p>
        </p:txBody>
      </p:sp>
    </p:spTree>
    <p:extLst>
      <p:ext uri="{BB962C8B-B14F-4D97-AF65-F5344CB8AC3E}">
        <p14:creationId xmlns:p14="http://schemas.microsoft.com/office/powerpoint/2010/main" val="184371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07BB6-7FAD-4136-A419-25B02AC019B2}"/>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B2044694-8B00-1D45-BFFF-AECC421BE0A0}"/>
              </a:ext>
            </a:extLst>
          </p:cNvPr>
          <p:cNvSpPr txBox="1"/>
          <p:nvPr/>
        </p:nvSpPr>
        <p:spPr>
          <a:xfrm>
            <a:off x="693615" y="1329918"/>
            <a:ext cx="10804770" cy="249299"/>
          </a:xfrm>
          <a:prstGeom prst="rect">
            <a:avLst/>
          </a:prstGeom>
          <a:solidFill>
            <a:schemeClr val="tx2"/>
          </a:solidFill>
        </p:spPr>
        <p:txBody>
          <a:bodyPr wrap="square" lIns="0" tIns="0" rIns="0" bIns="0" rtlCol="0">
            <a:spAutoFit/>
          </a:bodyPr>
          <a:lstStyle/>
          <a:p>
            <a:pPr algn="ctr">
              <a:lnSpc>
                <a:spcPct val="90000"/>
              </a:lnSpc>
            </a:pPr>
            <a:r>
              <a:rPr lang="en-US" b="1">
                <a:solidFill>
                  <a:schemeClr val="bg1"/>
                </a:solidFill>
              </a:rPr>
              <a:t>What information in this session did you find most relevant and helpful?</a:t>
            </a:r>
          </a:p>
        </p:txBody>
      </p:sp>
    </p:spTree>
    <p:extLst>
      <p:ext uri="{BB962C8B-B14F-4D97-AF65-F5344CB8AC3E}">
        <p14:creationId xmlns:p14="http://schemas.microsoft.com/office/powerpoint/2010/main" val="2457789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err="1"/>
              <a:t>Maturity</a:t>
            </a:r>
            <a:r>
              <a:rPr lang="fr-FR"/>
              <a:t> Model Data </a:t>
            </a:r>
            <a:r>
              <a:rPr lang="fr-FR" err="1"/>
              <a:t>Visualization</a:t>
            </a:r>
            <a:endParaRPr/>
          </a:p>
        </p:txBody>
      </p:sp>
    </p:spTree>
    <p:extLst>
      <p:ext uri="{BB962C8B-B14F-4D97-AF65-F5344CB8AC3E}">
        <p14:creationId xmlns:p14="http://schemas.microsoft.com/office/powerpoint/2010/main" val="55897275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a:t>Platform for </a:t>
            </a:r>
            <a:r>
              <a:rPr lang="fr-FR" err="1"/>
              <a:t>viewing</a:t>
            </a:r>
            <a:r>
              <a:rPr lang="fr-FR"/>
              <a:t> </a:t>
            </a:r>
            <a:r>
              <a:rPr lang="fr-FR" err="1"/>
              <a:t>results</a:t>
            </a:r>
            <a:r>
              <a:rPr lang="fr-FR"/>
              <a:t>, </a:t>
            </a:r>
            <a:r>
              <a:rPr lang="fr-FR" err="1"/>
              <a:t>reporting</a:t>
            </a:r>
            <a:r>
              <a:rPr lang="fr-FR"/>
              <a:t>, and setting goals</a:t>
            </a:r>
          </a:p>
        </p:txBody>
      </p:sp>
      <p:pic>
        <p:nvPicPr>
          <p:cNvPr id="9" name="Content Placeholder 8">
            <a:extLst>
              <a:ext uri="{FF2B5EF4-FFF2-40B4-BE49-F238E27FC236}">
                <a16:creationId xmlns:a16="http://schemas.microsoft.com/office/drawing/2014/main" id="{830C0A99-CAF5-4F9C-8B16-83D001DC83E2}"/>
              </a:ext>
            </a:extLst>
          </p:cNvPr>
          <p:cNvPicPr>
            <a:picLocks noGrp="1" noChangeAspect="1"/>
          </p:cNvPicPr>
          <p:nvPr>
            <p:ph sz="quarter" idx="10"/>
          </p:nvPr>
        </p:nvPicPr>
        <p:blipFill>
          <a:blip r:embed="rId2"/>
          <a:stretch>
            <a:fillRect/>
          </a:stretch>
        </p:blipFill>
        <p:spPr>
          <a:xfrm>
            <a:off x="607853" y="989273"/>
            <a:ext cx="10632281" cy="5311616"/>
          </a:xfrm>
          <a:prstGeom prst="rect">
            <a:avLst/>
          </a:prstGeom>
          <a:ln>
            <a:solidFill>
              <a:schemeClr val="accent1"/>
            </a:solidFill>
          </a:ln>
        </p:spPr>
      </p:pic>
    </p:spTree>
    <p:extLst>
      <p:ext uri="{BB962C8B-B14F-4D97-AF65-F5344CB8AC3E}">
        <p14:creationId xmlns:p14="http://schemas.microsoft.com/office/powerpoint/2010/main" val="373348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nvPr>
        </p:nvSpPr>
        <p:spPr>
          <a:xfrm>
            <a:off x="877887" y="2644979"/>
            <a:ext cx="10436226" cy="907490"/>
          </a:xfrm>
          <a:prstGeom prst="rect">
            <a:avLst/>
          </a:prstGeom>
        </p:spPr>
        <p:txBody>
          <a:bodyPr>
            <a:normAutofit/>
          </a:bodyPr>
          <a:lstStyle/>
          <a:p>
            <a:pPr algn="ctr"/>
            <a:r>
              <a:rPr lang="en-US"/>
              <a:t>Maturity Model Support Materials</a:t>
            </a:r>
            <a:endParaRPr/>
          </a:p>
        </p:txBody>
      </p:sp>
    </p:spTree>
    <p:extLst>
      <p:ext uri="{BB962C8B-B14F-4D97-AF65-F5344CB8AC3E}">
        <p14:creationId xmlns:p14="http://schemas.microsoft.com/office/powerpoint/2010/main" val="103424458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a:t>Team output </a:t>
            </a:r>
            <a:r>
              <a:rPr lang="fr-FR" err="1"/>
              <a:t>immediately</a:t>
            </a:r>
            <a:r>
              <a:rPr lang="fr-FR"/>
              <a:t> </a:t>
            </a:r>
            <a:r>
              <a:rPr lang="fr-FR" err="1"/>
              <a:t>following</a:t>
            </a:r>
            <a:r>
              <a:rPr lang="fr-FR"/>
              <a:t> an </a:t>
            </a:r>
            <a:r>
              <a:rPr lang="fr-FR" err="1"/>
              <a:t>assessment</a:t>
            </a:r>
            <a:endParaRPr lang="fr-FR"/>
          </a:p>
        </p:txBody>
      </p:sp>
      <p:pic>
        <p:nvPicPr>
          <p:cNvPr id="4" name="Picture 3">
            <a:extLst>
              <a:ext uri="{FF2B5EF4-FFF2-40B4-BE49-F238E27FC236}">
                <a16:creationId xmlns:a16="http://schemas.microsoft.com/office/drawing/2014/main" id="{12D95DF8-B872-8744-B1C9-C64BFA238C46}"/>
              </a:ext>
            </a:extLst>
          </p:cNvPr>
          <p:cNvPicPr>
            <a:picLocks noChangeAspect="1"/>
          </p:cNvPicPr>
          <p:nvPr/>
        </p:nvPicPr>
        <p:blipFill>
          <a:blip r:embed="rId2"/>
          <a:stretch>
            <a:fillRect/>
          </a:stretch>
        </p:blipFill>
        <p:spPr>
          <a:xfrm>
            <a:off x="607853" y="1057496"/>
            <a:ext cx="10976294" cy="5306339"/>
          </a:xfrm>
          <a:prstGeom prst="rect">
            <a:avLst/>
          </a:prstGeom>
        </p:spPr>
      </p:pic>
    </p:spTree>
    <p:extLst>
      <p:ext uri="{BB962C8B-B14F-4D97-AF65-F5344CB8AC3E}">
        <p14:creationId xmlns:p14="http://schemas.microsoft.com/office/powerpoint/2010/main" val="1790843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err="1"/>
              <a:t>Filter</a:t>
            </a:r>
            <a:r>
              <a:rPr lang="fr-FR"/>
              <a:t> </a:t>
            </a:r>
            <a:r>
              <a:rPr lang="fr-FR" err="1"/>
              <a:t>past</a:t>
            </a:r>
            <a:r>
              <a:rPr lang="fr-FR"/>
              <a:t> </a:t>
            </a:r>
            <a:r>
              <a:rPr lang="fr-FR" err="1"/>
              <a:t>assessments</a:t>
            </a:r>
            <a:r>
              <a:rPr lang="fr-FR"/>
              <a:t> by user-</a:t>
            </a:r>
            <a:r>
              <a:rPr lang="fr-FR" err="1"/>
              <a:t>defined</a:t>
            </a:r>
            <a:r>
              <a:rPr lang="fr-FR"/>
              <a:t> </a:t>
            </a:r>
            <a:r>
              <a:rPr lang="fr-FR" err="1"/>
              <a:t>characteristics</a:t>
            </a:r>
            <a:endParaRPr lang="fr-FR"/>
          </a:p>
        </p:txBody>
      </p:sp>
      <p:pic>
        <p:nvPicPr>
          <p:cNvPr id="3" name="Picture 2">
            <a:extLst>
              <a:ext uri="{FF2B5EF4-FFF2-40B4-BE49-F238E27FC236}">
                <a16:creationId xmlns:a16="http://schemas.microsoft.com/office/drawing/2014/main" id="{C0CF0C92-094D-BB49-A907-29BCB92233EC}"/>
              </a:ext>
            </a:extLst>
          </p:cNvPr>
          <p:cNvPicPr>
            <a:picLocks noChangeAspect="1"/>
          </p:cNvPicPr>
          <p:nvPr/>
        </p:nvPicPr>
        <p:blipFill>
          <a:blip r:embed="rId2"/>
          <a:stretch>
            <a:fillRect/>
          </a:stretch>
        </p:blipFill>
        <p:spPr>
          <a:xfrm>
            <a:off x="878788" y="1123758"/>
            <a:ext cx="9890814" cy="4932606"/>
          </a:xfrm>
          <a:prstGeom prst="rect">
            <a:avLst/>
          </a:prstGeom>
        </p:spPr>
      </p:pic>
    </p:spTree>
    <p:extLst>
      <p:ext uri="{BB962C8B-B14F-4D97-AF65-F5344CB8AC3E}">
        <p14:creationId xmlns:p14="http://schemas.microsoft.com/office/powerpoint/2010/main" val="2708624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39">
            <a:extLst>
              <a:ext uri="{FF2B5EF4-FFF2-40B4-BE49-F238E27FC236}">
                <a16:creationId xmlns:a16="http://schemas.microsoft.com/office/drawing/2014/main" id="{DBC8F2C1-6444-824D-9CA0-EEF771737BC1}"/>
              </a:ext>
            </a:extLst>
          </p:cNvPr>
          <p:cNvSpPr txBox="1">
            <a:spLocks/>
          </p:cNvSpPr>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endParaRPr lang="en-US" sz="2500" i="1"/>
          </a:p>
        </p:txBody>
      </p:sp>
      <p:pic>
        <p:nvPicPr>
          <p:cNvPr id="13" name="Content Placeholder 12">
            <a:extLst>
              <a:ext uri="{FF2B5EF4-FFF2-40B4-BE49-F238E27FC236}">
                <a16:creationId xmlns:a16="http://schemas.microsoft.com/office/drawing/2014/main" id="{47870436-59D5-4758-8FFB-26C20B173882}"/>
              </a:ext>
            </a:extLst>
          </p:cNvPr>
          <p:cNvPicPr>
            <a:picLocks noGrp="1" noChangeAspect="1"/>
          </p:cNvPicPr>
          <p:nvPr>
            <p:ph sz="half" idx="2"/>
          </p:nvPr>
        </p:nvPicPr>
        <p:blipFill>
          <a:blip r:embed="rId2"/>
          <a:stretch>
            <a:fillRect/>
          </a:stretch>
        </p:blipFill>
        <p:spPr>
          <a:xfrm>
            <a:off x="551232" y="1364764"/>
            <a:ext cx="4791950" cy="4694390"/>
          </a:xfrm>
        </p:spPr>
      </p:pic>
      <p:pic>
        <p:nvPicPr>
          <p:cNvPr id="18" name="Content Placeholder 17">
            <a:extLst>
              <a:ext uri="{FF2B5EF4-FFF2-40B4-BE49-F238E27FC236}">
                <a16:creationId xmlns:a16="http://schemas.microsoft.com/office/drawing/2014/main" id="{B4BBC6C2-E55C-4559-A063-3F4DD4C5D3F4}"/>
              </a:ext>
            </a:extLst>
          </p:cNvPr>
          <p:cNvPicPr>
            <a:picLocks noGrp="1" noChangeAspect="1"/>
          </p:cNvPicPr>
          <p:nvPr>
            <p:ph sz="quarter" idx="4"/>
          </p:nvPr>
        </p:nvPicPr>
        <p:blipFill>
          <a:blip r:embed="rId3"/>
          <a:stretch>
            <a:fillRect/>
          </a:stretch>
        </p:blipFill>
        <p:spPr>
          <a:xfrm>
            <a:off x="6848820" y="1470722"/>
            <a:ext cx="3068303" cy="4588432"/>
          </a:xfrm>
          <a:prstGeom prst="rect">
            <a:avLst/>
          </a:prstGeom>
        </p:spPr>
      </p:pic>
      <p:sp>
        <p:nvSpPr>
          <p:cNvPr id="7" name="Title 6">
            <a:extLst>
              <a:ext uri="{FF2B5EF4-FFF2-40B4-BE49-F238E27FC236}">
                <a16:creationId xmlns:a16="http://schemas.microsoft.com/office/drawing/2014/main" id="{596B8A45-0F19-4A77-A680-ADDD784D36F4}"/>
              </a:ext>
            </a:extLst>
          </p:cNvPr>
          <p:cNvSpPr>
            <a:spLocks noGrp="1"/>
          </p:cNvSpPr>
          <p:nvPr>
            <p:ph type="title"/>
          </p:nvPr>
        </p:nvSpPr>
        <p:spPr/>
        <p:txBody>
          <a:bodyPr/>
          <a:lstStyle/>
          <a:p>
            <a:r>
              <a:rPr lang="fr-FR" err="1"/>
              <a:t>Identify</a:t>
            </a:r>
            <a:r>
              <a:rPr lang="fr-FR"/>
              <a:t> </a:t>
            </a:r>
            <a:r>
              <a:rPr lang="fr-FR" err="1"/>
              <a:t>supply-chain</a:t>
            </a:r>
            <a:r>
              <a:rPr lang="fr-FR"/>
              <a:t> </a:t>
            </a:r>
            <a:r>
              <a:rPr lang="fr-FR" err="1"/>
              <a:t>progress</a:t>
            </a:r>
            <a:r>
              <a:rPr lang="fr-FR"/>
              <a:t> over time</a:t>
            </a:r>
          </a:p>
        </p:txBody>
      </p:sp>
      <p:sp>
        <p:nvSpPr>
          <p:cNvPr id="5" name="Text Placeholder 4">
            <a:extLst>
              <a:ext uri="{FF2B5EF4-FFF2-40B4-BE49-F238E27FC236}">
                <a16:creationId xmlns:a16="http://schemas.microsoft.com/office/drawing/2014/main" id="{BED7B3EE-00E7-784B-8D28-E18A0A9C17D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59355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422016" y="2273569"/>
            <a:ext cx="9642421" cy="1439139"/>
          </a:xfrm>
        </p:spPr>
        <p:txBody>
          <a:bodyPr/>
          <a:lstStyle/>
          <a:p>
            <a:pPr marL="863600" indent="-796925"/>
            <a:r>
              <a:rPr lang="en-US"/>
              <a:t>Questions and Answers</a:t>
            </a:r>
          </a:p>
        </p:txBody>
      </p:sp>
    </p:spTree>
    <p:extLst>
      <p:ext uri="{BB962C8B-B14F-4D97-AF65-F5344CB8AC3E}">
        <p14:creationId xmlns:p14="http://schemas.microsoft.com/office/powerpoint/2010/main" val="201969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07BB6-7FAD-4136-A419-25B02AC019B2}"/>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B2044694-8B00-1D45-BFFF-AECC421BE0A0}"/>
              </a:ext>
            </a:extLst>
          </p:cNvPr>
          <p:cNvSpPr txBox="1"/>
          <p:nvPr/>
        </p:nvSpPr>
        <p:spPr>
          <a:xfrm>
            <a:off x="693615" y="1329918"/>
            <a:ext cx="10804770" cy="249299"/>
          </a:xfrm>
          <a:prstGeom prst="rect">
            <a:avLst/>
          </a:prstGeom>
          <a:solidFill>
            <a:schemeClr val="tx2"/>
          </a:solidFill>
        </p:spPr>
        <p:txBody>
          <a:bodyPr wrap="square" lIns="0" tIns="0" rIns="0" bIns="0" rtlCol="0">
            <a:spAutoFit/>
          </a:bodyPr>
          <a:lstStyle/>
          <a:p>
            <a:pPr algn="ctr">
              <a:lnSpc>
                <a:spcPct val="90000"/>
              </a:lnSpc>
            </a:pPr>
            <a:r>
              <a:rPr lang="en-US" b="1">
                <a:solidFill>
                  <a:schemeClr val="bg1"/>
                </a:solidFill>
              </a:rPr>
              <a:t>What information in this session did you find most relevant and helpful?</a:t>
            </a:r>
          </a:p>
        </p:txBody>
      </p:sp>
    </p:spTree>
    <p:extLst>
      <p:ext uri="{BB962C8B-B14F-4D97-AF65-F5344CB8AC3E}">
        <p14:creationId xmlns:p14="http://schemas.microsoft.com/office/powerpoint/2010/main" val="2285369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err="1"/>
              <a:t>Next</a:t>
            </a:r>
            <a:r>
              <a:rPr lang="fr-FR"/>
              <a:t> </a:t>
            </a:r>
            <a:r>
              <a:rPr lang="fr-FR" err="1"/>
              <a:t>Steps</a:t>
            </a:r>
            <a:r>
              <a:rPr lang="fr-FR"/>
              <a:t> and </a:t>
            </a:r>
            <a:r>
              <a:rPr lang="fr-FR" err="1"/>
              <a:t>Assessment</a:t>
            </a:r>
            <a:endParaRPr lang="fr-FR"/>
          </a:p>
        </p:txBody>
      </p:sp>
    </p:spTree>
    <p:extLst>
      <p:ext uri="{BB962C8B-B14F-4D97-AF65-F5344CB8AC3E}">
        <p14:creationId xmlns:p14="http://schemas.microsoft.com/office/powerpoint/2010/main" val="2299426455"/>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8888-EC9B-4B56-9BA1-478AB5F1E505}"/>
              </a:ext>
            </a:extLst>
          </p:cNvPr>
          <p:cNvSpPr>
            <a:spLocks noGrp="1"/>
          </p:cNvSpPr>
          <p:nvPr>
            <p:ph type="title"/>
          </p:nvPr>
        </p:nvSpPr>
        <p:spPr/>
        <p:txBody>
          <a:bodyPr/>
          <a:lstStyle/>
          <a:p>
            <a:r>
              <a:rPr lang="fr-FR" err="1"/>
              <a:t>Next</a:t>
            </a:r>
            <a:r>
              <a:rPr lang="fr-FR"/>
              <a:t> </a:t>
            </a:r>
            <a:r>
              <a:rPr lang="fr-FR" err="1"/>
              <a:t>steps</a:t>
            </a:r>
            <a:r>
              <a:rPr lang="fr-FR"/>
              <a:t> and </a:t>
            </a:r>
            <a:r>
              <a:rPr lang="fr-FR" err="1"/>
              <a:t>priorities</a:t>
            </a:r>
            <a:endParaRPr lang="fr-FR"/>
          </a:p>
        </p:txBody>
      </p:sp>
      <p:sp>
        <p:nvSpPr>
          <p:cNvPr id="4" name="Content Placeholder 2">
            <a:extLst>
              <a:ext uri="{FF2B5EF4-FFF2-40B4-BE49-F238E27FC236}">
                <a16:creationId xmlns:a16="http://schemas.microsoft.com/office/drawing/2014/main" id="{18ADB1DA-1BDC-4EF2-BE55-57FDF4F323DE}"/>
              </a:ext>
            </a:extLst>
          </p:cNvPr>
          <p:cNvSpPr txBox="1">
            <a:spLocks/>
          </p:cNvSpPr>
          <p:nvPr/>
        </p:nvSpPr>
        <p:spPr>
          <a:xfrm>
            <a:off x="607852" y="1465263"/>
            <a:ext cx="10976293" cy="4497126"/>
          </a:xfrm>
          <a:prstGeom prst="rect">
            <a:avLst/>
          </a:prstGeom>
        </p:spPr>
        <p:txBody>
          <a:bodyPr/>
          <a:lstStyle>
            <a:lvl1pPr marL="171450" indent="-171450" algn="l" defTabSz="914400" rtl="0" eaLnBrk="1" latinLnBrk="0" hangingPunct="1">
              <a:lnSpc>
                <a:spcPct val="100000"/>
              </a:lnSpc>
              <a:spcBef>
                <a:spcPts val="1000"/>
              </a:spcBef>
              <a:buClr>
                <a:schemeClr val="accent1"/>
              </a:buClr>
              <a:buFont typeface="Wingdings" pitchFamily="2" charset="2"/>
              <a:buChar char="§"/>
              <a:tabLst/>
              <a:defRPr sz="1400" kern="1200">
                <a:solidFill>
                  <a:schemeClr val="tx1"/>
                </a:solidFill>
                <a:latin typeface="+mn-lt"/>
                <a:ea typeface="+mn-ea"/>
                <a:cs typeface="+mn-cs"/>
              </a:defRPr>
            </a:lvl1pPr>
            <a:lvl2pPr marL="409575" indent="-198438" algn="l" defTabSz="914400" rtl="0" eaLnBrk="1" latinLnBrk="0" hangingPunct="1">
              <a:lnSpc>
                <a:spcPct val="100000"/>
              </a:lnSpc>
              <a:spcBef>
                <a:spcPts val="500"/>
              </a:spcBef>
              <a:buClr>
                <a:schemeClr val="accent1"/>
              </a:buClr>
              <a:buFont typeface="Courier New" panose="02070309020205020404" pitchFamily="49" charset="0"/>
              <a:buChar char="o"/>
              <a:tabLst/>
              <a:defRPr sz="1400" kern="1200">
                <a:solidFill>
                  <a:schemeClr val="tx1"/>
                </a:solidFill>
                <a:latin typeface="+mn-lt"/>
                <a:ea typeface="+mn-ea"/>
                <a:cs typeface="+mn-cs"/>
              </a:defRPr>
            </a:lvl2pPr>
            <a:lvl3pPr marL="635000" indent="-198438" algn="l" defTabSz="914400" rtl="0" eaLnBrk="1" latinLnBrk="0" hangingPunct="1">
              <a:lnSpc>
                <a:spcPct val="100000"/>
              </a:lnSpc>
              <a:spcBef>
                <a:spcPts val="500"/>
              </a:spcBef>
              <a:buClr>
                <a:schemeClr val="accent1"/>
              </a:buClr>
              <a:buFont typeface="System Font Regular"/>
              <a:buChar char="−"/>
              <a:tabLst/>
              <a:defRPr sz="1400" kern="1200">
                <a:solidFill>
                  <a:schemeClr val="tx1"/>
                </a:solidFill>
                <a:latin typeface="+mn-lt"/>
                <a:ea typeface="+mn-ea"/>
                <a:cs typeface="+mn-cs"/>
              </a:defRPr>
            </a:lvl3pPr>
            <a:lvl4pPr marL="858838" indent="-198438"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031875" indent="-158750"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22263"/>
            <a:r>
              <a:rPr lang="en-US" sz="2000" dirty="0"/>
              <a:t>Implement a multiyear plan that includes: </a:t>
            </a:r>
          </a:p>
          <a:p>
            <a:pPr marL="693738" lvl="1" indent="-338138"/>
            <a:r>
              <a:rPr lang="en-US" sz="2000" dirty="0"/>
              <a:t>Documentation of good evaluation practices and Maturity Model assessments</a:t>
            </a:r>
          </a:p>
          <a:p>
            <a:pPr marL="693738" lvl="1" indent="-338138"/>
            <a:r>
              <a:rPr lang="en-US" sz="2000" dirty="0"/>
              <a:t>Performance of assessments in country and the African region </a:t>
            </a:r>
          </a:p>
          <a:p>
            <a:pPr marL="693738" lvl="1" indent="-338138"/>
            <a:r>
              <a:rPr lang="en-US" sz="2000" dirty="0"/>
              <a:t>Empowerment of individuals in the field in the self-assessment of their supply chain </a:t>
            </a:r>
          </a:p>
          <a:p>
            <a:pPr marL="355600" indent="-355600"/>
            <a:r>
              <a:rPr lang="en-US" sz="2000" dirty="0"/>
              <a:t>Institutionalize the Maturity Model v8.0 as a standard for assessing and monitoring supply-chain maturity </a:t>
            </a:r>
          </a:p>
          <a:p>
            <a:pPr marL="355600" indent="-355600"/>
            <a:r>
              <a:rPr lang="en-US" sz="2000" dirty="0"/>
              <a:t>Launch an annual report on the maturity of the public health supply chain to raise awareness:</a:t>
            </a:r>
          </a:p>
          <a:p>
            <a:pPr marL="593725" lvl="1" indent="-355600"/>
            <a:r>
              <a:rPr lang="en-US" sz="2000" dirty="0"/>
              <a:t>Provide data for decision-making</a:t>
            </a:r>
          </a:p>
          <a:p>
            <a:pPr marL="593725" lvl="1" indent="-355600"/>
            <a:r>
              <a:rPr lang="en-US" sz="2000" dirty="0"/>
              <a:t>Plan for and strengthen the public-private partnership to benefit healthcare supply chains</a:t>
            </a:r>
          </a:p>
          <a:p>
            <a:pPr marL="593725" lvl="1" indent="-355600"/>
            <a:r>
              <a:rPr lang="en-US" sz="2000" dirty="0"/>
              <a:t>Integrate the Maturity Model into academic and professional training programs to continue awareness and capacity building </a:t>
            </a:r>
          </a:p>
          <a:p>
            <a:pPr marL="593725" lvl="1" indent="-355600"/>
            <a:r>
              <a:rPr lang="en-US" sz="2000" dirty="0"/>
              <a:t>Create a certification program that recognizes qualified facilitators of the Maturity Model</a:t>
            </a:r>
          </a:p>
        </p:txBody>
      </p:sp>
    </p:spTree>
    <p:extLst>
      <p:ext uri="{BB962C8B-B14F-4D97-AF65-F5344CB8AC3E}">
        <p14:creationId xmlns:p14="http://schemas.microsoft.com/office/powerpoint/2010/main" val="4272978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D121-012A-4EA2-A6D8-0A969003EBDE}"/>
              </a:ext>
            </a:extLst>
          </p:cNvPr>
          <p:cNvSpPr>
            <a:spLocks noGrp="1"/>
          </p:cNvSpPr>
          <p:nvPr>
            <p:ph type="title"/>
          </p:nvPr>
        </p:nvSpPr>
        <p:spPr>
          <a:xfrm>
            <a:off x="607853" y="50907"/>
            <a:ext cx="10976293" cy="766895"/>
          </a:xfrm>
        </p:spPr>
        <p:txBody>
          <a:bodyPr/>
          <a:lstStyle/>
          <a:p>
            <a:r>
              <a:rPr lang="fr-FR">
                <a:solidFill>
                  <a:schemeClr val="accent1">
                    <a:lumMod val="50000"/>
                  </a:schemeClr>
                </a:solidFill>
              </a:rPr>
              <a:t>Complete the training </a:t>
            </a:r>
            <a:r>
              <a:rPr lang="fr-FR" err="1">
                <a:solidFill>
                  <a:schemeClr val="accent1">
                    <a:lumMod val="50000"/>
                  </a:schemeClr>
                </a:solidFill>
              </a:rPr>
              <a:t>evaluation</a:t>
            </a:r>
            <a:endParaRPr lang="en-ZA"/>
          </a:p>
        </p:txBody>
      </p:sp>
      <p:pic>
        <p:nvPicPr>
          <p:cNvPr id="6" name="Picture 5">
            <a:extLst>
              <a:ext uri="{FF2B5EF4-FFF2-40B4-BE49-F238E27FC236}">
                <a16:creationId xmlns:a16="http://schemas.microsoft.com/office/drawing/2014/main" id="{CC7DA969-FB8B-43B0-B593-3B51727E340F}"/>
              </a:ext>
            </a:extLst>
          </p:cNvPr>
          <p:cNvPicPr>
            <a:picLocks noChangeAspect="1"/>
          </p:cNvPicPr>
          <p:nvPr/>
        </p:nvPicPr>
        <p:blipFill>
          <a:blip r:embed="rId6"/>
          <a:stretch>
            <a:fillRect/>
          </a:stretch>
        </p:blipFill>
        <p:spPr>
          <a:xfrm>
            <a:off x="702310" y="954405"/>
            <a:ext cx="3390900" cy="5314950"/>
          </a:xfrm>
          <a:prstGeom prst="rect">
            <a:avLst/>
          </a:prstGeom>
          <a:ln>
            <a:solidFill>
              <a:schemeClr val="tx1"/>
            </a:solidFill>
          </a:ln>
        </p:spPr>
      </p:pic>
      <p:pic>
        <p:nvPicPr>
          <p:cNvPr id="7" name="Picture 6">
            <a:extLst>
              <a:ext uri="{FF2B5EF4-FFF2-40B4-BE49-F238E27FC236}">
                <a16:creationId xmlns:a16="http://schemas.microsoft.com/office/drawing/2014/main" id="{394AEBB4-521A-4AEB-9015-3A8A07B83F3D}"/>
              </a:ext>
            </a:extLst>
          </p:cNvPr>
          <p:cNvPicPr>
            <a:picLocks noChangeAspect="1"/>
          </p:cNvPicPr>
          <p:nvPr/>
        </p:nvPicPr>
        <p:blipFill>
          <a:blip r:embed="rId7"/>
          <a:stretch>
            <a:fillRect/>
          </a:stretch>
        </p:blipFill>
        <p:spPr>
          <a:xfrm>
            <a:off x="4160818" y="975145"/>
            <a:ext cx="3400425" cy="5314950"/>
          </a:xfrm>
          <a:prstGeom prst="rect">
            <a:avLst/>
          </a:prstGeom>
          <a:ln>
            <a:solidFill>
              <a:schemeClr val="tx1"/>
            </a:solidFill>
          </a:ln>
        </p:spPr>
      </p:pic>
      <p:pic>
        <p:nvPicPr>
          <p:cNvPr id="8" name="Picture 7">
            <a:extLst>
              <a:ext uri="{FF2B5EF4-FFF2-40B4-BE49-F238E27FC236}">
                <a16:creationId xmlns:a16="http://schemas.microsoft.com/office/drawing/2014/main" id="{ACA938A3-BC92-45AF-B10E-1F159E10071D}"/>
              </a:ext>
            </a:extLst>
          </p:cNvPr>
          <p:cNvPicPr>
            <a:picLocks noChangeAspect="1"/>
          </p:cNvPicPr>
          <p:nvPr/>
        </p:nvPicPr>
        <p:blipFill>
          <a:blip r:embed="rId8"/>
          <a:stretch>
            <a:fillRect/>
          </a:stretch>
        </p:blipFill>
        <p:spPr>
          <a:xfrm>
            <a:off x="7895592" y="954405"/>
            <a:ext cx="3390898" cy="5192396"/>
          </a:xfrm>
          <a:prstGeom prst="rect">
            <a:avLst/>
          </a:prstGeom>
          <a:ln>
            <a:solidFill>
              <a:schemeClr val="tx1"/>
            </a:solidFill>
          </a:ln>
        </p:spPr>
      </p:pic>
      <p:sp>
        <p:nvSpPr>
          <p:cNvPr id="9" name="Oval 8">
            <a:extLst>
              <a:ext uri="{FF2B5EF4-FFF2-40B4-BE49-F238E27FC236}">
                <a16:creationId xmlns:a16="http://schemas.microsoft.com/office/drawing/2014/main" id="{4AAFE0AA-2A31-4B40-9102-F5CA61EDE2EB}"/>
              </a:ext>
            </a:extLst>
          </p:cNvPr>
          <p:cNvSpPr/>
          <p:nvPr>
            <p:custDataLst>
              <p:tags r:id="rId1"/>
            </p:custDataLst>
          </p:nvPr>
        </p:nvSpPr>
        <p:spPr>
          <a:xfrm>
            <a:off x="484977" y="3429000"/>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1</a:t>
            </a:r>
          </a:p>
        </p:txBody>
      </p:sp>
      <p:sp>
        <p:nvSpPr>
          <p:cNvPr id="10" name="Oval 9">
            <a:extLst>
              <a:ext uri="{FF2B5EF4-FFF2-40B4-BE49-F238E27FC236}">
                <a16:creationId xmlns:a16="http://schemas.microsoft.com/office/drawing/2014/main" id="{BE49B761-DFC4-4DB8-8E92-4EEACEA7456E}"/>
              </a:ext>
            </a:extLst>
          </p:cNvPr>
          <p:cNvSpPr/>
          <p:nvPr>
            <p:custDataLst>
              <p:tags r:id="rId2"/>
            </p:custDataLst>
          </p:nvPr>
        </p:nvSpPr>
        <p:spPr>
          <a:xfrm>
            <a:off x="4454006" y="4788547"/>
            <a:ext cx="447789" cy="46743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2</a:t>
            </a:r>
          </a:p>
        </p:txBody>
      </p:sp>
      <p:sp>
        <p:nvSpPr>
          <p:cNvPr id="11" name="Oval 10">
            <a:extLst>
              <a:ext uri="{FF2B5EF4-FFF2-40B4-BE49-F238E27FC236}">
                <a16:creationId xmlns:a16="http://schemas.microsoft.com/office/drawing/2014/main" id="{D58FBAFF-ADE5-4675-90CD-4C89B0D81598}"/>
              </a:ext>
            </a:extLst>
          </p:cNvPr>
          <p:cNvSpPr/>
          <p:nvPr>
            <p:custDataLst>
              <p:tags r:id="rId3"/>
            </p:custDataLst>
          </p:nvPr>
        </p:nvSpPr>
        <p:spPr>
          <a:xfrm>
            <a:off x="7678259" y="2527376"/>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3</a:t>
            </a:r>
          </a:p>
        </p:txBody>
      </p:sp>
      <p:sp>
        <p:nvSpPr>
          <p:cNvPr id="12" name="Oval 11">
            <a:extLst>
              <a:ext uri="{FF2B5EF4-FFF2-40B4-BE49-F238E27FC236}">
                <a16:creationId xmlns:a16="http://schemas.microsoft.com/office/drawing/2014/main" id="{495E0187-54B0-46E8-BB9F-3B66E0A81BCF}"/>
              </a:ext>
            </a:extLst>
          </p:cNvPr>
          <p:cNvSpPr/>
          <p:nvPr>
            <p:custDataLst>
              <p:tags r:id="rId4"/>
            </p:custDataLst>
          </p:nvPr>
        </p:nvSpPr>
        <p:spPr>
          <a:xfrm>
            <a:off x="10740046" y="5454873"/>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4</a:t>
            </a:r>
          </a:p>
        </p:txBody>
      </p:sp>
    </p:spTree>
    <p:extLst>
      <p:ext uri="{BB962C8B-B14F-4D97-AF65-F5344CB8AC3E}">
        <p14:creationId xmlns:p14="http://schemas.microsoft.com/office/powerpoint/2010/main" val="63019114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0BA3A-B5DF-4BD5-BAB7-1E08DF7CE317}"/>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DECFEE84-748D-364E-9783-EC861ACD154C}"/>
              </a:ext>
            </a:extLst>
          </p:cNvPr>
          <p:cNvSpPr txBox="1"/>
          <p:nvPr/>
        </p:nvSpPr>
        <p:spPr>
          <a:xfrm>
            <a:off x="3276600" y="418123"/>
            <a:ext cx="5638800" cy="332399"/>
          </a:xfrm>
          <a:prstGeom prst="rect">
            <a:avLst/>
          </a:prstGeom>
          <a:solidFill>
            <a:schemeClr val="bg1"/>
          </a:solidFill>
        </p:spPr>
        <p:txBody>
          <a:bodyPr wrap="square" lIns="0" tIns="0" rIns="0" bIns="0" rtlCol="0">
            <a:spAutoFit/>
          </a:bodyPr>
          <a:lstStyle/>
          <a:p>
            <a:pPr algn="ctr">
              <a:lnSpc>
                <a:spcPct val="90000"/>
              </a:lnSpc>
            </a:pPr>
            <a:r>
              <a:rPr lang="en-US" sz="2400" dirty="0">
                <a:latin typeface="+mj-lt"/>
              </a:rPr>
              <a:t>What did you like most about the training?</a:t>
            </a:r>
          </a:p>
        </p:txBody>
      </p:sp>
    </p:spTree>
    <p:extLst>
      <p:ext uri="{BB962C8B-B14F-4D97-AF65-F5344CB8AC3E}">
        <p14:creationId xmlns:p14="http://schemas.microsoft.com/office/powerpoint/2010/main" val="1517572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0BA3A-B5DF-4BD5-BAB7-1E08DF7CE317}"/>
              </a:ext>
            </a:extLst>
          </p:cNvPr>
          <p:cNvPicPr>
            <a:picLocks/>
          </p:cNvPicPr>
          <p:nvPr>
            <p:custDataLst>
              <p:tags r:id="rId1"/>
            </p:custDataLst>
          </p:nvPr>
        </p:nvPicPr>
        <p:blipFill>
          <a:blip r:embed="rId4"/>
          <a:stretch>
            <a:fillRect/>
          </a:stretch>
        </p:blipFill>
        <p:spPr>
          <a:xfrm>
            <a:off x="254000" y="254000"/>
            <a:ext cx="11684000" cy="6350000"/>
          </a:xfrm>
          <a:prstGeom prst="rect">
            <a:avLst/>
          </a:prstGeom>
        </p:spPr>
      </p:pic>
      <p:sp>
        <p:nvSpPr>
          <p:cNvPr id="2" name="TextBox 1">
            <a:extLst>
              <a:ext uri="{FF2B5EF4-FFF2-40B4-BE49-F238E27FC236}">
                <a16:creationId xmlns:a16="http://schemas.microsoft.com/office/drawing/2014/main" id="{DECFEE84-748D-364E-9783-EC861ACD154C}"/>
              </a:ext>
            </a:extLst>
          </p:cNvPr>
          <p:cNvSpPr txBox="1"/>
          <p:nvPr/>
        </p:nvSpPr>
        <p:spPr>
          <a:xfrm>
            <a:off x="3276600" y="418123"/>
            <a:ext cx="5638800" cy="332399"/>
          </a:xfrm>
          <a:prstGeom prst="rect">
            <a:avLst/>
          </a:prstGeom>
          <a:solidFill>
            <a:schemeClr val="bg1"/>
          </a:solidFill>
        </p:spPr>
        <p:txBody>
          <a:bodyPr wrap="square" lIns="0" tIns="0" rIns="0" bIns="0" rtlCol="0">
            <a:spAutoFit/>
          </a:bodyPr>
          <a:lstStyle/>
          <a:p>
            <a:pPr algn="ctr">
              <a:lnSpc>
                <a:spcPct val="90000"/>
              </a:lnSpc>
            </a:pPr>
            <a:r>
              <a:rPr lang="en-US" sz="2400" dirty="0">
                <a:latin typeface="+mj-lt"/>
              </a:rPr>
              <a:t>Satisfaction Survey</a:t>
            </a:r>
          </a:p>
        </p:txBody>
      </p:sp>
    </p:spTree>
    <p:extLst>
      <p:ext uri="{BB962C8B-B14F-4D97-AF65-F5344CB8AC3E}">
        <p14:creationId xmlns:p14="http://schemas.microsoft.com/office/powerpoint/2010/main" val="2368584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7ACC-3D71-43AD-BD5B-E19A3D7274E0}"/>
              </a:ext>
            </a:extLst>
          </p:cNvPr>
          <p:cNvSpPr>
            <a:spLocks noGrp="1"/>
          </p:cNvSpPr>
          <p:nvPr>
            <p:ph type="title"/>
          </p:nvPr>
        </p:nvSpPr>
        <p:spPr/>
        <p:txBody>
          <a:bodyPr/>
          <a:lstStyle/>
          <a:p>
            <a:r>
              <a:rPr lang="fr-FR" err="1"/>
              <a:t>Maturity</a:t>
            </a:r>
            <a:r>
              <a:rPr lang="fr-FR"/>
              <a:t> Model — </a:t>
            </a:r>
            <a:r>
              <a:rPr lang="fr-FR" err="1"/>
              <a:t>Assessment</a:t>
            </a:r>
            <a:endParaRPr lang="fr-FR"/>
          </a:p>
        </p:txBody>
      </p:sp>
      <p:pic>
        <p:nvPicPr>
          <p:cNvPr id="5" name="Picture 4">
            <a:extLst>
              <a:ext uri="{FF2B5EF4-FFF2-40B4-BE49-F238E27FC236}">
                <a16:creationId xmlns:a16="http://schemas.microsoft.com/office/drawing/2014/main" id="{425AFB1F-5EE5-864B-9940-2B277923E5B9}"/>
              </a:ext>
            </a:extLst>
          </p:cNvPr>
          <p:cNvPicPr>
            <a:picLocks noChangeAspect="1"/>
          </p:cNvPicPr>
          <p:nvPr/>
        </p:nvPicPr>
        <p:blipFill>
          <a:blip r:embed="rId2"/>
          <a:stretch>
            <a:fillRect/>
          </a:stretch>
        </p:blipFill>
        <p:spPr>
          <a:xfrm>
            <a:off x="607852" y="2063092"/>
            <a:ext cx="11193623" cy="2508115"/>
          </a:xfrm>
          <a:prstGeom prst="rect">
            <a:avLst/>
          </a:prstGeom>
        </p:spPr>
      </p:pic>
    </p:spTree>
    <p:extLst>
      <p:ext uri="{BB962C8B-B14F-4D97-AF65-F5344CB8AC3E}">
        <p14:creationId xmlns:p14="http://schemas.microsoft.com/office/powerpoint/2010/main" val="327958238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a:t>End of training — thank you for attending</a:t>
            </a:r>
          </a:p>
        </p:txBody>
      </p:sp>
    </p:spTree>
    <p:extLst>
      <p:ext uri="{BB962C8B-B14F-4D97-AF65-F5344CB8AC3E}">
        <p14:creationId xmlns:p14="http://schemas.microsoft.com/office/powerpoint/2010/main" val="425233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4564-2E7C-485C-A783-843CC2D5E107}"/>
              </a:ext>
            </a:extLst>
          </p:cNvPr>
          <p:cNvSpPr>
            <a:spLocks noGrp="1"/>
          </p:cNvSpPr>
          <p:nvPr>
            <p:ph type="title"/>
          </p:nvPr>
        </p:nvSpPr>
        <p:spPr/>
        <p:txBody>
          <a:bodyPr/>
          <a:lstStyle/>
          <a:p>
            <a:r>
              <a:rPr lang="fr-FR" dirty="0" err="1"/>
              <a:t>Maturity</a:t>
            </a:r>
            <a:r>
              <a:rPr lang="fr-FR"/>
              <a:t> Model — </a:t>
            </a:r>
            <a:r>
              <a:rPr lang="fr-FR" dirty="0" err="1"/>
              <a:t>Playbook</a:t>
            </a:r>
            <a:endParaRPr lang="en-ZA" dirty="0"/>
          </a:p>
        </p:txBody>
      </p:sp>
      <p:pic>
        <p:nvPicPr>
          <p:cNvPr id="5" name="Picture 4">
            <a:extLst>
              <a:ext uri="{FF2B5EF4-FFF2-40B4-BE49-F238E27FC236}">
                <a16:creationId xmlns:a16="http://schemas.microsoft.com/office/drawing/2014/main" id="{83D10844-D912-1843-BB33-124714D1C81B}"/>
              </a:ext>
            </a:extLst>
          </p:cNvPr>
          <p:cNvPicPr>
            <a:picLocks noChangeAspect="1"/>
          </p:cNvPicPr>
          <p:nvPr/>
        </p:nvPicPr>
        <p:blipFill>
          <a:blip r:embed="rId2"/>
          <a:stretch>
            <a:fillRect/>
          </a:stretch>
        </p:blipFill>
        <p:spPr>
          <a:xfrm>
            <a:off x="607852" y="1180225"/>
            <a:ext cx="11134093" cy="4562207"/>
          </a:xfrm>
          <a:prstGeom prst="rect">
            <a:avLst/>
          </a:prstGeom>
        </p:spPr>
      </p:pic>
    </p:spTree>
    <p:extLst>
      <p:ext uri="{BB962C8B-B14F-4D97-AF65-F5344CB8AC3E}">
        <p14:creationId xmlns:p14="http://schemas.microsoft.com/office/powerpoint/2010/main" val="347969004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4564-2E7C-485C-A783-843CC2D5E107}"/>
              </a:ext>
            </a:extLst>
          </p:cNvPr>
          <p:cNvSpPr>
            <a:spLocks noGrp="1"/>
          </p:cNvSpPr>
          <p:nvPr>
            <p:ph type="title"/>
          </p:nvPr>
        </p:nvSpPr>
        <p:spPr/>
        <p:txBody>
          <a:bodyPr/>
          <a:lstStyle/>
          <a:p>
            <a:r>
              <a:rPr lang="fr-FR" err="1"/>
              <a:t>Maturity</a:t>
            </a:r>
            <a:r>
              <a:rPr lang="fr-FR"/>
              <a:t> Model — </a:t>
            </a:r>
            <a:r>
              <a:rPr lang="fr-FR" err="1"/>
              <a:t>Toolbox</a:t>
            </a:r>
            <a:endParaRPr lang="en-ZA"/>
          </a:p>
        </p:txBody>
      </p:sp>
      <p:pic>
        <p:nvPicPr>
          <p:cNvPr id="3" name="Picture 2">
            <a:extLst>
              <a:ext uri="{FF2B5EF4-FFF2-40B4-BE49-F238E27FC236}">
                <a16:creationId xmlns:a16="http://schemas.microsoft.com/office/drawing/2014/main" id="{76FF2662-5892-0E42-AD0E-74979D91DD06}"/>
              </a:ext>
            </a:extLst>
          </p:cNvPr>
          <p:cNvPicPr>
            <a:picLocks noChangeAspect="1"/>
          </p:cNvPicPr>
          <p:nvPr/>
        </p:nvPicPr>
        <p:blipFill>
          <a:blip r:embed="rId2"/>
          <a:stretch>
            <a:fillRect/>
          </a:stretch>
        </p:blipFill>
        <p:spPr>
          <a:xfrm>
            <a:off x="607852" y="1974561"/>
            <a:ext cx="10976293" cy="2618826"/>
          </a:xfrm>
          <a:prstGeom prst="rect">
            <a:avLst/>
          </a:prstGeom>
        </p:spPr>
      </p:pic>
    </p:spTree>
    <p:extLst>
      <p:ext uri="{BB962C8B-B14F-4D97-AF65-F5344CB8AC3E}">
        <p14:creationId xmlns:p14="http://schemas.microsoft.com/office/powerpoint/2010/main" val="336160332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__PE_POLL_EMBED_ID" val="050abe06-9d2b-48ca-ad8f-ca2ed6eaed63"/>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__PE_POLL_EMBED_ID" val="2803c3cd-af4a-4e47-bd18-12c13c47f20b"/>
</p:tagLst>
</file>

<file path=ppt/tags/tag12.xml><?xml version="1.0" encoding="utf-8"?>
<p:tagLst xmlns:a="http://schemas.openxmlformats.org/drawingml/2006/main" xmlns:r="http://schemas.openxmlformats.org/officeDocument/2006/relationships" xmlns:p="http://schemas.openxmlformats.org/presentationml/2006/main">
  <p:tag name="__PE_POLL_EMBED_ID" val="2803c3cd-af4a-4e47-bd18-12c13c47f20b"/>
</p:tagLst>
</file>

<file path=ppt/tags/tag2.xml><?xml version="1.0" encoding="utf-8"?>
<p:tagLst xmlns:a="http://schemas.openxmlformats.org/drawingml/2006/main" xmlns:r="http://schemas.openxmlformats.org/officeDocument/2006/relationships" xmlns:p="http://schemas.openxmlformats.org/presentationml/2006/main">
  <p:tag name="__PE_POLL_EMBED_ID" val="050abe06-9d2b-48ca-ad8f-ca2ed6eaed63"/>
</p:tagLst>
</file>

<file path=ppt/tags/tag3.xml><?xml version="1.0" encoding="utf-8"?>
<p:tagLst xmlns:a="http://schemas.openxmlformats.org/drawingml/2006/main" xmlns:r="http://schemas.openxmlformats.org/officeDocument/2006/relationships" xmlns:p="http://schemas.openxmlformats.org/presentationml/2006/main">
  <p:tag name="__PE_POLL_EMBED_ID" val="050abe06-9d2b-48ca-ad8f-ca2ed6eaed63"/>
</p:tagLst>
</file>

<file path=ppt/tags/tag4.xml><?xml version="1.0" encoding="utf-8"?>
<p:tagLst xmlns:a="http://schemas.openxmlformats.org/drawingml/2006/main" xmlns:r="http://schemas.openxmlformats.org/officeDocument/2006/relationships" xmlns:p="http://schemas.openxmlformats.org/presentationml/2006/main">
  <p:tag name="__PE_POLL_EMBED_ID" val="050abe06-9d2b-48ca-ad8f-ca2ed6eaed63"/>
</p:tagLst>
</file>

<file path=ppt/tags/tag5.xml><?xml version="1.0" encoding="utf-8"?>
<p:tagLst xmlns:a="http://schemas.openxmlformats.org/drawingml/2006/main" xmlns:r="http://schemas.openxmlformats.org/officeDocument/2006/relationships" xmlns:p="http://schemas.openxmlformats.org/presentationml/2006/main">
  <p:tag name="__PE_POLL_EMBED_ID" val="050abe06-9d2b-48ca-ad8f-ca2ed6eaed63"/>
</p:tagLst>
</file>

<file path=ppt/tags/tag6.xml><?xml version="1.0" encoding="utf-8"?>
<p:tagLst xmlns:a="http://schemas.openxmlformats.org/drawingml/2006/main" xmlns:r="http://schemas.openxmlformats.org/officeDocument/2006/relationships" xmlns:p="http://schemas.openxmlformats.org/presentationml/2006/main">
  <p:tag name="__PE_POLL_EMBED_ID" val="050abe06-9d2b-48ca-ad8f-ca2ed6eaed6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Office Theme">
  <a:themeElements>
    <a:clrScheme name="ASCM Palette 2018">
      <a:dk1>
        <a:srgbClr val="000000"/>
      </a:dk1>
      <a:lt1>
        <a:srgbClr val="FFFFFF"/>
      </a:lt1>
      <a:dk2>
        <a:srgbClr val="006936"/>
      </a:dk2>
      <a:lt2>
        <a:srgbClr val="EDF3F2"/>
      </a:lt2>
      <a:accent1>
        <a:srgbClr val="3CB149"/>
      </a:accent1>
      <a:accent2>
        <a:srgbClr val="82C341"/>
      </a:accent2>
      <a:accent3>
        <a:srgbClr val="C6CDD1"/>
      </a:accent3>
      <a:accent4>
        <a:srgbClr val="9DA3B3"/>
      </a:accent4>
      <a:accent5>
        <a:srgbClr val="495965"/>
      </a:accent5>
      <a:accent6>
        <a:srgbClr val="333A48"/>
      </a:accent6>
      <a:hlink>
        <a:srgbClr val="830028"/>
      </a:hlink>
      <a:folHlink>
        <a:srgbClr val="8869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defRPr sz="1400" dirty="0" smtClean="0"/>
        </a:defPPr>
      </a:lstStyle>
    </a:txDef>
  </a:objectDefaults>
  <a:extraClrSchemeLst/>
  <a:extLst>
    <a:ext uri="{05A4C25C-085E-4340-85A3-A5531E510DB2}">
      <thm15:themeFamily xmlns:thm15="http://schemas.microsoft.com/office/thememl/2012/main" name="ASCM_16-9_LIVE_PRES_template 1-V3EG  -  Read-Only" id="{07E56089-D76B-9E4C-B49C-D433632B1A22}" vid="{D016C61B-A9DA-D746-9791-CCBFE55D72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19609</TotalTime>
  <Words>2858</Words>
  <Application>Microsoft Macintosh PowerPoint</Application>
  <PresentationFormat>Widescreen</PresentationFormat>
  <Paragraphs>605</Paragraphs>
  <Slides>70</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Courier New</vt:lpstr>
      <vt:lpstr>Franklin Gothic Book</vt:lpstr>
      <vt:lpstr>Franklin Gothic Medium</vt:lpstr>
      <vt:lpstr>System Font Regular</vt:lpstr>
      <vt:lpstr>Wingdings</vt:lpstr>
      <vt:lpstr>Office Theme</vt:lpstr>
      <vt:lpstr>Global Health Supply Chain Maturity Model</vt:lpstr>
      <vt:lpstr>Presenters</vt:lpstr>
      <vt:lpstr>Introductions</vt:lpstr>
      <vt:lpstr>Virtual assessment instructions</vt:lpstr>
      <vt:lpstr>Maturity Model assessment training objectives</vt:lpstr>
      <vt:lpstr>Maturity Model Support Materials</vt:lpstr>
      <vt:lpstr>Maturity Model — Assessment</vt:lpstr>
      <vt:lpstr>Maturity Model — Playbook</vt:lpstr>
      <vt:lpstr>Maturity Model — Toolbox</vt:lpstr>
      <vt:lpstr>Questions and Answers</vt:lpstr>
      <vt:lpstr>PowerPoint Presentation</vt:lpstr>
      <vt:lpstr>Global Health Supply Chain (GHSC) Maturity Model Overview</vt:lpstr>
      <vt:lpstr>Global Health Supply-Chain Maturity Model fosters continuous improvement</vt:lpstr>
      <vt:lpstr>How does the Supply-Chain Maturity Model increase performance?</vt:lpstr>
      <vt:lpstr>Levels of the Maturity Model highlight multidimensional progress</vt:lpstr>
      <vt:lpstr>Questions and Answers</vt:lpstr>
      <vt:lpstr>PowerPoint Presentation</vt:lpstr>
      <vt:lpstr>GHSC Maturity Model Assessment Process</vt:lpstr>
      <vt:lpstr>Maturity Model assessment process: Teams access website and identify the supply chain that is being examined</vt:lpstr>
      <vt:lpstr>Maturity Model assessment process: 20 categories help to define “maturity level” throughout the supply chain</vt:lpstr>
      <vt:lpstr>PowerPoint Presentation</vt:lpstr>
      <vt:lpstr>PowerPoint Presentation</vt:lpstr>
      <vt:lpstr>Maturity Model assessment process: Dashboard Summary reveals supply-chain strengths and weaknesses</vt:lpstr>
      <vt:lpstr>PowerPoint Presentation</vt:lpstr>
      <vt:lpstr>Questions and Answers</vt:lpstr>
      <vt:lpstr>PowerPoint Presentation</vt:lpstr>
      <vt:lpstr>From GHSC MM Assessment to Supply-Chain Improvements</vt:lpstr>
      <vt:lpstr> Use Maturity Model assessment results to improve the supply chain</vt:lpstr>
      <vt:lpstr>Maturity Model provides cycle of supply-chain measurement and improvement</vt:lpstr>
      <vt:lpstr>Questions and Answers</vt:lpstr>
      <vt:lpstr>PowerPoint Presentation</vt:lpstr>
      <vt:lpstr>Maturity Model Categories and Questions</vt:lpstr>
      <vt:lpstr>Maturity Model categories</vt:lpstr>
      <vt:lpstr>Assessment Profile </vt:lpstr>
      <vt:lpstr>Assessment Profile (continued) </vt:lpstr>
      <vt:lpstr>I. SDP/HF Visibility</vt:lpstr>
      <vt:lpstr>II. SDP/HF Inventory Management</vt:lpstr>
      <vt:lpstr>III. SDP/HF Order Management</vt:lpstr>
      <vt:lpstr>IV. Warehouse/Store Visibility</vt:lpstr>
      <vt:lpstr>V. Warehouse/Store Inventory Management</vt:lpstr>
      <vt:lpstr>VI. Warehouse/Store Order Management</vt:lpstr>
      <vt:lpstr>VII. Warehouse/Store Operations</vt:lpstr>
      <vt:lpstr>VIII. Transportation</vt:lpstr>
      <vt:lpstr>IX. Expiry Management</vt:lpstr>
      <vt:lpstr>X. Procurement</vt:lpstr>
      <vt:lpstr>XI. Infrastructure and Assets</vt:lpstr>
      <vt:lpstr>XII. Performance Management</vt:lpstr>
      <vt:lpstr>XIII. Analysis and Evaluation</vt:lpstr>
      <vt:lpstr>XIV. Demand Planning/Management</vt:lpstr>
      <vt:lpstr>XV. Supply Planning/Management</vt:lpstr>
      <vt:lpstr>XVI. Fund Management</vt:lpstr>
      <vt:lpstr>XVII. Financial Management and Costing</vt:lpstr>
      <vt:lpstr>XVIII. Governance</vt:lpstr>
      <vt:lpstr>XIX. Staff Training/Development</vt:lpstr>
      <vt:lpstr>XX. Patient-Focused Performance</vt:lpstr>
      <vt:lpstr>Questions and Answers</vt:lpstr>
      <vt:lpstr>PowerPoint Presentation</vt:lpstr>
      <vt:lpstr>Maturity Model Data Visualization</vt:lpstr>
      <vt:lpstr>Platform for viewing results, reporting, and setting goals</vt:lpstr>
      <vt:lpstr>Team output immediately following an assessment</vt:lpstr>
      <vt:lpstr>Filter past assessments by user-defined characteristics</vt:lpstr>
      <vt:lpstr>Identify supply-chain progress over time</vt:lpstr>
      <vt:lpstr>Questions and Answers</vt:lpstr>
      <vt:lpstr>PowerPoint Presentation</vt:lpstr>
      <vt:lpstr>Next Steps and Assessment</vt:lpstr>
      <vt:lpstr>Next steps and priorities</vt:lpstr>
      <vt:lpstr>Complete the training evaluation</vt:lpstr>
      <vt:lpstr>PowerPoint Presentation</vt:lpstr>
      <vt:lpstr>PowerPoint Presentation</vt:lpstr>
      <vt:lpstr>End of training — 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Geist, Eric</dc:creator>
  <cp:lastModifiedBy>George Taninecz</cp:lastModifiedBy>
  <cp:revision>1012</cp:revision>
  <dcterms:created xsi:type="dcterms:W3CDTF">2018-08-11T01:47:09Z</dcterms:created>
  <dcterms:modified xsi:type="dcterms:W3CDTF">2020-07-01T20:21:27Z</dcterms:modified>
</cp:coreProperties>
</file>